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69"/>
  </p:notesMasterIdLst>
  <p:sldIdLst>
    <p:sldId id="305" r:id="rId2"/>
    <p:sldId id="332" r:id="rId3"/>
    <p:sldId id="372" r:id="rId4"/>
    <p:sldId id="405" r:id="rId5"/>
    <p:sldId id="406" r:id="rId6"/>
    <p:sldId id="407" r:id="rId7"/>
    <p:sldId id="408" r:id="rId8"/>
    <p:sldId id="409" r:id="rId9"/>
    <p:sldId id="410" r:id="rId10"/>
    <p:sldId id="411" r:id="rId11"/>
    <p:sldId id="412" r:id="rId12"/>
    <p:sldId id="413" r:id="rId13"/>
    <p:sldId id="414" r:id="rId14"/>
    <p:sldId id="415" r:id="rId15"/>
    <p:sldId id="416" r:id="rId16"/>
    <p:sldId id="417" r:id="rId17"/>
    <p:sldId id="418" r:id="rId18"/>
    <p:sldId id="419" r:id="rId19"/>
    <p:sldId id="420" r:id="rId20"/>
    <p:sldId id="421" r:id="rId21"/>
    <p:sldId id="422" r:id="rId22"/>
    <p:sldId id="423" r:id="rId23"/>
    <p:sldId id="424" r:id="rId24"/>
    <p:sldId id="425" r:id="rId25"/>
    <p:sldId id="426" r:id="rId26"/>
    <p:sldId id="427" r:id="rId27"/>
    <p:sldId id="428" r:id="rId28"/>
    <p:sldId id="429" r:id="rId29"/>
    <p:sldId id="430" r:id="rId30"/>
    <p:sldId id="431" r:id="rId31"/>
    <p:sldId id="432" r:id="rId32"/>
    <p:sldId id="433" r:id="rId33"/>
    <p:sldId id="374" r:id="rId34"/>
    <p:sldId id="375" r:id="rId35"/>
    <p:sldId id="377" r:id="rId36"/>
    <p:sldId id="378" r:id="rId37"/>
    <p:sldId id="379" r:id="rId38"/>
    <p:sldId id="380" r:id="rId39"/>
    <p:sldId id="381" r:id="rId40"/>
    <p:sldId id="384" r:id="rId41"/>
    <p:sldId id="385" r:id="rId42"/>
    <p:sldId id="387" r:id="rId43"/>
    <p:sldId id="386" r:id="rId44"/>
    <p:sldId id="388" r:id="rId45"/>
    <p:sldId id="389" r:id="rId46"/>
    <p:sldId id="390" r:id="rId47"/>
    <p:sldId id="391" r:id="rId48"/>
    <p:sldId id="392" r:id="rId49"/>
    <p:sldId id="393" r:id="rId50"/>
    <p:sldId id="394" r:id="rId51"/>
    <p:sldId id="395" r:id="rId52"/>
    <p:sldId id="396" r:id="rId53"/>
    <p:sldId id="397" r:id="rId54"/>
    <p:sldId id="398" r:id="rId55"/>
    <p:sldId id="399" r:id="rId56"/>
    <p:sldId id="342" r:id="rId57"/>
    <p:sldId id="403" r:id="rId58"/>
    <p:sldId id="404" r:id="rId59"/>
    <p:sldId id="370" r:id="rId60"/>
    <p:sldId id="371" r:id="rId61"/>
    <p:sldId id="400" r:id="rId62"/>
    <p:sldId id="434" r:id="rId63"/>
    <p:sldId id="435" r:id="rId64"/>
    <p:sldId id="436" r:id="rId65"/>
    <p:sldId id="401" r:id="rId66"/>
    <p:sldId id="402" r:id="rId67"/>
    <p:sldId id="318" r:id="rId68"/>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66"/>
    <p:restoredTop sz="92328"/>
  </p:normalViewPr>
  <p:slideViewPr>
    <p:cSldViewPr>
      <p:cViewPr varScale="1">
        <p:scale>
          <a:sx n="69" d="100"/>
          <a:sy n="69" d="100"/>
        </p:scale>
        <p:origin x="1620" y="60"/>
      </p:cViewPr>
      <p:guideLst>
        <p:guide orient="horz" pos="2160"/>
        <p:guide pos="2880"/>
      </p:guideLst>
    </p:cSldViewPr>
  </p:slideViewPr>
  <p:notesTextViewPr>
    <p:cViewPr>
      <p:scale>
        <a:sx n="100" d="100"/>
        <a:sy n="100" d="100"/>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microsoft.com/office/2016/11/relationships/changesInfo" Target="changesInfos/changesInfo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u Quang Hung" userId="643b8ed8-aa48-4419-b5cf-69e7390caf28" providerId="ADAL" clId="{6433CA78-EC4C-1641-9D2C-CEC13AD327B9}"/>
    <pc:docChg chg="custSel addSld modSld">
      <pc:chgData name="Vu Quang Hung" userId="643b8ed8-aa48-4419-b5cf-69e7390caf28" providerId="ADAL" clId="{6433CA78-EC4C-1641-9D2C-CEC13AD327B9}" dt="2020-09-05T01:12:00.893" v="577" actId="20577"/>
      <pc:docMkLst>
        <pc:docMk/>
      </pc:docMkLst>
      <pc:sldChg chg="modSp">
        <pc:chgData name="Vu Quang Hung" userId="643b8ed8-aa48-4419-b5cf-69e7390caf28" providerId="ADAL" clId="{6433CA78-EC4C-1641-9D2C-CEC13AD327B9}" dt="2020-09-04T16:15:56.040" v="292" actId="20577"/>
        <pc:sldMkLst>
          <pc:docMk/>
          <pc:sldMk cId="0" sldId="332"/>
        </pc:sldMkLst>
        <pc:spChg chg="mod">
          <ac:chgData name="Vu Quang Hung" userId="643b8ed8-aa48-4419-b5cf-69e7390caf28" providerId="ADAL" clId="{6433CA78-EC4C-1641-9D2C-CEC13AD327B9}" dt="2020-09-04T16:15:56.040" v="292" actId="20577"/>
          <ac:spMkLst>
            <pc:docMk/>
            <pc:sldMk cId="0" sldId="332"/>
            <ac:spMk id="4" creationId="{85601504-86FC-3C4E-B240-5855F575C4BA}"/>
          </ac:spMkLst>
        </pc:spChg>
      </pc:sldChg>
      <pc:sldChg chg="addSp modSp">
        <pc:chgData name="Vu Quang Hung" userId="643b8ed8-aa48-4419-b5cf-69e7390caf28" providerId="ADAL" clId="{6433CA78-EC4C-1641-9D2C-CEC13AD327B9}" dt="2020-09-04T16:20:43.521" v="360" actId="1076"/>
        <pc:sldMkLst>
          <pc:docMk/>
          <pc:sldMk cId="0" sldId="342"/>
        </pc:sldMkLst>
        <pc:spChg chg="mod">
          <ac:chgData name="Vu Quang Hung" userId="643b8ed8-aa48-4419-b5cf-69e7390caf28" providerId="ADAL" clId="{6433CA78-EC4C-1641-9D2C-CEC13AD327B9}" dt="2020-09-04T16:19:03.700" v="331" actId="20577"/>
          <ac:spMkLst>
            <pc:docMk/>
            <pc:sldMk cId="0" sldId="342"/>
            <ac:spMk id="2" creationId="{03F1AFFB-105F-2148-B25A-E6606D3AF0A5}"/>
          </ac:spMkLst>
        </pc:spChg>
        <pc:spChg chg="mod">
          <ac:chgData name="Vu Quang Hung" userId="643b8ed8-aa48-4419-b5cf-69e7390caf28" providerId="ADAL" clId="{6433CA78-EC4C-1641-9D2C-CEC13AD327B9}" dt="2020-09-04T16:20:43.521" v="360" actId="1076"/>
          <ac:spMkLst>
            <pc:docMk/>
            <pc:sldMk cId="0" sldId="342"/>
            <ac:spMk id="3" creationId="{CB71DC4C-17ED-D947-BF27-D98CAA6E6954}"/>
          </ac:spMkLst>
        </pc:spChg>
        <pc:spChg chg="add mod">
          <ac:chgData name="Vu Quang Hung" userId="643b8ed8-aa48-4419-b5cf-69e7390caf28" providerId="ADAL" clId="{6433CA78-EC4C-1641-9D2C-CEC13AD327B9}" dt="2020-09-04T16:20:09.972" v="353" actId="1076"/>
          <ac:spMkLst>
            <pc:docMk/>
            <pc:sldMk cId="0" sldId="342"/>
            <ac:spMk id="5" creationId="{74B76CC2-741C-C541-857D-8AB432DF9735}"/>
          </ac:spMkLst>
        </pc:spChg>
        <pc:spChg chg="mod">
          <ac:chgData name="Vu Quang Hung" userId="643b8ed8-aa48-4419-b5cf-69e7390caf28" providerId="ADAL" clId="{6433CA78-EC4C-1641-9D2C-CEC13AD327B9}" dt="2020-09-04T16:20:40.579" v="359" actId="1076"/>
          <ac:spMkLst>
            <pc:docMk/>
            <pc:sldMk cId="0" sldId="342"/>
            <ac:spMk id="43010" creationId="{3FADE357-3849-DF4C-B8FE-55D5B18A4D01}"/>
          </ac:spMkLst>
        </pc:spChg>
      </pc:sldChg>
      <pc:sldChg chg="modSp">
        <pc:chgData name="Vu Quang Hung" userId="643b8ed8-aa48-4419-b5cf-69e7390caf28" providerId="ADAL" clId="{6433CA78-EC4C-1641-9D2C-CEC13AD327B9}" dt="2020-09-04T16:23:05.384" v="398" actId="207"/>
        <pc:sldMkLst>
          <pc:docMk/>
          <pc:sldMk cId="0" sldId="371"/>
        </pc:sldMkLst>
        <pc:spChg chg="mod">
          <ac:chgData name="Vu Quang Hung" userId="643b8ed8-aa48-4419-b5cf-69e7390caf28" providerId="ADAL" clId="{6433CA78-EC4C-1641-9D2C-CEC13AD327B9}" dt="2020-09-04T16:23:05.384" v="398" actId="207"/>
          <ac:spMkLst>
            <pc:docMk/>
            <pc:sldMk cId="0" sldId="371"/>
            <ac:spMk id="46081" creationId="{18972D62-DE0C-A64F-AD92-D1FA312F2CB7}"/>
          </ac:spMkLst>
        </pc:spChg>
      </pc:sldChg>
      <pc:sldChg chg="modSp">
        <pc:chgData name="Vu Quang Hung" userId="643b8ed8-aa48-4419-b5cf-69e7390caf28" providerId="ADAL" clId="{6433CA78-EC4C-1641-9D2C-CEC13AD327B9}" dt="2020-09-04T16:05:00.163" v="67" actId="20577"/>
        <pc:sldMkLst>
          <pc:docMk/>
          <pc:sldMk cId="0" sldId="378"/>
        </pc:sldMkLst>
        <pc:spChg chg="mod">
          <ac:chgData name="Vu Quang Hung" userId="643b8ed8-aa48-4419-b5cf-69e7390caf28" providerId="ADAL" clId="{6433CA78-EC4C-1641-9D2C-CEC13AD327B9}" dt="2020-09-04T16:05:00.163" v="67" actId="20577"/>
          <ac:spMkLst>
            <pc:docMk/>
            <pc:sldMk cId="0" sldId="378"/>
            <ac:spMk id="4" creationId="{85601504-86FC-3C4E-B240-5855F575C4BA}"/>
          </ac:spMkLst>
        </pc:spChg>
      </pc:sldChg>
      <pc:sldChg chg="modSp">
        <pc:chgData name="Vu Quang Hung" userId="643b8ed8-aa48-4419-b5cf-69e7390caf28" providerId="ADAL" clId="{6433CA78-EC4C-1641-9D2C-CEC13AD327B9}" dt="2020-09-04T16:07:51.611" v="157"/>
        <pc:sldMkLst>
          <pc:docMk/>
          <pc:sldMk cId="0" sldId="381"/>
        </pc:sldMkLst>
        <pc:spChg chg="mod">
          <ac:chgData name="Vu Quang Hung" userId="643b8ed8-aa48-4419-b5cf-69e7390caf28" providerId="ADAL" clId="{6433CA78-EC4C-1641-9D2C-CEC13AD327B9}" dt="2020-09-04T16:07:51.611" v="157"/>
          <ac:spMkLst>
            <pc:docMk/>
            <pc:sldMk cId="0" sldId="381"/>
            <ac:spMk id="4" creationId="{85601504-86FC-3C4E-B240-5855F575C4BA}"/>
          </ac:spMkLst>
        </pc:spChg>
      </pc:sldChg>
      <pc:sldChg chg="modSp">
        <pc:chgData name="Vu Quang Hung" userId="643b8ed8-aa48-4419-b5cf-69e7390caf28" providerId="ADAL" clId="{6433CA78-EC4C-1641-9D2C-CEC13AD327B9}" dt="2020-09-04T16:08:03.695" v="160" actId="14100"/>
        <pc:sldMkLst>
          <pc:docMk/>
          <pc:sldMk cId="0" sldId="385"/>
        </pc:sldMkLst>
        <pc:spChg chg="mod">
          <ac:chgData name="Vu Quang Hung" userId="643b8ed8-aa48-4419-b5cf-69e7390caf28" providerId="ADAL" clId="{6433CA78-EC4C-1641-9D2C-CEC13AD327B9}" dt="2020-09-04T16:08:03.695" v="160" actId="14100"/>
          <ac:spMkLst>
            <pc:docMk/>
            <pc:sldMk cId="0" sldId="385"/>
            <ac:spMk id="27652" creationId="{B48C03BD-8476-0449-BB0B-E729FB39588B}"/>
          </ac:spMkLst>
        </pc:spChg>
      </pc:sldChg>
      <pc:sldChg chg="modSp">
        <pc:chgData name="Vu Quang Hung" userId="643b8ed8-aa48-4419-b5cf-69e7390caf28" providerId="ADAL" clId="{6433CA78-EC4C-1641-9D2C-CEC13AD327B9}" dt="2020-09-04T16:08:32.552" v="164" actId="20577"/>
        <pc:sldMkLst>
          <pc:docMk/>
          <pc:sldMk cId="0" sldId="386"/>
        </pc:sldMkLst>
        <pc:spChg chg="mod">
          <ac:chgData name="Vu Quang Hung" userId="643b8ed8-aa48-4419-b5cf-69e7390caf28" providerId="ADAL" clId="{6433CA78-EC4C-1641-9D2C-CEC13AD327B9}" dt="2020-09-04T16:08:32.552" v="164" actId="20577"/>
          <ac:spMkLst>
            <pc:docMk/>
            <pc:sldMk cId="0" sldId="386"/>
            <ac:spMk id="4" creationId="{85601504-86FC-3C4E-B240-5855F575C4BA}"/>
          </ac:spMkLst>
        </pc:spChg>
      </pc:sldChg>
      <pc:sldChg chg="modSp">
        <pc:chgData name="Vu Quang Hung" userId="643b8ed8-aa48-4419-b5cf-69e7390caf28" providerId="ADAL" clId="{6433CA78-EC4C-1641-9D2C-CEC13AD327B9}" dt="2020-09-04T16:09:05.586" v="180" actId="20577"/>
        <pc:sldMkLst>
          <pc:docMk/>
          <pc:sldMk cId="0" sldId="388"/>
        </pc:sldMkLst>
        <pc:spChg chg="mod">
          <ac:chgData name="Vu Quang Hung" userId="643b8ed8-aa48-4419-b5cf-69e7390caf28" providerId="ADAL" clId="{6433CA78-EC4C-1641-9D2C-CEC13AD327B9}" dt="2020-09-04T16:09:05.586" v="180" actId="20577"/>
          <ac:spMkLst>
            <pc:docMk/>
            <pc:sldMk cId="0" sldId="388"/>
            <ac:spMk id="30722" creationId="{DDD6F49E-9CB0-7046-AFA8-42F3395956D6}"/>
          </ac:spMkLst>
        </pc:spChg>
      </pc:sldChg>
      <pc:sldChg chg="modSp">
        <pc:chgData name="Vu Quang Hung" userId="643b8ed8-aa48-4419-b5cf-69e7390caf28" providerId="ADAL" clId="{6433CA78-EC4C-1641-9D2C-CEC13AD327B9}" dt="2020-09-04T16:09:43.326" v="186" actId="20577"/>
        <pc:sldMkLst>
          <pc:docMk/>
          <pc:sldMk cId="0" sldId="389"/>
        </pc:sldMkLst>
        <pc:spChg chg="mod">
          <ac:chgData name="Vu Quang Hung" userId="643b8ed8-aa48-4419-b5cf-69e7390caf28" providerId="ADAL" clId="{6433CA78-EC4C-1641-9D2C-CEC13AD327B9}" dt="2020-09-04T16:09:43.326" v="186" actId="20577"/>
          <ac:spMkLst>
            <pc:docMk/>
            <pc:sldMk cId="0" sldId="389"/>
            <ac:spMk id="4" creationId="{6D276A6B-0B2B-6F4C-B0BF-01D8DAD410BA}"/>
          </ac:spMkLst>
        </pc:spChg>
      </pc:sldChg>
      <pc:sldChg chg="modSp">
        <pc:chgData name="Vu Quang Hung" userId="643b8ed8-aa48-4419-b5cf-69e7390caf28" providerId="ADAL" clId="{6433CA78-EC4C-1641-9D2C-CEC13AD327B9}" dt="2020-09-04T16:10:08.470" v="189" actId="20577"/>
        <pc:sldMkLst>
          <pc:docMk/>
          <pc:sldMk cId="0" sldId="391"/>
        </pc:sldMkLst>
        <pc:spChg chg="mod">
          <ac:chgData name="Vu Quang Hung" userId="643b8ed8-aa48-4419-b5cf-69e7390caf28" providerId="ADAL" clId="{6433CA78-EC4C-1641-9D2C-CEC13AD327B9}" dt="2020-09-04T16:10:08.470" v="189" actId="20577"/>
          <ac:spMkLst>
            <pc:docMk/>
            <pc:sldMk cId="0" sldId="391"/>
            <ac:spMk id="33794" creationId="{EC3DBF17-D91D-814D-95ED-49DC0482634F}"/>
          </ac:spMkLst>
        </pc:spChg>
      </pc:sldChg>
      <pc:sldChg chg="modSp">
        <pc:chgData name="Vu Quang Hung" userId="643b8ed8-aa48-4419-b5cf-69e7390caf28" providerId="ADAL" clId="{6433CA78-EC4C-1641-9D2C-CEC13AD327B9}" dt="2020-09-04T16:12:52.112" v="274" actId="20577"/>
        <pc:sldMkLst>
          <pc:docMk/>
          <pc:sldMk cId="0" sldId="396"/>
        </pc:sldMkLst>
        <pc:spChg chg="mod">
          <ac:chgData name="Vu Quang Hung" userId="643b8ed8-aa48-4419-b5cf-69e7390caf28" providerId="ADAL" clId="{6433CA78-EC4C-1641-9D2C-CEC13AD327B9}" dt="2020-09-04T16:12:52.112" v="274" actId="20577"/>
          <ac:spMkLst>
            <pc:docMk/>
            <pc:sldMk cId="0" sldId="396"/>
            <ac:spMk id="4" creationId="{85601504-86FC-3C4E-B240-5855F575C4BA}"/>
          </ac:spMkLst>
        </pc:spChg>
      </pc:sldChg>
      <pc:sldChg chg="modSp">
        <pc:chgData name="Vu Quang Hung" userId="643b8ed8-aa48-4419-b5cf-69e7390caf28" providerId="ADAL" clId="{6433CA78-EC4C-1641-9D2C-CEC13AD327B9}" dt="2020-09-04T16:24:02.713" v="409" actId="20577"/>
        <pc:sldMkLst>
          <pc:docMk/>
          <pc:sldMk cId="0" sldId="400"/>
        </pc:sldMkLst>
        <pc:spChg chg="mod">
          <ac:chgData name="Vu Quang Hung" userId="643b8ed8-aa48-4419-b5cf-69e7390caf28" providerId="ADAL" clId="{6433CA78-EC4C-1641-9D2C-CEC13AD327B9}" dt="2020-09-04T16:24:02.713" v="409" actId="20577"/>
          <ac:spMkLst>
            <pc:docMk/>
            <pc:sldMk cId="0" sldId="400"/>
            <ac:spMk id="47105" creationId="{FD367D8A-FFC7-A145-93AF-7E4CFCB27E3D}"/>
          </ac:spMkLst>
        </pc:spChg>
      </pc:sldChg>
      <pc:sldChg chg="modSp">
        <pc:chgData name="Vu Quang Hung" userId="643b8ed8-aa48-4419-b5cf-69e7390caf28" providerId="ADAL" clId="{6433CA78-EC4C-1641-9D2C-CEC13AD327B9}" dt="2020-09-04T16:14:32.202" v="278" actId="20577"/>
        <pc:sldMkLst>
          <pc:docMk/>
          <pc:sldMk cId="0" sldId="401"/>
        </pc:sldMkLst>
        <pc:spChg chg="mod">
          <ac:chgData name="Vu Quang Hung" userId="643b8ed8-aa48-4419-b5cf-69e7390caf28" providerId="ADAL" clId="{6433CA78-EC4C-1641-9D2C-CEC13AD327B9}" dt="2020-09-04T16:14:32.202" v="278" actId="20577"/>
          <ac:spMkLst>
            <pc:docMk/>
            <pc:sldMk cId="0" sldId="401"/>
            <ac:spMk id="4" creationId="{85601504-86FC-3C4E-B240-5855F575C4BA}"/>
          </ac:spMkLst>
        </pc:spChg>
      </pc:sldChg>
      <pc:sldChg chg="modSp">
        <pc:chgData name="Vu Quang Hung" userId="643b8ed8-aa48-4419-b5cf-69e7390caf28" providerId="ADAL" clId="{6433CA78-EC4C-1641-9D2C-CEC13AD327B9}" dt="2020-09-04T16:33:48.200" v="572" actId="1076"/>
        <pc:sldMkLst>
          <pc:docMk/>
          <pc:sldMk cId="0" sldId="402"/>
        </pc:sldMkLst>
        <pc:spChg chg="mod">
          <ac:chgData name="Vu Quang Hung" userId="643b8ed8-aa48-4419-b5cf-69e7390caf28" providerId="ADAL" clId="{6433CA78-EC4C-1641-9D2C-CEC13AD327B9}" dt="2020-09-04T16:33:41.911" v="571" actId="1076"/>
          <ac:spMkLst>
            <pc:docMk/>
            <pc:sldMk cId="0" sldId="402"/>
            <ac:spMk id="2" creationId="{941F7FEC-848F-2F4B-B51F-DE3EDEE0EE0B}"/>
          </ac:spMkLst>
        </pc:spChg>
        <pc:spChg chg="mod">
          <ac:chgData name="Vu Quang Hung" userId="643b8ed8-aa48-4419-b5cf-69e7390caf28" providerId="ADAL" clId="{6433CA78-EC4C-1641-9D2C-CEC13AD327B9}" dt="2020-09-04T16:33:48.200" v="572" actId="1076"/>
          <ac:spMkLst>
            <pc:docMk/>
            <pc:sldMk cId="0" sldId="402"/>
            <ac:spMk id="49154" creationId="{17A4E129-9D98-B445-B0DE-70345352182A}"/>
          </ac:spMkLst>
        </pc:spChg>
      </pc:sldChg>
      <pc:sldChg chg="modSp">
        <pc:chgData name="Vu Quang Hung" userId="643b8ed8-aa48-4419-b5cf-69e7390caf28" providerId="ADAL" clId="{6433CA78-EC4C-1641-9D2C-CEC13AD327B9}" dt="2020-09-04T16:22:06.429" v="379" actId="20577"/>
        <pc:sldMkLst>
          <pc:docMk/>
          <pc:sldMk cId="2882737511" sldId="403"/>
        </pc:sldMkLst>
        <pc:spChg chg="mod">
          <ac:chgData name="Vu Quang Hung" userId="643b8ed8-aa48-4419-b5cf-69e7390caf28" providerId="ADAL" clId="{6433CA78-EC4C-1641-9D2C-CEC13AD327B9}" dt="2020-09-04T16:22:06.429" v="379" actId="20577"/>
          <ac:spMkLst>
            <pc:docMk/>
            <pc:sldMk cId="2882737511" sldId="403"/>
            <ac:spMk id="43010" creationId="{3FADE357-3849-DF4C-B8FE-55D5B18A4D01}"/>
          </ac:spMkLst>
        </pc:spChg>
      </pc:sldChg>
      <pc:sldChg chg="modSp">
        <pc:chgData name="Vu Quang Hung" userId="643b8ed8-aa48-4419-b5cf-69e7390caf28" providerId="ADAL" clId="{6433CA78-EC4C-1641-9D2C-CEC13AD327B9}" dt="2020-09-04T16:22:44.089" v="395" actId="207"/>
        <pc:sldMkLst>
          <pc:docMk/>
          <pc:sldMk cId="1077590080" sldId="404"/>
        </pc:sldMkLst>
        <pc:spChg chg="mod">
          <ac:chgData name="Vu Quang Hung" userId="643b8ed8-aa48-4419-b5cf-69e7390caf28" providerId="ADAL" clId="{6433CA78-EC4C-1641-9D2C-CEC13AD327B9}" dt="2020-09-04T16:22:26.790" v="388" actId="20577"/>
          <ac:spMkLst>
            <pc:docMk/>
            <pc:sldMk cId="1077590080" sldId="404"/>
            <ac:spMk id="4" creationId="{A055D4FD-145E-3342-AF4B-D24AA9A0AB89}"/>
          </ac:spMkLst>
        </pc:spChg>
        <pc:spChg chg="mod">
          <ac:chgData name="Vu Quang Hung" userId="643b8ed8-aa48-4419-b5cf-69e7390caf28" providerId="ADAL" clId="{6433CA78-EC4C-1641-9D2C-CEC13AD327B9}" dt="2020-09-04T16:22:44.089" v="395" actId="207"/>
          <ac:spMkLst>
            <pc:docMk/>
            <pc:sldMk cId="1077590080" sldId="404"/>
            <ac:spMk id="47" creationId="{82CCDCF2-A296-D247-AE93-E8BBC5115ACF}"/>
          </ac:spMkLst>
        </pc:spChg>
      </pc:sldChg>
      <pc:sldChg chg="modSp">
        <pc:chgData name="Vu Quang Hung" userId="643b8ed8-aa48-4419-b5cf-69e7390caf28" providerId="ADAL" clId="{6433CA78-EC4C-1641-9D2C-CEC13AD327B9}" dt="2020-09-04T15:59:47.929" v="26" actId="20577"/>
        <pc:sldMkLst>
          <pc:docMk/>
          <pc:sldMk cId="3665963863" sldId="405"/>
        </pc:sldMkLst>
        <pc:spChg chg="mod">
          <ac:chgData name="Vu Quang Hung" userId="643b8ed8-aa48-4419-b5cf-69e7390caf28" providerId="ADAL" clId="{6433CA78-EC4C-1641-9D2C-CEC13AD327B9}" dt="2020-09-04T15:59:47.929" v="26" actId="20577"/>
          <ac:spMkLst>
            <pc:docMk/>
            <pc:sldMk cId="3665963863" sldId="405"/>
            <ac:spMk id="2" creationId="{06575587-852D-5044-AEB1-821CF6D50527}"/>
          </ac:spMkLst>
        </pc:spChg>
      </pc:sldChg>
      <pc:sldChg chg="addSp delSp modSp">
        <pc:chgData name="Vu Quang Hung" userId="643b8ed8-aa48-4419-b5cf-69e7390caf28" providerId="ADAL" clId="{6433CA78-EC4C-1641-9D2C-CEC13AD327B9}" dt="2020-09-04T16:00:16.765" v="30" actId="14100"/>
        <pc:sldMkLst>
          <pc:docMk/>
          <pc:sldMk cId="399282705" sldId="406"/>
        </pc:sldMkLst>
        <pc:picChg chg="del">
          <ac:chgData name="Vu Quang Hung" userId="643b8ed8-aa48-4419-b5cf-69e7390caf28" providerId="ADAL" clId="{6433CA78-EC4C-1641-9D2C-CEC13AD327B9}" dt="2020-09-04T16:00:05.376" v="27" actId="478"/>
          <ac:picMkLst>
            <pc:docMk/>
            <pc:sldMk cId="399282705" sldId="406"/>
            <ac:picMk id="7" creationId="{9626E8C4-70CB-9142-A0D8-F1BBB72AF688}"/>
          </ac:picMkLst>
        </pc:picChg>
        <pc:picChg chg="add mod">
          <ac:chgData name="Vu Quang Hung" userId="643b8ed8-aa48-4419-b5cf-69e7390caf28" providerId="ADAL" clId="{6433CA78-EC4C-1641-9D2C-CEC13AD327B9}" dt="2020-09-04T16:00:16.765" v="30" actId="14100"/>
          <ac:picMkLst>
            <pc:docMk/>
            <pc:sldMk cId="399282705" sldId="406"/>
            <ac:picMk id="11" creationId="{39C99CA1-2147-2B46-8EDD-852F72133E1C}"/>
          </ac:picMkLst>
        </pc:picChg>
      </pc:sldChg>
      <pc:sldChg chg="addSp delSp modSp">
        <pc:chgData name="Vu Quang Hung" userId="643b8ed8-aa48-4419-b5cf-69e7390caf28" providerId="ADAL" clId="{6433CA78-EC4C-1641-9D2C-CEC13AD327B9}" dt="2020-09-04T16:01:22.269" v="38" actId="14100"/>
        <pc:sldMkLst>
          <pc:docMk/>
          <pc:sldMk cId="1339477309" sldId="407"/>
        </pc:sldMkLst>
        <pc:picChg chg="add mod modCrop">
          <ac:chgData name="Vu Quang Hung" userId="643b8ed8-aa48-4419-b5cf-69e7390caf28" providerId="ADAL" clId="{6433CA78-EC4C-1641-9D2C-CEC13AD327B9}" dt="2020-09-04T16:01:22.269" v="38" actId="14100"/>
          <ac:picMkLst>
            <pc:docMk/>
            <pc:sldMk cId="1339477309" sldId="407"/>
            <ac:picMk id="3" creationId="{4B843425-B23B-A44C-BFE5-59A86830A1D5}"/>
          </ac:picMkLst>
        </pc:picChg>
        <pc:picChg chg="add del">
          <ac:chgData name="Vu Quang Hung" userId="643b8ed8-aa48-4419-b5cf-69e7390caf28" providerId="ADAL" clId="{6433CA78-EC4C-1641-9D2C-CEC13AD327B9}" dt="2020-09-04T16:00:49.930" v="33" actId="478"/>
          <ac:picMkLst>
            <pc:docMk/>
            <pc:sldMk cId="1339477309" sldId="407"/>
            <ac:picMk id="5" creationId="{8802D999-05A9-6443-A2E8-B9CD0A0D6158}"/>
          </ac:picMkLst>
        </pc:picChg>
        <pc:picChg chg="del">
          <ac:chgData name="Vu Quang Hung" userId="643b8ed8-aa48-4419-b5cf-69e7390caf28" providerId="ADAL" clId="{6433CA78-EC4C-1641-9D2C-CEC13AD327B9}" dt="2020-09-04T16:00:42.761" v="31" actId="478"/>
          <ac:picMkLst>
            <pc:docMk/>
            <pc:sldMk cId="1339477309" sldId="407"/>
            <ac:picMk id="11" creationId="{1E1C7BA6-527C-EA42-95F2-78E66B419C96}"/>
          </ac:picMkLst>
        </pc:picChg>
      </pc:sldChg>
      <pc:sldChg chg="addSp delSp modSp">
        <pc:chgData name="Vu Quang Hung" userId="643b8ed8-aa48-4419-b5cf-69e7390caf28" providerId="ADAL" clId="{6433CA78-EC4C-1641-9D2C-CEC13AD327B9}" dt="2020-09-04T16:02:34.439" v="43" actId="1076"/>
        <pc:sldMkLst>
          <pc:docMk/>
          <pc:sldMk cId="2966504067" sldId="416"/>
        </pc:sldMkLst>
        <pc:picChg chg="del">
          <ac:chgData name="Vu Quang Hung" userId="643b8ed8-aa48-4419-b5cf-69e7390caf28" providerId="ADAL" clId="{6433CA78-EC4C-1641-9D2C-CEC13AD327B9}" dt="2020-09-04T16:02:25.767" v="39" actId="478"/>
          <ac:picMkLst>
            <pc:docMk/>
            <pc:sldMk cId="2966504067" sldId="416"/>
            <ac:picMk id="3" creationId="{CFCDFCA0-29CF-EB48-BEB1-9AE2E433D44B}"/>
          </ac:picMkLst>
        </pc:picChg>
        <pc:picChg chg="add mod">
          <ac:chgData name="Vu Quang Hung" userId="643b8ed8-aa48-4419-b5cf-69e7390caf28" providerId="ADAL" clId="{6433CA78-EC4C-1641-9D2C-CEC13AD327B9}" dt="2020-09-04T16:02:34.439" v="43" actId="1076"/>
          <ac:picMkLst>
            <pc:docMk/>
            <pc:sldMk cId="2966504067" sldId="416"/>
            <ac:picMk id="7" creationId="{C55138FE-8C78-7C43-BE87-569641E90E81}"/>
          </ac:picMkLst>
        </pc:picChg>
      </pc:sldChg>
      <pc:sldChg chg="addSp delSp modSp">
        <pc:chgData name="Vu Quang Hung" userId="643b8ed8-aa48-4419-b5cf-69e7390caf28" providerId="ADAL" clId="{6433CA78-EC4C-1641-9D2C-CEC13AD327B9}" dt="2020-09-04T16:03:04.273" v="48" actId="1076"/>
        <pc:sldMkLst>
          <pc:docMk/>
          <pc:sldMk cId="2216759558" sldId="420"/>
        </pc:sldMkLst>
        <pc:picChg chg="del">
          <ac:chgData name="Vu Quang Hung" userId="643b8ed8-aa48-4419-b5cf-69e7390caf28" providerId="ADAL" clId="{6433CA78-EC4C-1641-9D2C-CEC13AD327B9}" dt="2020-09-04T16:02:54.867" v="44" actId="478"/>
          <ac:picMkLst>
            <pc:docMk/>
            <pc:sldMk cId="2216759558" sldId="420"/>
            <ac:picMk id="2" creationId="{96DB223E-7266-E641-B877-B8390DBD677F}"/>
          </ac:picMkLst>
        </pc:picChg>
        <pc:picChg chg="add mod">
          <ac:chgData name="Vu Quang Hung" userId="643b8ed8-aa48-4419-b5cf-69e7390caf28" providerId="ADAL" clId="{6433CA78-EC4C-1641-9D2C-CEC13AD327B9}" dt="2020-09-04T16:03:04.273" v="48" actId="1076"/>
          <ac:picMkLst>
            <pc:docMk/>
            <pc:sldMk cId="2216759558" sldId="420"/>
            <ac:picMk id="6" creationId="{5BF9B410-65CC-D240-AB3C-4D26829F9BEC}"/>
          </ac:picMkLst>
        </pc:picChg>
      </pc:sldChg>
      <pc:sldChg chg="modSp">
        <pc:chgData name="Vu Quang Hung" userId="643b8ed8-aa48-4419-b5cf-69e7390caf28" providerId="ADAL" clId="{6433CA78-EC4C-1641-9D2C-CEC13AD327B9}" dt="2020-09-04T16:36:41.984" v="574" actId="20577"/>
        <pc:sldMkLst>
          <pc:docMk/>
          <pc:sldMk cId="1590990973" sldId="426"/>
        </pc:sldMkLst>
        <pc:spChg chg="mod">
          <ac:chgData name="Vu Quang Hung" userId="643b8ed8-aa48-4419-b5cf-69e7390caf28" providerId="ADAL" clId="{6433CA78-EC4C-1641-9D2C-CEC13AD327B9}" dt="2020-09-04T16:36:41.984" v="574" actId="20577"/>
          <ac:spMkLst>
            <pc:docMk/>
            <pc:sldMk cId="1590990973" sldId="426"/>
            <ac:spMk id="5" creationId="{3D5BB833-3FA4-E449-8AF2-CA297C03B182}"/>
          </ac:spMkLst>
        </pc:spChg>
      </pc:sldChg>
      <pc:sldChg chg="modSp">
        <pc:chgData name="Vu Quang Hung" userId="643b8ed8-aa48-4419-b5cf-69e7390caf28" providerId="ADAL" clId="{6433CA78-EC4C-1641-9D2C-CEC13AD327B9}" dt="2020-09-04T16:37:45.002" v="576" actId="20577"/>
        <pc:sldMkLst>
          <pc:docMk/>
          <pc:sldMk cId="3012140585" sldId="427"/>
        </pc:sldMkLst>
        <pc:spChg chg="mod">
          <ac:chgData name="Vu Quang Hung" userId="643b8ed8-aa48-4419-b5cf-69e7390caf28" providerId="ADAL" clId="{6433CA78-EC4C-1641-9D2C-CEC13AD327B9}" dt="2020-09-04T16:37:45.002" v="576" actId="20577"/>
          <ac:spMkLst>
            <pc:docMk/>
            <pc:sldMk cId="3012140585" sldId="427"/>
            <ac:spMk id="5" creationId="{3D5BB833-3FA4-E449-8AF2-CA297C03B182}"/>
          </ac:spMkLst>
        </pc:spChg>
      </pc:sldChg>
      <pc:sldChg chg="modSp">
        <pc:chgData name="Vu Quang Hung" userId="643b8ed8-aa48-4419-b5cf-69e7390caf28" providerId="ADAL" clId="{6433CA78-EC4C-1641-9D2C-CEC13AD327B9}" dt="2020-09-05T01:12:00.893" v="577" actId="20577"/>
        <pc:sldMkLst>
          <pc:docMk/>
          <pc:sldMk cId="805012019" sldId="429"/>
        </pc:sldMkLst>
        <pc:spChg chg="mod">
          <ac:chgData name="Vu Quang Hung" userId="643b8ed8-aa48-4419-b5cf-69e7390caf28" providerId="ADAL" clId="{6433CA78-EC4C-1641-9D2C-CEC13AD327B9}" dt="2020-09-05T01:12:00.893" v="577" actId="20577"/>
          <ac:spMkLst>
            <pc:docMk/>
            <pc:sldMk cId="805012019" sldId="429"/>
            <ac:spMk id="2" creationId="{581F4789-04C2-E249-BA54-54F7DAC8661E}"/>
          </ac:spMkLst>
        </pc:spChg>
      </pc:sldChg>
      <pc:sldChg chg="delSp modSp add">
        <pc:chgData name="Vu Quang Hung" userId="643b8ed8-aa48-4419-b5cf-69e7390caf28" providerId="ADAL" clId="{6433CA78-EC4C-1641-9D2C-CEC13AD327B9}" dt="2020-09-04T16:26:03.763" v="463" actId="114"/>
        <pc:sldMkLst>
          <pc:docMk/>
          <pc:sldMk cId="1873916086" sldId="434"/>
        </pc:sldMkLst>
        <pc:spChg chg="del mod">
          <ac:chgData name="Vu Quang Hung" userId="643b8ed8-aa48-4419-b5cf-69e7390caf28" providerId="ADAL" clId="{6433CA78-EC4C-1641-9D2C-CEC13AD327B9}" dt="2020-09-04T16:24:37.891" v="410" actId="478"/>
          <ac:spMkLst>
            <pc:docMk/>
            <pc:sldMk cId="1873916086" sldId="434"/>
            <ac:spMk id="2" creationId="{03F1AFFB-105F-2148-B25A-E6606D3AF0A5}"/>
          </ac:spMkLst>
        </pc:spChg>
        <pc:spChg chg="mod">
          <ac:chgData name="Vu Quang Hung" userId="643b8ed8-aa48-4419-b5cf-69e7390caf28" providerId="ADAL" clId="{6433CA78-EC4C-1641-9D2C-CEC13AD327B9}" dt="2020-09-04T16:26:03.763" v="463" actId="114"/>
          <ac:spMkLst>
            <pc:docMk/>
            <pc:sldMk cId="1873916086" sldId="434"/>
            <ac:spMk id="3" creationId="{CB71DC4C-17ED-D947-BF27-D98CAA6E6954}"/>
          </ac:spMkLst>
        </pc:spChg>
        <pc:spChg chg="mod">
          <ac:chgData name="Vu Quang Hung" userId="643b8ed8-aa48-4419-b5cf-69e7390caf28" providerId="ADAL" clId="{6433CA78-EC4C-1641-9D2C-CEC13AD327B9}" dt="2020-09-04T16:25:21.180" v="418" actId="14100"/>
          <ac:spMkLst>
            <pc:docMk/>
            <pc:sldMk cId="1873916086" sldId="434"/>
            <ac:spMk id="43010" creationId="{3FADE357-3849-DF4C-B8FE-55D5B18A4D01}"/>
          </ac:spMkLst>
        </pc:spChg>
      </pc:sldChg>
      <pc:sldChg chg="addSp delSp modSp add">
        <pc:chgData name="Vu Quang Hung" userId="643b8ed8-aa48-4419-b5cf-69e7390caf28" providerId="ADAL" clId="{6433CA78-EC4C-1641-9D2C-CEC13AD327B9}" dt="2020-09-04T16:30:56.682" v="533" actId="255"/>
        <pc:sldMkLst>
          <pc:docMk/>
          <pc:sldMk cId="4087707200" sldId="435"/>
        </pc:sldMkLst>
        <pc:spChg chg="add mod">
          <ac:chgData name="Vu Quang Hung" userId="643b8ed8-aa48-4419-b5cf-69e7390caf28" providerId="ADAL" clId="{6433CA78-EC4C-1641-9D2C-CEC13AD327B9}" dt="2020-09-04T16:30:56.682" v="533" actId="255"/>
          <ac:spMkLst>
            <pc:docMk/>
            <pc:sldMk cId="4087707200" sldId="435"/>
            <ac:spMk id="2" creationId="{115A0DF1-30CD-A34A-859D-F9B74095B3B0}"/>
          </ac:spMkLst>
        </pc:spChg>
        <pc:spChg chg="del mod">
          <ac:chgData name="Vu Quang Hung" userId="643b8ed8-aa48-4419-b5cf-69e7390caf28" providerId="ADAL" clId="{6433CA78-EC4C-1641-9D2C-CEC13AD327B9}" dt="2020-09-04T16:28:19.667" v="489"/>
          <ac:spMkLst>
            <pc:docMk/>
            <pc:sldMk cId="4087707200" sldId="435"/>
            <ac:spMk id="3" creationId="{CB71DC4C-17ED-D947-BF27-D98CAA6E6954}"/>
          </ac:spMkLst>
        </pc:spChg>
        <pc:spChg chg="mod">
          <ac:chgData name="Vu Quang Hung" userId="643b8ed8-aa48-4419-b5cf-69e7390caf28" providerId="ADAL" clId="{6433CA78-EC4C-1641-9D2C-CEC13AD327B9}" dt="2020-09-04T16:29:46.899" v="507" actId="1076"/>
          <ac:spMkLst>
            <pc:docMk/>
            <pc:sldMk cId="4087707200" sldId="435"/>
            <ac:spMk id="43010" creationId="{3FADE357-3849-DF4C-B8FE-55D5B18A4D01}"/>
          </ac:spMkLst>
        </pc:spChg>
      </pc:sldChg>
      <pc:sldChg chg="delSp modSp add">
        <pc:chgData name="Vu Quang Hung" userId="643b8ed8-aa48-4419-b5cf-69e7390caf28" providerId="ADAL" clId="{6433CA78-EC4C-1641-9D2C-CEC13AD327B9}" dt="2020-09-04T16:31:25.548" v="542" actId="255"/>
        <pc:sldMkLst>
          <pc:docMk/>
          <pc:sldMk cId="2704389557" sldId="436"/>
        </pc:sldMkLst>
        <pc:spChg chg="mod">
          <ac:chgData name="Vu Quang Hung" userId="643b8ed8-aa48-4419-b5cf-69e7390caf28" providerId="ADAL" clId="{6433CA78-EC4C-1641-9D2C-CEC13AD327B9}" dt="2020-09-04T16:31:25.548" v="542" actId="255"/>
          <ac:spMkLst>
            <pc:docMk/>
            <pc:sldMk cId="2704389557" sldId="436"/>
            <ac:spMk id="2" creationId="{115A0DF1-30CD-A34A-859D-F9B74095B3B0}"/>
          </ac:spMkLst>
        </pc:spChg>
        <pc:spChg chg="del">
          <ac:chgData name="Vu Quang Hung" userId="643b8ed8-aa48-4419-b5cf-69e7390caf28" providerId="ADAL" clId="{6433CA78-EC4C-1641-9D2C-CEC13AD327B9}" dt="2020-09-04T16:31:09.912" v="534" actId="478"/>
          <ac:spMkLst>
            <pc:docMk/>
            <pc:sldMk cId="2704389557" sldId="436"/>
            <ac:spMk id="43010" creationId="{3FADE357-3849-DF4C-B8FE-55D5B18A4D01}"/>
          </ac:spMkLst>
        </pc:spChg>
      </pc:sldChg>
    </pc:docChg>
  </pc:docChgLst>
</pc:chgInfo>
</file>

<file path=ppt/media/image1.jpeg>
</file>

<file path=ppt/media/image10.jpeg>
</file>

<file path=ppt/media/image11.jpg>
</file>

<file path=ppt/media/image12.jpg>
</file>

<file path=ppt/media/image13.jpg>
</file>

<file path=ppt/media/image14.jpg>
</file>

<file path=ppt/media/image15.jpg>
</file>

<file path=ppt/media/image16.jpeg>
</file>

<file path=ppt/media/image17.jpeg>
</file>

<file path=ppt/media/image18.jpeg>
</file>

<file path=ppt/media/image19.jpeg>
</file>

<file path=ppt/media/image2.jpeg>
</file>

<file path=ppt/media/image20.png>
</file>

<file path=ppt/media/image21.gif>
</file>

<file path=ppt/media/image22.png>
</file>

<file path=ppt/media/image23.jpeg>
</file>

<file path=ppt/media/image24.jpeg>
</file>

<file path=ppt/media/image25.jpeg>
</file>

<file path=ppt/media/image26.png>
</file>

<file path=ppt/media/image27.jpeg>
</file>

<file path=ppt/media/image28.jpeg>
</file>

<file path=ppt/media/image29.jpeg>
</file>

<file path=ppt/media/image3.jpg>
</file>

<file path=ppt/media/image30.jpeg>
</file>

<file path=ppt/media/image31.jpeg>
</file>

<file path=ppt/media/image32.png>
</file>

<file path=ppt/media/image33.png>
</file>

<file path=ppt/media/image34.png>
</file>

<file path=ppt/media/image35.png>
</file>

<file path=ppt/media/image36.jpeg>
</file>

<file path=ppt/media/image4.JPG>
</file>

<file path=ppt/media/image5.JPG>
</file>

<file path=ppt/media/image6.pn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6950403-B77A-864A-A432-5E101F886A15}"/>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vl1pPr>
          </a:lstStyle>
          <a:p>
            <a:pPr>
              <a:defRPr/>
            </a:pPr>
            <a:endParaRPr lang="en-AU"/>
          </a:p>
        </p:txBody>
      </p:sp>
      <p:sp>
        <p:nvSpPr>
          <p:cNvPr id="3" name="Date Placeholder 2">
            <a:extLst>
              <a:ext uri="{FF2B5EF4-FFF2-40B4-BE49-F238E27FC236}">
                <a16:creationId xmlns:a16="http://schemas.microsoft.com/office/drawing/2014/main" id="{D0E49590-2C31-F94C-922C-E0E2D61AA671}"/>
              </a:ext>
            </a:extLst>
          </p:cNvPr>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vl1pPr>
          </a:lstStyle>
          <a:p>
            <a:pPr>
              <a:defRPr/>
            </a:pPr>
            <a:fld id="{9DFD8B10-E4FE-354B-8B70-5CEE8A3B8325}" type="datetimeFigureOut">
              <a:rPr lang="en-AU"/>
              <a:pPr>
                <a:defRPr/>
              </a:pPr>
              <a:t>12/12/2020</a:t>
            </a:fld>
            <a:endParaRPr lang="en-AU"/>
          </a:p>
        </p:txBody>
      </p:sp>
      <p:sp>
        <p:nvSpPr>
          <p:cNvPr id="4" name="Slide Image Placeholder 3">
            <a:extLst>
              <a:ext uri="{FF2B5EF4-FFF2-40B4-BE49-F238E27FC236}">
                <a16:creationId xmlns:a16="http://schemas.microsoft.com/office/drawing/2014/main" id="{3028568D-A8D4-F042-A571-2C7FB17E0419}"/>
              </a:ext>
            </a:extLst>
          </p:cNvPr>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AU" noProof="0"/>
          </a:p>
        </p:txBody>
      </p:sp>
      <p:sp>
        <p:nvSpPr>
          <p:cNvPr id="5" name="Notes Placeholder 4">
            <a:extLst>
              <a:ext uri="{FF2B5EF4-FFF2-40B4-BE49-F238E27FC236}">
                <a16:creationId xmlns:a16="http://schemas.microsoft.com/office/drawing/2014/main" id="{8807D98D-99DD-F749-9C63-38974212ECA4}"/>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a:p>
        </p:txBody>
      </p:sp>
      <p:sp>
        <p:nvSpPr>
          <p:cNvPr id="6" name="Footer Placeholder 5">
            <a:extLst>
              <a:ext uri="{FF2B5EF4-FFF2-40B4-BE49-F238E27FC236}">
                <a16:creationId xmlns:a16="http://schemas.microsoft.com/office/drawing/2014/main" id="{CA6881A8-62C1-CC4E-BC35-82A6612A00E3}"/>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vl1pPr>
          </a:lstStyle>
          <a:p>
            <a:pPr>
              <a:defRPr/>
            </a:pPr>
            <a:endParaRPr lang="en-AU"/>
          </a:p>
        </p:txBody>
      </p:sp>
      <p:sp>
        <p:nvSpPr>
          <p:cNvPr id="7" name="Slide Number Placeholder 6">
            <a:extLst>
              <a:ext uri="{FF2B5EF4-FFF2-40B4-BE49-F238E27FC236}">
                <a16:creationId xmlns:a16="http://schemas.microsoft.com/office/drawing/2014/main" id="{E2FA5B1E-6007-7F41-B0E5-194B2335170C}"/>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FE9D9C57-B7B9-B54D-89A3-7DB960E34A8E}" type="slidenum">
              <a:rPr lang="en-AU" altLang="en-US"/>
              <a:pPr>
                <a:defRPr/>
              </a:pPr>
              <a:t>‹#›</a:t>
            </a:fld>
            <a:endParaRPr lang="en-AU"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Chỗ</a:t>
            </a:r>
            <a:r>
              <a:rPr lang="en-US" baseline="0" smtClean="0"/>
              <a:t> này kì ghê, CRP Ở mình làm là mg/L =&gt; ở mình muốn tăng CRP thì &gt;= 10 mg/L. </a:t>
            </a:r>
            <a:endParaRPr lang="en-US"/>
          </a:p>
        </p:txBody>
      </p:sp>
      <p:sp>
        <p:nvSpPr>
          <p:cNvPr id="4" name="Slide Number Placeholder 3"/>
          <p:cNvSpPr>
            <a:spLocks noGrp="1"/>
          </p:cNvSpPr>
          <p:nvPr>
            <p:ph type="sldNum" sz="quarter" idx="10"/>
          </p:nvPr>
        </p:nvSpPr>
        <p:spPr/>
        <p:txBody>
          <a:bodyPr/>
          <a:lstStyle/>
          <a:p>
            <a:pPr>
              <a:defRPr/>
            </a:pPr>
            <a:fld id="{FE9D9C57-B7B9-B54D-89A3-7DB960E34A8E}" type="slidenum">
              <a:rPr lang="en-AU" altLang="en-US" smtClean="0"/>
              <a:pPr>
                <a:defRPr/>
              </a:pPr>
              <a:t>25</a:t>
            </a:fld>
            <a:endParaRPr lang="en-AU" altLang="en-US"/>
          </a:p>
        </p:txBody>
      </p:sp>
    </p:spTree>
    <p:extLst>
      <p:ext uri="{BB962C8B-B14F-4D97-AF65-F5344CB8AC3E}">
        <p14:creationId xmlns:p14="http://schemas.microsoft.com/office/powerpoint/2010/main" val="8006388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E13524C-CC50-E941-ADBC-5F199ED1F00D}"/>
              </a:ext>
            </a:extLst>
          </p:cNvPr>
          <p:cNvSpPr/>
          <p:nvPr/>
        </p:nvSpPr>
        <p:spPr>
          <a:xfrm>
            <a:off x="0" y="0"/>
            <a:ext cx="365125" cy="6854825"/>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5" name="Rectangle 4">
            <a:extLst>
              <a:ext uri="{FF2B5EF4-FFF2-40B4-BE49-F238E27FC236}">
                <a16:creationId xmlns:a16="http://schemas.microsoft.com/office/drawing/2014/main" id="{F6E3BC04-05F5-E448-8E5B-2BCAF7164D97}"/>
              </a:ext>
            </a:extLst>
          </p:cNvPr>
          <p:cNvSpPr/>
          <p:nvPr/>
        </p:nvSpPr>
        <p:spPr>
          <a:xfrm>
            <a:off x="309563" y="681038"/>
            <a:ext cx="46037" cy="365125"/>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6" name="Rectangle 5">
            <a:extLst>
              <a:ext uri="{FF2B5EF4-FFF2-40B4-BE49-F238E27FC236}">
                <a16:creationId xmlns:a16="http://schemas.microsoft.com/office/drawing/2014/main" id="{1E41824C-1163-5C48-8792-2865EDCB9A36}"/>
              </a:ext>
            </a:extLst>
          </p:cNvPr>
          <p:cNvSpPr/>
          <p:nvPr/>
        </p:nvSpPr>
        <p:spPr>
          <a:xfrm>
            <a:off x="268288" y="681038"/>
            <a:ext cx="28575" cy="365125"/>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7" name="Rectangle 6">
            <a:extLst>
              <a:ext uri="{FF2B5EF4-FFF2-40B4-BE49-F238E27FC236}">
                <a16:creationId xmlns:a16="http://schemas.microsoft.com/office/drawing/2014/main" id="{F8CE93A7-C3E1-A344-99E2-79036895F0D9}"/>
              </a:ext>
            </a:extLst>
          </p:cNvPr>
          <p:cNvSpPr/>
          <p:nvPr/>
        </p:nvSpPr>
        <p:spPr>
          <a:xfrm>
            <a:off x="249238" y="681038"/>
            <a:ext cx="9525" cy="365125"/>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10" name="Rectangle 9">
            <a:extLst>
              <a:ext uri="{FF2B5EF4-FFF2-40B4-BE49-F238E27FC236}">
                <a16:creationId xmlns:a16="http://schemas.microsoft.com/office/drawing/2014/main" id="{3279BB95-5763-9241-A81C-B4610C0D96E5}"/>
              </a:ext>
            </a:extLst>
          </p:cNvPr>
          <p:cNvSpPr/>
          <p:nvPr/>
        </p:nvSpPr>
        <p:spPr>
          <a:xfrm>
            <a:off x="222250" y="681038"/>
            <a:ext cx="7938" cy="365125"/>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11" name="Rectangle 10">
            <a:extLst>
              <a:ext uri="{FF2B5EF4-FFF2-40B4-BE49-F238E27FC236}">
                <a16:creationId xmlns:a16="http://schemas.microsoft.com/office/drawing/2014/main" id="{39A78B07-6014-BA46-B1CA-EFF1241A9224}"/>
              </a:ext>
            </a:extLst>
          </p:cNvPr>
          <p:cNvSpPr/>
          <p:nvPr/>
        </p:nvSpPr>
        <p:spPr>
          <a:xfrm>
            <a:off x="255588" y="5046663"/>
            <a:ext cx="73025" cy="1692275"/>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12" name="Rectangle 11">
            <a:extLst>
              <a:ext uri="{FF2B5EF4-FFF2-40B4-BE49-F238E27FC236}">
                <a16:creationId xmlns:a16="http://schemas.microsoft.com/office/drawing/2014/main" id="{3DCDFA85-94F8-C740-AF63-B27748479E36}"/>
              </a:ext>
            </a:extLst>
          </p:cNvPr>
          <p:cNvSpPr/>
          <p:nvPr/>
        </p:nvSpPr>
        <p:spPr>
          <a:xfrm>
            <a:off x="255588" y="4797425"/>
            <a:ext cx="73025"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13" name="Rectangle 12">
            <a:extLst>
              <a:ext uri="{FF2B5EF4-FFF2-40B4-BE49-F238E27FC236}">
                <a16:creationId xmlns:a16="http://schemas.microsoft.com/office/drawing/2014/main" id="{CF111667-5AA9-1A49-A64A-A06FC82C08EB}"/>
              </a:ext>
            </a:extLst>
          </p:cNvPr>
          <p:cNvSpPr/>
          <p:nvPr/>
        </p:nvSpPr>
        <p:spPr>
          <a:xfrm>
            <a:off x="255588" y="4637088"/>
            <a:ext cx="73025" cy="138112"/>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14" name="Rectangle 13">
            <a:extLst>
              <a:ext uri="{FF2B5EF4-FFF2-40B4-BE49-F238E27FC236}">
                <a16:creationId xmlns:a16="http://schemas.microsoft.com/office/drawing/2014/main" id="{00F47B7A-3385-2A43-AC91-CAC0067ECF37}"/>
              </a:ext>
            </a:extLst>
          </p:cNvPr>
          <p:cNvSpPr/>
          <p:nvPr/>
        </p:nvSpPr>
        <p:spPr>
          <a:xfrm>
            <a:off x="255588" y="4541838"/>
            <a:ext cx="73025" cy="7461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8" name="Title 7"/>
          <p:cNvSpPr>
            <a:spLocks noGrp="1"/>
          </p:cNvSpPr>
          <p:nvPr>
            <p:ph type="ctrTitle"/>
          </p:nvPr>
        </p:nvSpPr>
        <p:spPr>
          <a:xfrm>
            <a:off x="914400" y="4343400"/>
            <a:ext cx="7772400" cy="1975104"/>
          </a:xfrm>
        </p:spPr>
        <p:txBody>
          <a:bodyPr/>
          <a:lstStyle>
            <a:lvl1pPr marR="9144" algn="l">
              <a:defRPr sz="4000" b="1" cap="all" spc="0" baseline="0">
                <a:effectLst>
                  <a:reflection blurRad="12700" stA="34000" endA="740" endPos="53000" dir="5400000" sy="-100000" algn="bl" rotWithShape="0"/>
                </a:effectLst>
              </a:defRPr>
            </a:lvl1pPr>
            <a:extLst/>
          </a:lstStyle>
          <a:p>
            <a:r>
              <a:rPr lang="en-US"/>
              <a:t>Click to edit Master title style</a:t>
            </a:r>
          </a:p>
        </p:txBody>
      </p:sp>
      <p:sp>
        <p:nvSpPr>
          <p:cNvPr id="9" name="Subtitle 8"/>
          <p:cNvSpPr>
            <a:spLocks noGrp="1"/>
          </p:cNvSpPr>
          <p:nvPr>
            <p:ph type="subTitle" idx="1"/>
          </p:nvPr>
        </p:nvSpPr>
        <p:spPr>
          <a:xfrm>
            <a:off x="914400" y="2834640"/>
            <a:ext cx="7772400" cy="1508760"/>
          </a:xfrm>
        </p:spPr>
        <p:txBody>
          <a:bodyPr lIns="100584" anchor="b"/>
          <a:lstStyle>
            <a:lvl1pPr marL="0" indent="0" algn="l">
              <a:spcBef>
                <a:spcPts val="0"/>
              </a:spcBef>
              <a:buNone/>
              <a:defRPr sz="2000">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lang="en-US"/>
              <a:t>Click to edit Master subtitle style</a:t>
            </a:r>
          </a:p>
        </p:txBody>
      </p:sp>
      <p:sp>
        <p:nvSpPr>
          <p:cNvPr id="15" name="Date Placeholder 27">
            <a:extLst>
              <a:ext uri="{FF2B5EF4-FFF2-40B4-BE49-F238E27FC236}">
                <a16:creationId xmlns:a16="http://schemas.microsoft.com/office/drawing/2014/main" id="{A7BB04AB-EED9-F94E-BFA8-346D9397ACAA}"/>
              </a:ext>
            </a:extLst>
          </p:cNvPr>
          <p:cNvSpPr>
            <a:spLocks noGrp="1"/>
          </p:cNvSpPr>
          <p:nvPr>
            <p:ph type="dt" sz="half" idx="10"/>
          </p:nvPr>
        </p:nvSpPr>
        <p:spPr/>
        <p:txBody>
          <a:bodyPr/>
          <a:lstStyle>
            <a:lvl1pPr>
              <a:defRPr/>
            </a:lvl1pPr>
          </a:lstStyle>
          <a:p>
            <a:pPr>
              <a:defRPr/>
            </a:pPr>
            <a:fld id="{F17352AF-82E2-F043-9518-35606DED6398}" type="datetimeFigureOut">
              <a:rPr lang="en-US"/>
              <a:pPr>
                <a:defRPr/>
              </a:pPr>
              <a:t>12-12-2020</a:t>
            </a:fld>
            <a:endParaRPr lang="en-US"/>
          </a:p>
        </p:txBody>
      </p:sp>
      <p:sp>
        <p:nvSpPr>
          <p:cNvPr id="16" name="Footer Placeholder 16">
            <a:extLst>
              <a:ext uri="{FF2B5EF4-FFF2-40B4-BE49-F238E27FC236}">
                <a16:creationId xmlns:a16="http://schemas.microsoft.com/office/drawing/2014/main" id="{DBCE51DB-DAE4-DE4F-914E-4E4660E4238B}"/>
              </a:ext>
            </a:extLst>
          </p:cNvPr>
          <p:cNvSpPr>
            <a:spLocks noGrp="1"/>
          </p:cNvSpPr>
          <p:nvPr>
            <p:ph type="ftr" sz="quarter" idx="11"/>
          </p:nvPr>
        </p:nvSpPr>
        <p:spPr/>
        <p:txBody>
          <a:bodyPr/>
          <a:lstStyle>
            <a:lvl1pPr>
              <a:defRPr/>
            </a:lvl1pPr>
          </a:lstStyle>
          <a:p>
            <a:pPr>
              <a:defRPr/>
            </a:pPr>
            <a:endParaRPr lang="en-US"/>
          </a:p>
        </p:txBody>
      </p:sp>
      <p:sp>
        <p:nvSpPr>
          <p:cNvPr id="17" name="Slide Number Placeholder 28">
            <a:extLst>
              <a:ext uri="{FF2B5EF4-FFF2-40B4-BE49-F238E27FC236}">
                <a16:creationId xmlns:a16="http://schemas.microsoft.com/office/drawing/2014/main" id="{2D42D598-C3CB-AA4C-BB8F-4E5A8F22DC3D}"/>
              </a:ext>
            </a:extLst>
          </p:cNvPr>
          <p:cNvSpPr>
            <a:spLocks noGrp="1"/>
          </p:cNvSpPr>
          <p:nvPr>
            <p:ph type="sldNum" sz="quarter" idx="12"/>
          </p:nvPr>
        </p:nvSpPr>
        <p:spPr/>
        <p:txBody>
          <a:bodyPr/>
          <a:lstStyle>
            <a:lvl1pPr>
              <a:defRPr/>
            </a:lvl1pPr>
          </a:lstStyle>
          <a:p>
            <a:pPr>
              <a:defRPr/>
            </a:pPr>
            <a:fld id="{ADB350BA-B3D9-1747-A429-9E8F90DB1D1B}" type="slidenum">
              <a:rPr lang="en-US" altLang="en-US"/>
              <a:pPr>
                <a:defRPr/>
              </a:pPr>
              <a:t>‹#›</a:t>
            </a:fld>
            <a:endParaRPr lang="en-US" altLang="en-US"/>
          </a:p>
        </p:txBody>
      </p:sp>
    </p:spTree>
    <p:extLst>
      <p:ext uri="{BB962C8B-B14F-4D97-AF65-F5344CB8AC3E}">
        <p14:creationId xmlns:p14="http://schemas.microsoft.com/office/powerpoint/2010/main" val="28293110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13">
            <a:extLst>
              <a:ext uri="{FF2B5EF4-FFF2-40B4-BE49-F238E27FC236}">
                <a16:creationId xmlns:a16="http://schemas.microsoft.com/office/drawing/2014/main" id="{3C8DD476-D494-C54C-922C-B61D0417C953}"/>
              </a:ext>
            </a:extLst>
          </p:cNvPr>
          <p:cNvSpPr>
            <a:spLocks noGrp="1"/>
          </p:cNvSpPr>
          <p:nvPr>
            <p:ph type="dt" sz="half" idx="10"/>
          </p:nvPr>
        </p:nvSpPr>
        <p:spPr/>
        <p:txBody>
          <a:bodyPr/>
          <a:lstStyle>
            <a:lvl1pPr>
              <a:defRPr/>
            </a:lvl1pPr>
          </a:lstStyle>
          <a:p>
            <a:pPr>
              <a:defRPr/>
            </a:pPr>
            <a:fld id="{DD7BF7A6-92CA-D14C-8E1F-0A1E517D7D5B}" type="datetimeFigureOut">
              <a:rPr lang="en-US"/>
              <a:pPr>
                <a:defRPr/>
              </a:pPr>
              <a:t>12-12-2020</a:t>
            </a:fld>
            <a:endParaRPr lang="en-US"/>
          </a:p>
        </p:txBody>
      </p:sp>
      <p:sp>
        <p:nvSpPr>
          <p:cNvPr id="5" name="Footer Placeholder 2">
            <a:extLst>
              <a:ext uri="{FF2B5EF4-FFF2-40B4-BE49-F238E27FC236}">
                <a16:creationId xmlns:a16="http://schemas.microsoft.com/office/drawing/2014/main" id="{DDED00FA-3211-1D40-A4C6-6C179E62BD4F}"/>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22">
            <a:extLst>
              <a:ext uri="{FF2B5EF4-FFF2-40B4-BE49-F238E27FC236}">
                <a16:creationId xmlns:a16="http://schemas.microsoft.com/office/drawing/2014/main" id="{B3FF8EE7-0701-7743-9DB4-11D3753FF20C}"/>
              </a:ext>
            </a:extLst>
          </p:cNvPr>
          <p:cNvSpPr>
            <a:spLocks noGrp="1"/>
          </p:cNvSpPr>
          <p:nvPr>
            <p:ph type="sldNum" sz="quarter" idx="12"/>
          </p:nvPr>
        </p:nvSpPr>
        <p:spPr/>
        <p:txBody>
          <a:bodyPr/>
          <a:lstStyle>
            <a:lvl1pPr>
              <a:defRPr/>
            </a:lvl1pPr>
          </a:lstStyle>
          <a:p>
            <a:pPr>
              <a:defRPr/>
            </a:pPr>
            <a:fld id="{8D4A7D23-05E7-A147-BAA1-6F482CD14DF5}" type="slidenum">
              <a:rPr lang="en-US" altLang="en-US"/>
              <a:pPr>
                <a:defRPr/>
              </a:pPr>
              <a:t>‹#›</a:t>
            </a:fld>
            <a:endParaRPr lang="en-US" altLang="en-US"/>
          </a:p>
        </p:txBody>
      </p:sp>
    </p:spTree>
    <p:extLst>
      <p:ext uri="{BB962C8B-B14F-4D97-AF65-F5344CB8AC3E}">
        <p14:creationId xmlns:p14="http://schemas.microsoft.com/office/powerpoint/2010/main" val="36134203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981200" cy="5851525"/>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609600" y="274639"/>
            <a:ext cx="5867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13">
            <a:extLst>
              <a:ext uri="{FF2B5EF4-FFF2-40B4-BE49-F238E27FC236}">
                <a16:creationId xmlns:a16="http://schemas.microsoft.com/office/drawing/2014/main" id="{C53234E2-D2E1-EA4A-BAEF-C46A37D7D03D}"/>
              </a:ext>
            </a:extLst>
          </p:cNvPr>
          <p:cNvSpPr>
            <a:spLocks noGrp="1"/>
          </p:cNvSpPr>
          <p:nvPr>
            <p:ph type="dt" sz="half" idx="10"/>
          </p:nvPr>
        </p:nvSpPr>
        <p:spPr/>
        <p:txBody>
          <a:bodyPr/>
          <a:lstStyle>
            <a:lvl1pPr>
              <a:defRPr/>
            </a:lvl1pPr>
          </a:lstStyle>
          <a:p>
            <a:pPr>
              <a:defRPr/>
            </a:pPr>
            <a:fld id="{FAF812E8-67FC-B748-B4C8-4B8A8881EFAA}" type="datetimeFigureOut">
              <a:rPr lang="en-US"/>
              <a:pPr>
                <a:defRPr/>
              </a:pPr>
              <a:t>12-12-2020</a:t>
            </a:fld>
            <a:endParaRPr lang="en-US"/>
          </a:p>
        </p:txBody>
      </p:sp>
      <p:sp>
        <p:nvSpPr>
          <p:cNvPr id="5" name="Footer Placeholder 2">
            <a:extLst>
              <a:ext uri="{FF2B5EF4-FFF2-40B4-BE49-F238E27FC236}">
                <a16:creationId xmlns:a16="http://schemas.microsoft.com/office/drawing/2014/main" id="{D7691999-D987-6348-ACF4-41A80BAF6B98}"/>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22">
            <a:extLst>
              <a:ext uri="{FF2B5EF4-FFF2-40B4-BE49-F238E27FC236}">
                <a16:creationId xmlns:a16="http://schemas.microsoft.com/office/drawing/2014/main" id="{C92176E9-05C3-BC49-9CD2-17362B188C1A}"/>
              </a:ext>
            </a:extLst>
          </p:cNvPr>
          <p:cNvSpPr>
            <a:spLocks noGrp="1"/>
          </p:cNvSpPr>
          <p:nvPr>
            <p:ph type="sldNum" sz="quarter" idx="12"/>
          </p:nvPr>
        </p:nvSpPr>
        <p:spPr/>
        <p:txBody>
          <a:bodyPr/>
          <a:lstStyle>
            <a:lvl1pPr>
              <a:defRPr/>
            </a:lvl1pPr>
          </a:lstStyle>
          <a:p>
            <a:pPr>
              <a:defRPr/>
            </a:pPr>
            <a:fld id="{F0CB35F9-DC85-E34D-B7FD-9CE75D162B5B}" type="slidenum">
              <a:rPr lang="en-US" altLang="en-US"/>
              <a:pPr>
                <a:defRPr/>
              </a:pPr>
              <a:t>‹#›</a:t>
            </a:fld>
            <a:endParaRPr lang="en-US" altLang="en-US"/>
          </a:p>
        </p:txBody>
      </p:sp>
    </p:spTree>
    <p:extLst>
      <p:ext uri="{BB962C8B-B14F-4D97-AF65-F5344CB8AC3E}">
        <p14:creationId xmlns:p14="http://schemas.microsoft.com/office/powerpoint/2010/main" val="12999305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Date Placeholder 13">
            <a:extLst>
              <a:ext uri="{FF2B5EF4-FFF2-40B4-BE49-F238E27FC236}">
                <a16:creationId xmlns:a16="http://schemas.microsoft.com/office/drawing/2014/main" id="{3C6ED623-1AD0-554A-9AC7-C0A16E119FF4}"/>
              </a:ext>
            </a:extLst>
          </p:cNvPr>
          <p:cNvSpPr>
            <a:spLocks noGrp="1"/>
          </p:cNvSpPr>
          <p:nvPr>
            <p:ph type="dt" sz="half" idx="10"/>
          </p:nvPr>
        </p:nvSpPr>
        <p:spPr/>
        <p:txBody>
          <a:bodyPr/>
          <a:lstStyle>
            <a:lvl1pPr>
              <a:defRPr/>
            </a:lvl1pPr>
          </a:lstStyle>
          <a:p>
            <a:pPr>
              <a:defRPr/>
            </a:pPr>
            <a:fld id="{0D9FE8B6-2159-9943-89D3-7CCF12C05791}" type="datetimeFigureOut">
              <a:rPr lang="en-US"/>
              <a:pPr>
                <a:defRPr/>
              </a:pPr>
              <a:t>12-12-2020</a:t>
            </a:fld>
            <a:endParaRPr lang="en-US"/>
          </a:p>
        </p:txBody>
      </p:sp>
      <p:sp>
        <p:nvSpPr>
          <p:cNvPr id="3" name="Footer Placeholder 2">
            <a:extLst>
              <a:ext uri="{FF2B5EF4-FFF2-40B4-BE49-F238E27FC236}">
                <a16:creationId xmlns:a16="http://schemas.microsoft.com/office/drawing/2014/main" id="{2321B9CD-1CB7-4341-ADB7-9DFBAB92B61D}"/>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22">
            <a:extLst>
              <a:ext uri="{FF2B5EF4-FFF2-40B4-BE49-F238E27FC236}">
                <a16:creationId xmlns:a16="http://schemas.microsoft.com/office/drawing/2014/main" id="{1CCA190C-1B45-4241-B618-EA778FFF77DB}"/>
              </a:ext>
            </a:extLst>
          </p:cNvPr>
          <p:cNvSpPr>
            <a:spLocks noGrp="1"/>
          </p:cNvSpPr>
          <p:nvPr>
            <p:ph type="sldNum" sz="quarter" idx="12"/>
          </p:nvPr>
        </p:nvSpPr>
        <p:spPr/>
        <p:txBody>
          <a:bodyPr/>
          <a:lstStyle>
            <a:lvl1pPr>
              <a:defRPr/>
            </a:lvl1pPr>
          </a:lstStyle>
          <a:p>
            <a:pPr>
              <a:defRPr/>
            </a:pPr>
            <a:fld id="{5C519E38-AB8E-5E48-B21C-58FF0C1B112E}" type="slidenum">
              <a:rPr lang="en-US" altLang="en-US"/>
              <a:pPr>
                <a:defRPr/>
              </a:pPr>
              <a:t>‹#›</a:t>
            </a:fld>
            <a:endParaRPr lang="en-US" altLang="en-US"/>
          </a:p>
        </p:txBody>
      </p:sp>
    </p:spTree>
    <p:extLst>
      <p:ext uri="{BB962C8B-B14F-4D97-AF65-F5344CB8AC3E}">
        <p14:creationId xmlns:p14="http://schemas.microsoft.com/office/powerpoint/2010/main" val="10327667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13">
            <a:extLst>
              <a:ext uri="{FF2B5EF4-FFF2-40B4-BE49-F238E27FC236}">
                <a16:creationId xmlns:a16="http://schemas.microsoft.com/office/drawing/2014/main" id="{94CF1935-2FFD-8343-ADEB-93B87C40146E}"/>
              </a:ext>
            </a:extLst>
          </p:cNvPr>
          <p:cNvSpPr>
            <a:spLocks noGrp="1"/>
          </p:cNvSpPr>
          <p:nvPr>
            <p:ph type="dt" sz="half" idx="10"/>
          </p:nvPr>
        </p:nvSpPr>
        <p:spPr/>
        <p:txBody>
          <a:bodyPr/>
          <a:lstStyle>
            <a:lvl1pPr>
              <a:defRPr/>
            </a:lvl1pPr>
          </a:lstStyle>
          <a:p>
            <a:pPr>
              <a:defRPr/>
            </a:pPr>
            <a:fld id="{0A11680B-348C-534E-ACAC-E9A436581DA9}" type="datetimeFigureOut">
              <a:rPr lang="en-US"/>
              <a:pPr>
                <a:defRPr/>
              </a:pPr>
              <a:t>12-12-2020</a:t>
            </a:fld>
            <a:endParaRPr lang="en-US"/>
          </a:p>
        </p:txBody>
      </p:sp>
      <p:sp>
        <p:nvSpPr>
          <p:cNvPr id="5" name="Footer Placeholder 2">
            <a:extLst>
              <a:ext uri="{FF2B5EF4-FFF2-40B4-BE49-F238E27FC236}">
                <a16:creationId xmlns:a16="http://schemas.microsoft.com/office/drawing/2014/main" id="{279358FD-C54F-B645-88B8-BCF3B13097D9}"/>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22">
            <a:extLst>
              <a:ext uri="{FF2B5EF4-FFF2-40B4-BE49-F238E27FC236}">
                <a16:creationId xmlns:a16="http://schemas.microsoft.com/office/drawing/2014/main" id="{8855EA59-45BA-304C-A8BA-02A20541C8CF}"/>
              </a:ext>
            </a:extLst>
          </p:cNvPr>
          <p:cNvSpPr>
            <a:spLocks noGrp="1"/>
          </p:cNvSpPr>
          <p:nvPr>
            <p:ph type="sldNum" sz="quarter" idx="12"/>
          </p:nvPr>
        </p:nvSpPr>
        <p:spPr/>
        <p:txBody>
          <a:bodyPr/>
          <a:lstStyle>
            <a:lvl1pPr>
              <a:defRPr/>
            </a:lvl1pPr>
          </a:lstStyle>
          <a:p>
            <a:pPr>
              <a:defRPr/>
            </a:pPr>
            <a:fld id="{26CBB7B6-C0CA-EF40-AF6F-5FEAFF72FD34}" type="slidenum">
              <a:rPr lang="en-US" altLang="en-US"/>
              <a:pPr>
                <a:defRPr/>
              </a:pPr>
              <a:t>‹#›</a:t>
            </a:fld>
            <a:endParaRPr lang="en-US" altLang="en-US"/>
          </a:p>
        </p:txBody>
      </p:sp>
    </p:spTree>
    <p:extLst>
      <p:ext uri="{BB962C8B-B14F-4D97-AF65-F5344CB8AC3E}">
        <p14:creationId xmlns:p14="http://schemas.microsoft.com/office/powerpoint/2010/main" val="31006108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Freeform 17">
            <a:extLst>
              <a:ext uri="{FF2B5EF4-FFF2-40B4-BE49-F238E27FC236}">
                <a16:creationId xmlns:a16="http://schemas.microsoft.com/office/drawing/2014/main" id="{5E7708E4-B1DA-3743-91AC-7919A14C6E7F}"/>
              </a:ext>
            </a:extLst>
          </p:cNvPr>
          <p:cNvSpPr>
            <a:spLocks/>
          </p:cNvSpPr>
          <p:nvPr/>
        </p:nvSpPr>
        <p:spPr bwMode="auto">
          <a:xfrm>
            <a:off x="4829175" y="1073150"/>
            <a:ext cx="4321175" cy="5791200"/>
          </a:xfrm>
          <a:custGeom>
            <a:avLst/>
            <a:gdLst>
              <a:gd name="T0" fmla="*/ 0 w 2736"/>
              <a:gd name="T1" fmla="*/ 2147483646 h 3648"/>
              <a:gd name="T2" fmla="*/ 2147483646 w 2736"/>
              <a:gd name="T3" fmla="*/ 2147483646 h 3648"/>
              <a:gd name="T4" fmla="*/ 2147483646 w 2736"/>
              <a:gd name="T5" fmla="*/ 0 h 3648"/>
              <a:gd name="T6" fmla="*/ 2147483646 w 2736"/>
              <a:gd name="T7" fmla="*/ 2147483646 h 3648"/>
              <a:gd name="T8" fmla="*/ 2147483646 w 2736"/>
              <a:gd name="T9" fmla="*/ 2147483646 h 3648"/>
              <a:gd name="T10" fmla="*/ 2147483646 w 2736"/>
              <a:gd name="T11" fmla="*/ 2147483646 h 3648"/>
              <a:gd name="T12" fmla="*/ 0 w 2736"/>
              <a:gd name="T13" fmla="*/ 2147483646 h 3648"/>
              <a:gd name="T14" fmla="*/ 0 60000 65536"/>
              <a:gd name="T15" fmla="*/ 0 60000 65536"/>
              <a:gd name="T16" fmla="*/ 0 60000 65536"/>
              <a:gd name="T17" fmla="*/ 0 60000 65536"/>
              <a:gd name="T18" fmla="*/ 0 60000 65536"/>
              <a:gd name="T19" fmla="*/ 0 60000 65536"/>
              <a:gd name="T20" fmla="*/ 0 60000 65536"/>
              <a:gd name="T21" fmla="*/ 0 w 2736"/>
              <a:gd name="T22" fmla="*/ 0 h 3648"/>
              <a:gd name="T23" fmla="*/ 2736 w 2736"/>
              <a:gd name="T24" fmla="*/ 3648 h 364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736" h="3648">
                <a:moveTo>
                  <a:pt x="0" y="3648"/>
                </a:moveTo>
                <a:lnTo>
                  <a:pt x="720" y="2016"/>
                </a:lnTo>
                <a:lnTo>
                  <a:pt x="2736" y="672"/>
                </a:lnTo>
                <a:lnTo>
                  <a:pt x="2736" y="720"/>
                </a:lnTo>
                <a:lnTo>
                  <a:pt x="744" y="2038"/>
                </a:lnTo>
                <a:lnTo>
                  <a:pt x="48" y="3648"/>
                </a:lnTo>
                <a:lnTo>
                  <a:pt x="0" y="3648"/>
                </a:lnTo>
                <a:close/>
              </a:path>
            </a:pathLst>
          </a:custGeom>
          <a:noFill/>
          <a:ln w="3175" cap="flat" cmpd="sng" algn="ctr">
            <a:solidFill>
              <a:schemeClr val="accent2">
                <a:alpha val="52940"/>
              </a:schemeClr>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a:lstStyle/>
          <a:p>
            <a:endParaRPr/>
          </a:p>
        </p:txBody>
      </p:sp>
      <p:sp>
        <p:nvSpPr>
          <p:cNvPr id="5" name="Freeform 18">
            <a:extLst>
              <a:ext uri="{FF2B5EF4-FFF2-40B4-BE49-F238E27FC236}">
                <a16:creationId xmlns:a16="http://schemas.microsoft.com/office/drawing/2014/main" id="{C6FE8099-8A8A-3B4B-914A-AFD9B0BC1B13}"/>
              </a:ext>
            </a:extLst>
          </p:cNvPr>
          <p:cNvSpPr>
            <a:spLocks/>
          </p:cNvSpPr>
          <p:nvPr/>
        </p:nvSpPr>
        <p:spPr bwMode="auto">
          <a:xfrm>
            <a:off x="374650" y="0"/>
            <a:ext cx="5513388" cy="6615113"/>
          </a:xfrm>
          <a:custGeom>
            <a:avLst/>
            <a:gdLst>
              <a:gd name="T0" fmla="*/ 0 w 3504"/>
              <a:gd name="T1" fmla="*/ 2147483646 h 4128"/>
              <a:gd name="T2" fmla="*/ 0 w 3504"/>
              <a:gd name="T3" fmla="*/ 2147483646 h 4128"/>
              <a:gd name="T4" fmla="*/ 2147483646 w 3504"/>
              <a:gd name="T5" fmla="*/ 2147483646 h 4128"/>
              <a:gd name="T6" fmla="*/ 2147483646 w 3504"/>
              <a:gd name="T7" fmla="*/ 0 h 4128"/>
              <a:gd name="T8" fmla="*/ 2147483646 w 3504"/>
              <a:gd name="T9" fmla="*/ 0 h 4128"/>
              <a:gd name="T10" fmla="*/ 2147483646 w 3504"/>
              <a:gd name="T11" fmla="*/ 2147483646 h 4128"/>
              <a:gd name="T12" fmla="*/ 0 w 3504"/>
              <a:gd name="T13" fmla="*/ 2147483646 h 4128"/>
              <a:gd name="T14" fmla="*/ 0 60000 65536"/>
              <a:gd name="T15" fmla="*/ 0 60000 65536"/>
              <a:gd name="T16" fmla="*/ 0 60000 65536"/>
              <a:gd name="T17" fmla="*/ 0 60000 65536"/>
              <a:gd name="T18" fmla="*/ 0 60000 65536"/>
              <a:gd name="T19" fmla="*/ 0 60000 65536"/>
              <a:gd name="T20" fmla="*/ 0 60000 65536"/>
              <a:gd name="T21" fmla="*/ 0 w 3504"/>
              <a:gd name="T22" fmla="*/ 0 h 4128"/>
              <a:gd name="T23" fmla="*/ 3504 w 3504"/>
              <a:gd name="T24" fmla="*/ 4128 h 412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504" h="4128">
                <a:moveTo>
                  <a:pt x="0" y="4080"/>
                </a:moveTo>
                <a:lnTo>
                  <a:pt x="0" y="4128"/>
                </a:lnTo>
                <a:lnTo>
                  <a:pt x="3504" y="2640"/>
                </a:lnTo>
                <a:lnTo>
                  <a:pt x="2880" y="0"/>
                </a:lnTo>
                <a:lnTo>
                  <a:pt x="2832" y="0"/>
                </a:lnTo>
                <a:lnTo>
                  <a:pt x="3465" y="2619"/>
                </a:lnTo>
                <a:lnTo>
                  <a:pt x="0" y="4080"/>
                </a:lnTo>
                <a:close/>
              </a:path>
            </a:pathLst>
          </a:custGeom>
          <a:noFill/>
          <a:ln w="3175" cap="flat" cmpd="sng" algn="ctr">
            <a:solidFill>
              <a:schemeClr val="accent2">
                <a:alpha val="52940"/>
              </a:schemeClr>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a:lstStyle/>
          <a:p>
            <a:endParaRPr/>
          </a:p>
        </p:txBody>
      </p:sp>
      <p:sp>
        <p:nvSpPr>
          <p:cNvPr id="6" name="Freeform 5">
            <a:extLst>
              <a:ext uri="{FF2B5EF4-FFF2-40B4-BE49-F238E27FC236}">
                <a16:creationId xmlns:a16="http://schemas.microsoft.com/office/drawing/2014/main" id="{980E9F2A-3DEE-AC43-ADEF-6BA24B946492}"/>
              </a:ext>
            </a:extLst>
          </p:cNvPr>
          <p:cNvSpPr>
            <a:spLocks/>
          </p:cNvSpPr>
          <p:nvPr/>
        </p:nvSpPr>
        <p:spPr bwMode="auto">
          <a:xfrm rot="5236414">
            <a:off x="4461669" y="1483519"/>
            <a:ext cx="4114800" cy="1189038"/>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a:lstStyle/>
          <a:p>
            <a:pPr eaLnBrk="1" hangingPunct="1">
              <a:defRPr/>
            </a:pPr>
            <a:endParaRPr lang="en-US">
              <a:latin typeface="Corbel" pitchFamily="34" charset="0"/>
              <a:cs typeface="Arial" charset="0"/>
            </a:endParaRPr>
          </a:p>
        </p:txBody>
      </p:sp>
      <p:sp>
        <p:nvSpPr>
          <p:cNvPr id="7" name="Freeform 6">
            <a:extLst>
              <a:ext uri="{FF2B5EF4-FFF2-40B4-BE49-F238E27FC236}">
                <a16:creationId xmlns:a16="http://schemas.microsoft.com/office/drawing/2014/main" id="{10012A7E-B803-B545-83F8-F57F5B60E4F6}"/>
              </a:ext>
            </a:extLst>
          </p:cNvPr>
          <p:cNvSpPr>
            <a:spLocks/>
          </p:cNvSpPr>
          <p:nvPr/>
        </p:nvSpPr>
        <p:spPr bwMode="auto">
          <a:xfrm>
            <a:off x="5943600" y="0"/>
            <a:ext cx="2743200" cy="4267200"/>
          </a:xfrm>
          <a:custGeom>
            <a:avLst>
              <a:gd name="A1" fmla="val 0"/>
              <a:gd name="A2" fmla="val 0"/>
              <a:gd name="A3" fmla="val 0"/>
              <a:gd name="A4" fmla="val 0"/>
              <a:gd name="A5" fmla="val 0"/>
              <a:gd name="A6" fmla="val 0"/>
              <a:gd name="A7" fmla="val 0"/>
              <a:gd name="A8" fmla="val 0"/>
            </a:avLst>
            <a:gdLst/>
            <a:ahLst/>
            <a:cxnLst>
              <a:cxn ang="0">
                <a:pos x="1104" y="0"/>
              </a:cxn>
              <a:cxn ang="0">
                <a:pos x="1728" y="0"/>
              </a:cxn>
              <a:cxn ang="0">
                <a:pos x="0" y="2688"/>
              </a:cxn>
              <a:cxn ang="0">
                <a:pos x="1104" y="0"/>
              </a:cxn>
            </a:cxnLst>
            <a:rect l="0" t="0" r="0" b="0"/>
            <a:pathLst>
              <a:path w="1728" h="2688">
                <a:moveTo>
                  <a:pt x="1104" y="0"/>
                </a:moveTo>
                <a:lnTo>
                  <a:pt x="1728" y="0"/>
                </a:lnTo>
                <a:lnTo>
                  <a:pt x="0" y="2688"/>
                </a:lnTo>
                <a:lnTo>
                  <a:pt x="110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a:lstStyle/>
          <a:p>
            <a:pPr eaLnBrk="1" hangingPunct="1">
              <a:defRPr/>
            </a:pPr>
            <a:endParaRPr lang="en-US">
              <a:latin typeface="Corbel" pitchFamily="34" charset="0"/>
              <a:cs typeface="Arial" charset="0"/>
            </a:endParaRPr>
          </a:p>
        </p:txBody>
      </p:sp>
      <p:sp>
        <p:nvSpPr>
          <p:cNvPr id="8" name="Freeform 7">
            <a:extLst>
              <a:ext uri="{FF2B5EF4-FFF2-40B4-BE49-F238E27FC236}">
                <a16:creationId xmlns:a16="http://schemas.microsoft.com/office/drawing/2014/main" id="{FF0FDEE1-A14C-7A42-B3FA-1F956D6045E7}"/>
              </a:ext>
            </a:extLst>
          </p:cNvPr>
          <p:cNvSpPr>
            <a:spLocks/>
          </p:cNvSpPr>
          <p:nvPr/>
        </p:nvSpPr>
        <p:spPr bwMode="auto">
          <a:xfrm>
            <a:off x="5943600" y="4267200"/>
            <a:ext cx="3200400" cy="1143000"/>
          </a:xfrm>
          <a:custGeom>
            <a:avLst>
              <a:gd name="A1" fmla="val 0"/>
              <a:gd name="A2" fmla="val 0"/>
              <a:gd name="A3" fmla="val 0"/>
              <a:gd name="A4" fmla="val 0"/>
              <a:gd name="A5" fmla="val 0"/>
              <a:gd name="A6" fmla="val 0"/>
              <a:gd name="A7" fmla="val 0"/>
              <a:gd name="A8" fmla="val 0"/>
            </a:avLst>
            <a:gdLst/>
            <a:ahLst/>
            <a:cxnLst>
              <a:cxn ang="0">
                <a:pos x="0" y="0"/>
              </a:cxn>
              <a:cxn ang="0">
                <a:pos x="2016" y="240"/>
              </a:cxn>
              <a:cxn ang="0">
                <a:pos x="2016" y="720"/>
              </a:cxn>
              <a:cxn ang="0">
                <a:pos x="0" y="0"/>
              </a:cxn>
            </a:cxnLst>
            <a:rect l="0" t="0" r="0" b="0"/>
            <a:pathLst>
              <a:path w="2016" h="720">
                <a:moveTo>
                  <a:pt x="0" y="0"/>
                </a:moveTo>
                <a:lnTo>
                  <a:pt x="2016" y="240"/>
                </a:lnTo>
                <a:lnTo>
                  <a:pt x="2016" y="720"/>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a:lstStyle/>
          <a:p>
            <a:pPr eaLnBrk="1" hangingPunct="1">
              <a:defRPr/>
            </a:pPr>
            <a:endParaRPr lang="en-US">
              <a:latin typeface="Corbel" pitchFamily="34" charset="0"/>
              <a:cs typeface="Arial" charset="0"/>
            </a:endParaRPr>
          </a:p>
        </p:txBody>
      </p:sp>
      <p:sp>
        <p:nvSpPr>
          <p:cNvPr id="9" name="Freeform 8">
            <a:extLst>
              <a:ext uri="{FF2B5EF4-FFF2-40B4-BE49-F238E27FC236}">
                <a16:creationId xmlns:a16="http://schemas.microsoft.com/office/drawing/2014/main" id="{612FE0C9-6B8D-F44F-A407-25590A3EAC66}"/>
              </a:ext>
            </a:extLst>
          </p:cNvPr>
          <p:cNvSpPr>
            <a:spLocks/>
          </p:cNvSpPr>
          <p:nvPr/>
        </p:nvSpPr>
        <p:spPr bwMode="auto">
          <a:xfrm>
            <a:off x="5943600" y="0"/>
            <a:ext cx="1371600" cy="4267200"/>
          </a:xfrm>
          <a:custGeom>
            <a:avLst>
              <a:gd name="A1" fmla="val 0"/>
              <a:gd name="A2" fmla="val 0"/>
              <a:gd name="A3" fmla="val 0"/>
              <a:gd name="A4" fmla="val 0"/>
              <a:gd name="A5" fmla="val 0"/>
              <a:gd name="A6" fmla="val 0"/>
              <a:gd name="A7" fmla="val 0"/>
              <a:gd name="A8" fmla="val 0"/>
            </a:avLst>
            <a:gdLst/>
            <a:ahLst/>
            <a:cxnLst>
              <a:cxn ang="0">
                <a:pos x="864" y="0"/>
              </a:cxn>
              <a:cxn ang="0">
                <a:pos x="0" y="2688"/>
              </a:cxn>
              <a:cxn ang="0">
                <a:pos x="768" y="0"/>
              </a:cxn>
              <a:cxn ang="0">
                <a:pos x="864" y="0"/>
              </a:cxn>
            </a:cxnLst>
            <a:rect l="0" t="0" r="0" b="0"/>
            <a:pathLst>
              <a:path w="864" h="2688">
                <a:moveTo>
                  <a:pt x="864" y="0"/>
                </a:moveTo>
                <a:lnTo>
                  <a:pt x="0" y="2688"/>
                </a:lnTo>
                <a:lnTo>
                  <a:pt x="768" y="0"/>
                </a:lnTo>
                <a:lnTo>
                  <a:pt x="86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a:lstStyle/>
          <a:p>
            <a:pPr eaLnBrk="1" hangingPunct="1">
              <a:defRPr/>
            </a:pPr>
            <a:endParaRPr lang="en-US">
              <a:latin typeface="Corbel" pitchFamily="34" charset="0"/>
              <a:cs typeface="Arial" charset="0"/>
            </a:endParaRPr>
          </a:p>
        </p:txBody>
      </p:sp>
      <p:sp>
        <p:nvSpPr>
          <p:cNvPr id="10" name="Freeform 9">
            <a:extLst>
              <a:ext uri="{FF2B5EF4-FFF2-40B4-BE49-F238E27FC236}">
                <a16:creationId xmlns:a16="http://schemas.microsoft.com/office/drawing/2014/main" id="{2D312EAB-995F-BB47-90FF-5D71C439D292}"/>
              </a:ext>
            </a:extLst>
          </p:cNvPr>
          <p:cNvSpPr>
            <a:spLocks/>
          </p:cNvSpPr>
          <p:nvPr/>
        </p:nvSpPr>
        <p:spPr bwMode="auto">
          <a:xfrm>
            <a:off x="5948363" y="4246563"/>
            <a:ext cx="2090737" cy="2611437"/>
          </a:xfrm>
          <a:custGeom>
            <a:avLst>
              <a:gd name="A1" fmla="val 0"/>
              <a:gd name="A2" fmla="val 0"/>
              <a:gd name="A3" fmla="val 0"/>
              <a:gd name="A4" fmla="val 0"/>
              <a:gd name="A5" fmla="val 0"/>
              <a:gd name="A6" fmla="val 0"/>
              <a:gd name="A7" fmla="val 0"/>
              <a:gd name="A8" fmla="val 0"/>
            </a:avLst>
            <a:gdLst/>
            <a:ahLst/>
            <a:cxnLst>
              <a:cxn ang="0">
                <a:pos x="1071" y="1645"/>
              </a:cxn>
              <a:cxn ang="0">
                <a:pos x="1317" y="1645"/>
              </a:cxn>
              <a:cxn ang="0">
                <a:pos x="0" y="0"/>
              </a:cxn>
              <a:cxn ang="0">
                <a:pos x="1071" y="1645"/>
              </a:cxn>
            </a:cxnLst>
            <a:rect l="0" t="0" r="0" b="0"/>
            <a:pathLst>
              <a:path w="1317" h="1645">
                <a:moveTo>
                  <a:pt x="1071" y="1645"/>
                </a:moveTo>
                <a:lnTo>
                  <a:pt x="1317" y="1645"/>
                </a:lnTo>
                <a:lnTo>
                  <a:pt x="0" y="0"/>
                </a:lnTo>
                <a:lnTo>
                  <a:pt x="1071" y="1645"/>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a:lstStyle/>
          <a:p>
            <a:pPr eaLnBrk="1" hangingPunct="1">
              <a:defRPr/>
            </a:pPr>
            <a:endParaRPr lang="en-US">
              <a:latin typeface="Corbel" pitchFamily="34" charset="0"/>
              <a:cs typeface="Arial" charset="0"/>
            </a:endParaRPr>
          </a:p>
        </p:txBody>
      </p:sp>
      <p:sp>
        <p:nvSpPr>
          <p:cNvPr id="11" name="Freeform 10">
            <a:extLst>
              <a:ext uri="{FF2B5EF4-FFF2-40B4-BE49-F238E27FC236}">
                <a16:creationId xmlns:a16="http://schemas.microsoft.com/office/drawing/2014/main" id="{19DAF638-F3B4-414A-8348-4A9912745376}"/>
              </a:ext>
            </a:extLst>
          </p:cNvPr>
          <p:cNvSpPr>
            <a:spLocks/>
          </p:cNvSpPr>
          <p:nvPr/>
        </p:nvSpPr>
        <p:spPr bwMode="auto">
          <a:xfrm>
            <a:off x="5943600" y="4267200"/>
            <a:ext cx="1600200" cy="2590800"/>
          </a:xfrm>
          <a:custGeom>
            <a:avLst>
              <a:gd name="A1" fmla="val 0"/>
              <a:gd name="A2" fmla="val 0"/>
              <a:gd name="A3" fmla="val 0"/>
              <a:gd name="A4" fmla="val 0"/>
              <a:gd name="A5" fmla="val 0"/>
              <a:gd name="A6" fmla="val 0"/>
              <a:gd name="A7" fmla="val 0"/>
              <a:gd name="A8" fmla="val 0"/>
            </a:avLst>
            <a:gdLst/>
            <a:ahLst/>
            <a:cxnLst>
              <a:cxn ang="0">
                <a:pos x="1008" y="1632"/>
              </a:cxn>
              <a:cxn ang="0">
                <a:pos x="0" y="0"/>
              </a:cxn>
              <a:cxn ang="0">
                <a:pos x="960" y="1632"/>
              </a:cxn>
              <a:cxn ang="0">
                <a:pos x="1008" y="1632"/>
              </a:cxn>
            </a:cxnLst>
            <a:rect l="0" t="0" r="0" b="0"/>
            <a:pathLst>
              <a:path w="1008" h="1632">
                <a:moveTo>
                  <a:pt x="1008" y="1632"/>
                </a:moveTo>
                <a:lnTo>
                  <a:pt x="0" y="0"/>
                </a:lnTo>
                <a:lnTo>
                  <a:pt x="960" y="1632"/>
                </a:lnTo>
                <a:lnTo>
                  <a:pt x="1008"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a:lstStyle/>
          <a:p>
            <a:pPr eaLnBrk="1" hangingPunct="1">
              <a:defRPr/>
            </a:pPr>
            <a:endParaRPr lang="en-US">
              <a:latin typeface="Corbel" pitchFamily="34" charset="0"/>
              <a:cs typeface="Arial" charset="0"/>
            </a:endParaRPr>
          </a:p>
        </p:txBody>
      </p:sp>
      <p:sp>
        <p:nvSpPr>
          <p:cNvPr id="12" name="Freeform 11">
            <a:extLst>
              <a:ext uri="{FF2B5EF4-FFF2-40B4-BE49-F238E27FC236}">
                <a16:creationId xmlns:a16="http://schemas.microsoft.com/office/drawing/2014/main" id="{D3B1E785-79EC-254E-BF91-28DCF8E36B06}"/>
              </a:ext>
            </a:extLst>
          </p:cNvPr>
          <p:cNvSpPr>
            <a:spLocks/>
          </p:cNvSpPr>
          <p:nvPr/>
        </p:nvSpPr>
        <p:spPr bwMode="auto">
          <a:xfrm>
            <a:off x="5943600" y="1371600"/>
            <a:ext cx="3200400" cy="2895600"/>
          </a:xfrm>
          <a:custGeom>
            <a:avLst>
              <a:gd name="A1" fmla="val 0"/>
              <a:gd name="A2" fmla="val 0"/>
              <a:gd name="A3" fmla="val 0"/>
              <a:gd name="A4" fmla="val 0"/>
              <a:gd name="A5" fmla="val 0"/>
              <a:gd name="A6" fmla="val 0"/>
              <a:gd name="A7" fmla="val 0"/>
              <a:gd name="A8" fmla="val 0"/>
            </a:avLst>
            <a:gdLst/>
            <a:ahLst/>
            <a:cxnLst>
              <a:cxn ang="0">
                <a:pos x="2016" y="0"/>
              </a:cxn>
              <a:cxn ang="0">
                <a:pos x="2016" y="144"/>
              </a:cxn>
              <a:cxn ang="0">
                <a:pos x="0" y="1824"/>
              </a:cxn>
              <a:cxn ang="0">
                <a:pos x="2016" y="0"/>
              </a:cxn>
            </a:cxnLst>
            <a:rect l="0" t="0" r="0" b="0"/>
            <a:pathLst>
              <a:path w="2016" h="1824">
                <a:moveTo>
                  <a:pt x="2016" y="0"/>
                </a:moveTo>
                <a:lnTo>
                  <a:pt x="2016" y="144"/>
                </a:lnTo>
                <a:lnTo>
                  <a:pt x="0" y="1824"/>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a:lstStyle/>
          <a:p>
            <a:pPr eaLnBrk="1" hangingPunct="1">
              <a:defRPr/>
            </a:pPr>
            <a:endParaRPr lang="en-US">
              <a:latin typeface="Corbel" pitchFamily="34" charset="0"/>
              <a:cs typeface="Arial" charset="0"/>
            </a:endParaRPr>
          </a:p>
        </p:txBody>
      </p:sp>
      <p:sp>
        <p:nvSpPr>
          <p:cNvPr id="13" name="Freeform 12">
            <a:extLst>
              <a:ext uri="{FF2B5EF4-FFF2-40B4-BE49-F238E27FC236}">
                <a16:creationId xmlns:a16="http://schemas.microsoft.com/office/drawing/2014/main" id="{00D46C4C-07F2-B848-BEFC-C87162DDF642}"/>
              </a:ext>
            </a:extLst>
          </p:cNvPr>
          <p:cNvSpPr>
            <a:spLocks/>
          </p:cNvSpPr>
          <p:nvPr/>
        </p:nvSpPr>
        <p:spPr bwMode="auto">
          <a:xfrm>
            <a:off x="5943600" y="1752600"/>
            <a:ext cx="3200400" cy="2514600"/>
          </a:xfrm>
          <a:custGeom>
            <a:avLst>
              <a:gd name="A1" fmla="val 0"/>
              <a:gd name="A2" fmla="val 0"/>
              <a:gd name="A3" fmla="val 0"/>
              <a:gd name="A4" fmla="val 0"/>
              <a:gd name="A5" fmla="val 0"/>
              <a:gd name="A6" fmla="val 0"/>
              <a:gd name="A7" fmla="val 0"/>
              <a:gd name="A8" fmla="val 0"/>
            </a:avLst>
            <a:gdLst/>
            <a:ahLst/>
            <a:cxnLst>
              <a:cxn ang="0">
                <a:pos x="2016" y="0"/>
              </a:cxn>
              <a:cxn ang="0">
                <a:pos x="0" y="1584"/>
              </a:cxn>
              <a:cxn ang="0">
                <a:pos x="2016" y="48"/>
              </a:cxn>
              <a:cxn ang="0">
                <a:pos x="2016" y="0"/>
              </a:cxn>
            </a:cxnLst>
            <a:rect l="0" t="0" r="0" b="0"/>
            <a:pathLst>
              <a:path w="2016" h="1584">
                <a:moveTo>
                  <a:pt x="2016" y="0"/>
                </a:moveTo>
                <a:lnTo>
                  <a:pt x="0" y="1584"/>
                </a:lnTo>
                <a:lnTo>
                  <a:pt x="2016" y="48"/>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a:lstStyle/>
          <a:p>
            <a:pPr eaLnBrk="1" hangingPunct="1">
              <a:defRPr/>
            </a:pPr>
            <a:endParaRPr lang="en-US">
              <a:latin typeface="Corbel" pitchFamily="34" charset="0"/>
              <a:cs typeface="Arial" charset="0"/>
            </a:endParaRPr>
          </a:p>
        </p:txBody>
      </p:sp>
      <p:sp>
        <p:nvSpPr>
          <p:cNvPr id="14" name="Freeform 13">
            <a:extLst>
              <a:ext uri="{FF2B5EF4-FFF2-40B4-BE49-F238E27FC236}">
                <a16:creationId xmlns:a16="http://schemas.microsoft.com/office/drawing/2014/main" id="{610800CA-DA78-A147-937F-408AD92BC478}"/>
              </a:ext>
            </a:extLst>
          </p:cNvPr>
          <p:cNvSpPr>
            <a:spLocks/>
          </p:cNvSpPr>
          <p:nvPr/>
        </p:nvSpPr>
        <p:spPr bwMode="auto">
          <a:xfrm>
            <a:off x="990600" y="4267200"/>
            <a:ext cx="4953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120" y="0"/>
              </a:cxn>
              <a:cxn ang="0">
                <a:pos x="1056" y="1632"/>
              </a:cxn>
              <a:cxn ang="0">
                <a:pos x="0" y="1632"/>
              </a:cxn>
            </a:cxnLst>
            <a:rect l="0" t="0" r="0" b="0"/>
            <a:pathLst>
              <a:path w="3120" h="1632">
                <a:moveTo>
                  <a:pt x="0" y="1632"/>
                </a:moveTo>
                <a:lnTo>
                  <a:pt x="3120" y="0"/>
                </a:lnTo>
                <a:lnTo>
                  <a:pt x="1056"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a:lstStyle/>
          <a:p>
            <a:pPr eaLnBrk="1" hangingPunct="1">
              <a:defRPr/>
            </a:pPr>
            <a:endParaRPr lang="en-US">
              <a:latin typeface="Corbel" pitchFamily="34" charset="0"/>
              <a:cs typeface="Arial" charset="0"/>
            </a:endParaRPr>
          </a:p>
        </p:txBody>
      </p:sp>
      <p:sp>
        <p:nvSpPr>
          <p:cNvPr id="15" name="Freeform 14">
            <a:extLst>
              <a:ext uri="{FF2B5EF4-FFF2-40B4-BE49-F238E27FC236}">
                <a16:creationId xmlns:a16="http://schemas.microsoft.com/office/drawing/2014/main" id="{9AFBB4D5-F5CE-4841-963C-B32AFBECDC82}"/>
              </a:ext>
            </a:extLst>
          </p:cNvPr>
          <p:cNvSpPr>
            <a:spLocks/>
          </p:cNvSpPr>
          <p:nvPr/>
        </p:nvSpPr>
        <p:spPr bwMode="auto">
          <a:xfrm>
            <a:off x="533400" y="4267200"/>
            <a:ext cx="5334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360" y="0"/>
              </a:cxn>
              <a:cxn ang="0">
                <a:pos x="144" y="1632"/>
              </a:cxn>
              <a:cxn ang="0">
                <a:pos x="0" y="1632"/>
              </a:cxn>
            </a:cxnLst>
            <a:rect l="0" t="0" r="0" b="0"/>
            <a:pathLst>
              <a:path w="3360" h="1632">
                <a:moveTo>
                  <a:pt x="0" y="1632"/>
                </a:moveTo>
                <a:lnTo>
                  <a:pt x="3360" y="0"/>
                </a:lnTo>
                <a:lnTo>
                  <a:pt x="144"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a:lstStyle/>
          <a:p>
            <a:pPr eaLnBrk="1" hangingPunct="1">
              <a:defRPr/>
            </a:pPr>
            <a:endParaRPr lang="en-US">
              <a:latin typeface="Corbel" pitchFamily="34" charset="0"/>
              <a:cs typeface="Arial" charset="0"/>
            </a:endParaRPr>
          </a:p>
        </p:txBody>
      </p:sp>
      <p:sp>
        <p:nvSpPr>
          <p:cNvPr id="16" name="Freeform 15">
            <a:extLst>
              <a:ext uri="{FF2B5EF4-FFF2-40B4-BE49-F238E27FC236}">
                <a16:creationId xmlns:a16="http://schemas.microsoft.com/office/drawing/2014/main" id="{9F7666D0-50D4-9143-B457-5BC2E364585F}"/>
              </a:ext>
            </a:extLst>
          </p:cNvPr>
          <p:cNvSpPr>
            <a:spLocks/>
          </p:cNvSpPr>
          <p:nvPr/>
        </p:nvSpPr>
        <p:spPr bwMode="auto">
          <a:xfrm>
            <a:off x="366713" y="2438400"/>
            <a:ext cx="5638800" cy="1828800"/>
          </a:xfrm>
          <a:custGeom>
            <a:avLst>
              <a:gd name="A1" fmla="val 0"/>
              <a:gd name="A2" fmla="val 0"/>
              <a:gd name="A3" fmla="val 0"/>
              <a:gd name="A4" fmla="val 0"/>
              <a:gd name="A5" fmla="val 0"/>
              <a:gd name="A6" fmla="val 0"/>
              <a:gd name="A7" fmla="val 0"/>
              <a:gd name="A8" fmla="val 0"/>
            </a:avLst>
            <a:gdLst/>
            <a:ahLst/>
            <a:cxnLst>
              <a:cxn ang="0">
                <a:pos x="0" y="0"/>
              </a:cxn>
              <a:cxn ang="0">
                <a:pos x="3552" y="1152"/>
              </a:cxn>
              <a:cxn ang="0">
                <a:pos x="0" y="384"/>
              </a:cxn>
              <a:cxn ang="0">
                <a:pos x="0" y="0"/>
              </a:cxn>
            </a:cxnLst>
            <a:rect l="0" t="0" r="0" b="0"/>
            <a:pathLst>
              <a:path w="3552" h="1152">
                <a:moveTo>
                  <a:pt x="0" y="0"/>
                </a:moveTo>
                <a:lnTo>
                  <a:pt x="3504" y="1152"/>
                </a:lnTo>
                <a:lnTo>
                  <a:pt x="0" y="384"/>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a:lstStyle/>
          <a:p>
            <a:pPr eaLnBrk="1" hangingPunct="1">
              <a:defRPr/>
            </a:pPr>
            <a:endParaRPr lang="en-US">
              <a:latin typeface="Corbel" pitchFamily="34" charset="0"/>
              <a:cs typeface="Arial" charset="0"/>
            </a:endParaRPr>
          </a:p>
        </p:txBody>
      </p:sp>
      <p:sp>
        <p:nvSpPr>
          <p:cNvPr id="17" name="Freeform 16">
            <a:extLst>
              <a:ext uri="{FF2B5EF4-FFF2-40B4-BE49-F238E27FC236}">
                <a16:creationId xmlns:a16="http://schemas.microsoft.com/office/drawing/2014/main" id="{73AD1D22-CD08-3F48-947E-3DEB56A0D2A0}"/>
              </a:ext>
            </a:extLst>
          </p:cNvPr>
          <p:cNvSpPr>
            <a:spLocks/>
          </p:cNvSpPr>
          <p:nvPr/>
        </p:nvSpPr>
        <p:spPr bwMode="auto">
          <a:xfrm>
            <a:off x="366713" y="2133600"/>
            <a:ext cx="5638800" cy="213360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a:lstStyle/>
          <a:p>
            <a:pPr eaLnBrk="1" hangingPunct="1">
              <a:defRPr/>
            </a:pPr>
            <a:endParaRPr lang="en-US">
              <a:latin typeface="Corbel" pitchFamily="34" charset="0"/>
              <a:cs typeface="Arial" charset="0"/>
            </a:endParaRPr>
          </a:p>
        </p:txBody>
      </p:sp>
      <p:sp>
        <p:nvSpPr>
          <p:cNvPr id="18" name="Freeform 17">
            <a:extLst>
              <a:ext uri="{FF2B5EF4-FFF2-40B4-BE49-F238E27FC236}">
                <a16:creationId xmlns:a16="http://schemas.microsoft.com/office/drawing/2014/main" id="{0BCADA91-0529-864F-AA53-F5E856E2B76F}"/>
              </a:ext>
            </a:extLst>
          </p:cNvPr>
          <p:cNvSpPr>
            <a:spLocks/>
          </p:cNvSpPr>
          <p:nvPr/>
        </p:nvSpPr>
        <p:spPr bwMode="auto">
          <a:xfrm>
            <a:off x="4572000" y="4267200"/>
            <a:ext cx="1371600" cy="2590800"/>
          </a:xfrm>
          <a:custGeom>
            <a:avLst>
              <a:gd name="A1" fmla="val 0"/>
              <a:gd name="A2" fmla="val 0"/>
              <a:gd name="A3" fmla="val 0"/>
              <a:gd name="A4" fmla="val 0"/>
              <a:gd name="A5" fmla="val 0"/>
              <a:gd name="A6" fmla="val 0"/>
              <a:gd name="A7" fmla="val 0"/>
              <a:gd name="A8" fmla="val 0"/>
            </a:avLst>
            <a:gdLst/>
            <a:ahLst/>
            <a:cxnLst>
              <a:cxn ang="0">
                <a:pos x="0" y="1632"/>
              </a:cxn>
              <a:cxn ang="0">
                <a:pos x="96" y="1632"/>
              </a:cxn>
              <a:cxn ang="0">
                <a:pos x="864" y="0"/>
              </a:cxn>
              <a:cxn ang="0">
                <a:pos x="0" y="1632"/>
              </a:cxn>
            </a:cxnLst>
            <a:rect l="0" t="0" r="0" b="0"/>
            <a:pathLst>
              <a:path w="864" h="1632">
                <a:moveTo>
                  <a:pt x="0" y="1632"/>
                </a:moveTo>
                <a:lnTo>
                  <a:pt x="96" y="1632"/>
                </a:lnTo>
                <a:lnTo>
                  <a:pt x="864" y="0"/>
                </a:lnTo>
                <a:lnTo>
                  <a:pt x="0" y="1632"/>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a:lstStyle/>
          <a:p>
            <a:pPr eaLnBrk="1" hangingPunct="1">
              <a:defRPr/>
            </a:pPr>
            <a:endParaRPr lang="en-US">
              <a:latin typeface="Corbel" pitchFamily="34" charset="0"/>
              <a:cs typeface="Arial" charset="0"/>
            </a:endParaRPr>
          </a:p>
        </p:txBody>
      </p:sp>
      <p:sp>
        <p:nvSpPr>
          <p:cNvPr id="19" name="Rectangle 18">
            <a:extLst>
              <a:ext uri="{FF2B5EF4-FFF2-40B4-BE49-F238E27FC236}">
                <a16:creationId xmlns:a16="http://schemas.microsoft.com/office/drawing/2014/main" id="{9C3D98B1-C504-7546-92AD-0C2408352F8A}"/>
              </a:ext>
            </a:extLst>
          </p:cNvPr>
          <p:cNvSpPr/>
          <p:nvPr/>
        </p:nvSpPr>
        <p:spPr>
          <a:xfrm>
            <a:off x="363538" y="401638"/>
            <a:ext cx="8504237" cy="887412"/>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20" name="Rectangle 19">
            <a:extLst>
              <a:ext uri="{FF2B5EF4-FFF2-40B4-BE49-F238E27FC236}">
                <a16:creationId xmlns:a16="http://schemas.microsoft.com/office/drawing/2014/main" id="{BAABADAA-A4B9-BA4C-AB21-1B5DB59BA55D}"/>
              </a:ext>
            </a:extLst>
          </p:cNvPr>
          <p:cNvSpPr/>
          <p:nvPr/>
        </p:nvSpPr>
        <p:spPr>
          <a:xfrm flipH="1">
            <a:off x="371475" y="681038"/>
            <a:ext cx="26988" cy="365125"/>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21" name="Rectangle 20">
            <a:extLst>
              <a:ext uri="{FF2B5EF4-FFF2-40B4-BE49-F238E27FC236}">
                <a16:creationId xmlns:a16="http://schemas.microsoft.com/office/drawing/2014/main" id="{E183BD91-B6EB-024E-BDBA-B899DC0EF563}"/>
              </a:ext>
            </a:extLst>
          </p:cNvPr>
          <p:cNvSpPr/>
          <p:nvPr/>
        </p:nvSpPr>
        <p:spPr>
          <a:xfrm flipH="1">
            <a:off x="411163" y="681038"/>
            <a:ext cx="26987" cy="365125"/>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22" name="Rectangle 21">
            <a:extLst>
              <a:ext uri="{FF2B5EF4-FFF2-40B4-BE49-F238E27FC236}">
                <a16:creationId xmlns:a16="http://schemas.microsoft.com/office/drawing/2014/main" id="{B8501870-96A2-7246-B387-DDAC762A2B9E}"/>
              </a:ext>
            </a:extLst>
          </p:cNvPr>
          <p:cNvSpPr/>
          <p:nvPr/>
        </p:nvSpPr>
        <p:spPr>
          <a:xfrm flipH="1">
            <a:off x="447675" y="681038"/>
            <a:ext cx="9525" cy="365125"/>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23" name="Rectangle 22">
            <a:extLst>
              <a:ext uri="{FF2B5EF4-FFF2-40B4-BE49-F238E27FC236}">
                <a16:creationId xmlns:a16="http://schemas.microsoft.com/office/drawing/2014/main" id="{AC5BC6AB-B4E9-054E-B952-20F4DE503CE9}"/>
              </a:ext>
            </a:extLst>
          </p:cNvPr>
          <p:cNvSpPr/>
          <p:nvPr/>
        </p:nvSpPr>
        <p:spPr>
          <a:xfrm flipH="1">
            <a:off x="476250" y="681038"/>
            <a:ext cx="9525" cy="365125"/>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24" name="Rectangle 23">
            <a:extLst>
              <a:ext uri="{FF2B5EF4-FFF2-40B4-BE49-F238E27FC236}">
                <a16:creationId xmlns:a16="http://schemas.microsoft.com/office/drawing/2014/main" id="{F548766D-94EC-D94B-9185-E3FCF4398019}"/>
              </a:ext>
            </a:extLst>
          </p:cNvPr>
          <p:cNvSpPr/>
          <p:nvPr/>
        </p:nvSpPr>
        <p:spPr>
          <a:xfrm>
            <a:off x="500063" y="681038"/>
            <a:ext cx="36512" cy="365125"/>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3" name="Text Placeholder 2"/>
          <p:cNvSpPr>
            <a:spLocks noGrp="1"/>
          </p:cNvSpPr>
          <p:nvPr>
            <p:ph type="body" idx="1"/>
          </p:nvPr>
        </p:nvSpPr>
        <p:spPr>
          <a:xfrm>
            <a:off x="706902" y="1351672"/>
            <a:ext cx="5718048" cy="977486"/>
          </a:xfrm>
        </p:spPr>
        <p:txBody>
          <a:bodyPr lIns="82296" bIns="0"/>
          <a:lstStyle>
            <a:lvl1pPr marL="54864" indent="0">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a:r>
              <a:rPr lang="en-US"/>
              <a:t>Click to edit Master text styles</a:t>
            </a:r>
          </a:p>
        </p:txBody>
      </p:sp>
      <p:sp>
        <p:nvSpPr>
          <p:cNvPr id="2" name="Title 1"/>
          <p:cNvSpPr>
            <a:spLocks noGrp="1"/>
          </p:cNvSpPr>
          <p:nvPr>
            <p:ph type="title"/>
          </p:nvPr>
        </p:nvSpPr>
        <p:spPr>
          <a:xfrm>
            <a:off x="706902" y="512064"/>
            <a:ext cx="8156448" cy="777240"/>
          </a:xfrm>
        </p:spPr>
        <p:txBody>
          <a:bodyPr tIns="64008"/>
          <a:lstStyle>
            <a:lvl1pPr algn="l">
              <a:buNone/>
              <a:defRPr sz="3800" b="0" cap="none" spc="-150" baseline="0"/>
            </a:lvl1pPr>
            <a:extLst/>
          </a:lstStyle>
          <a:p>
            <a:r>
              <a:rPr lang="en-US"/>
              <a:t>Click to edit Master title style</a:t>
            </a:r>
          </a:p>
        </p:txBody>
      </p:sp>
      <p:sp>
        <p:nvSpPr>
          <p:cNvPr id="25" name="Date Placeholder 3">
            <a:extLst>
              <a:ext uri="{FF2B5EF4-FFF2-40B4-BE49-F238E27FC236}">
                <a16:creationId xmlns:a16="http://schemas.microsoft.com/office/drawing/2014/main" id="{347F1552-FA09-9A42-AEF8-47C525851055}"/>
              </a:ext>
            </a:extLst>
          </p:cNvPr>
          <p:cNvSpPr>
            <a:spLocks noGrp="1"/>
          </p:cNvSpPr>
          <p:nvPr>
            <p:ph type="dt" sz="half" idx="10"/>
          </p:nvPr>
        </p:nvSpPr>
        <p:spPr/>
        <p:txBody>
          <a:bodyPr/>
          <a:lstStyle>
            <a:lvl1pPr>
              <a:defRPr/>
            </a:lvl1pPr>
          </a:lstStyle>
          <a:p>
            <a:pPr>
              <a:defRPr/>
            </a:pPr>
            <a:fld id="{26C2E453-BD5E-6544-B2FB-807B29CC7946}" type="datetimeFigureOut">
              <a:rPr lang="en-US"/>
              <a:pPr>
                <a:defRPr/>
              </a:pPr>
              <a:t>12-12-2020</a:t>
            </a:fld>
            <a:endParaRPr lang="en-US"/>
          </a:p>
        </p:txBody>
      </p:sp>
      <p:sp>
        <p:nvSpPr>
          <p:cNvPr id="26" name="Footer Placeholder 4">
            <a:extLst>
              <a:ext uri="{FF2B5EF4-FFF2-40B4-BE49-F238E27FC236}">
                <a16:creationId xmlns:a16="http://schemas.microsoft.com/office/drawing/2014/main" id="{A8A950C7-209C-BC41-8647-570C0DDD4E59}"/>
              </a:ext>
            </a:extLst>
          </p:cNvPr>
          <p:cNvSpPr>
            <a:spLocks noGrp="1"/>
          </p:cNvSpPr>
          <p:nvPr>
            <p:ph type="ftr" sz="quarter" idx="11"/>
          </p:nvPr>
        </p:nvSpPr>
        <p:spPr/>
        <p:txBody>
          <a:bodyPr/>
          <a:lstStyle>
            <a:lvl1pPr>
              <a:defRPr/>
            </a:lvl1pPr>
          </a:lstStyle>
          <a:p>
            <a:pPr>
              <a:defRPr/>
            </a:pPr>
            <a:endParaRPr lang="en-US"/>
          </a:p>
        </p:txBody>
      </p:sp>
      <p:sp>
        <p:nvSpPr>
          <p:cNvPr id="27" name="Slide Number Placeholder 5">
            <a:extLst>
              <a:ext uri="{FF2B5EF4-FFF2-40B4-BE49-F238E27FC236}">
                <a16:creationId xmlns:a16="http://schemas.microsoft.com/office/drawing/2014/main" id="{F8D394D5-3741-4E41-898E-CA980E39E08B}"/>
              </a:ext>
            </a:extLst>
          </p:cNvPr>
          <p:cNvSpPr>
            <a:spLocks noGrp="1"/>
          </p:cNvSpPr>
          <p:nvPr>
            <p:ph type="sldNum" sz="quarter" idx="12"/>
          </p:nvPr>
        </p:nvSpPr>
        <p:spPr/>
        <p:txBody>
          <a:bodyPr/>
          <a:lstStyle>
            <a:lvl1pPr>
              <a:defRPr/>
            </a:lvl1pPr>
          </a:lstStyle>
          <a:p>
            <a:pPr>
              <a:defRPr/>
            </a:pPr>
            <a:fld id="{17FBF5C1-8E38-624F-B9B0-D465B4BAF012}" type="slidenum">
              <a:rPr lang="en-US" altLang="en-US"/>
              <a:pPr>
                <a:defRPr/>
              </a:pPr>
              <a:t>‹#›</a:t>
            </a:fld>
            <a:endParaRPr lang="en-US" altLang="en-US"/>
          </a:p>
        </p:txBody>
      </p:sp>
    </p:spTree>
    <p:extLst>
      <p:ext uri="{BB962C8B-B14F-4D97-AF65-F5344CB8AC3E}">
        <p14:creationId xmlns:p14="http://schemas.microsoft.com/office/powerpoint/2010/main" val="3305784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512064"/>
            <a:ext cx="8229600" cy="914400"/>
          </a:xfrm>
        </p:spPr>
        <p:txBody>
          <a:bodyPr/>
          <a:lstStyle/>
          <a:p>
            <a:r>
              <a:rPr lang="en-US"/>
              <a:t>Click to edit Master title style</a:t>
            </a:r>
          </a:p>
        </p:txBody>
      </p:sp>
      <p:sp>
        <p:nvSpPr>
          <p:cNvPr id="3" name="Content Placeholder 2"/>
          <p:cNvSpPr>
            <a:spLocks noGrp="1"/>
          </p:cNvSpPr>
          <p:nvPr>
            <p:ph sz="half" idx="1"/>
          </p:nvPr>
        </p:nvSpPr>
        <p:spPr>
          <a:xfrm>
            <a:off x="464344" y="1770501"/>
            <a:ext cx="4038600" cy="4525963"/>
          </a:xfrm>
        </p:spPr>
        <p:txBody>
          <a:bodyPr/>
          <a:lstStyle>
            <a:lvl1pPr>
              <a:defRPr sz="2800"/>
            </a:lvl1pPr>
            <a:lvl2pPr>
              <a:defRPr sz="2400"/>
            </a:lvl2pPr>
            <a:lvl3pPr>
              <a:defRPr sz="2000"/>
            </a:lvl3pPr>
            <a:lvl4pPr>
              <a:defRPr sz="1800"/>
            </a:lvl4pPr>
            <a:lvl5pPr>
              <a:defRPr sz="18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55344" y="1770501"/>
            <a:ext cx="4038600" cy="4525963"/>
          </a:xfrm>
        </p:spPr>
        <p:txBody>
          <a:bodyPr/>
          <a:lstStyle>
            <a:lvl1pPr>
              <a:defRPr sz="2800"/>
            </a:lvl1pPr>
            <a:lvl2pPr>
              <a:defRPr sz="2400"/>
            </a:lvl2pPr>
            <a:lvl3pPr>
              <a:defRPr sz="2000"/>
            </a:lvl3pPr>
            <a:lvl4pPr>
              <a:defRPr sz="1800"/>
            </a:lvl4pPr>
            <a:lvl5pPr>
              <a:defRPr sz="18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25E53B-4754-EA4A-83BF-654BD5F4A570}"/>
              </a:ext>
            </a:extLst>
          </p:cNvPr>
          <p:cNvSpPr>
            <a:spLocks noGrp="1"/>
          </p:cNvSpPr>
          <p:nvPr>
            <p:ph type="dt" sz="half" idx="10"/>
          </p:nvPr>
        </p:nvSpPr>
        <p:spPr/>
        <p:txBody>
          <a:bodyPr/>
          <a:lstStyle>
            <a:lvl1pPr>
              <a:defRPr/>
            </a:lvl1pPr>
          </a:lstStyle>
          <a:p>
            <a:pPr>
              <a:defRPr/>
            </a:pPr>
            <a:fld id="{D10CBE37-A6E4-A745-A511-F7A5E2CD61FB}" type="datetimeFigureOut">
              <a:rPr lang="en-US"/>
              <a:pPr>
                <a:defRPr/>
              </a:pPr>
              <a:t>12-12-2020</a:t>
            </a:fld>
            <a:endParaRPr lang="en-US"/>
          </a:p>
        </p:txBody>
      </p:sp>
      <p:sp>
        <p:nvSpPr>
          <p:cNvPr id="6" name="Footer Placeholder 5">
            <a:extLst>
              <a:ext uri="{FF2B5EF4-FFF2-40B4-BE49-F238E27FC236}">
                <a16:creationId xmlns:a16="http://schemas.microsoft.com/office/drawing/2014/main" id="{8FFD2616-B807-7149-AC24-4B31C8F4E1B3}"/>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6">
            <a:extLst>
              <a:ext uri="{FF2B5EF4-FFF2-40B4-BE49-F238E27FC236}">
                <a16:creationId xmlns:a16="http://schemas.microsoft.com/office/drawing/2014/main" id="{444FC8BB-98ED-D043-BFB8-96D869BE7BD9}"/>
              </a:ext>
            </a:extLst>
          </p:cNvPr>
          <p:cNvSpPr>
            <a:spLocks noGrp="1"/>
          </p:cNvSpPr>
          <p:nvPr>
            <p:ph type="sldNum" sz="quarter" idx="12"/>
          </p:nvPr>
        </p:nvSpPr>
        <p:spPr/>
        <p:txBody>
          <a:bodyPr/>
          <a:lstStyle>
            <a:lvl1pPr>
              <a:defRPr/>
            </a:lvl1pPr>
          </a:lstStyle>
          <a:p>
            <a:pPr>
              <a:defRPr/>
            </a:pPr>
            <a:fld id="{E1D3EC69-32BC-F84D-AAB2-9F90F11E5AEF}" type="slidenum">
              <a:rPr lang="en-US" altLang="en-US"/>
              <a:pPr>
                <a:defRPr/>
              </a:pPr>
              <a:t>‹#›</a:t>
            </a:fld>
            <a:endParaRPr lang="en-US" altLang="en-US"/>
          </a:p>
        </p:txBody>
      </p:sp>
    </p:spTree>
    <p:extLst>
      <p:ext uri="{BB962C8B-B14F-4D97-AF65-F5344CB8AC3E}">
        <p14:creationId xmlns:p14="http://schemas.microsoft.com/office/powerpoint/2010/main" val="32167985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0EFC76E-35BE-5E47-8ABD-BE91BC0E6E8B}"/>
              </a:ext>
            </a:extLst>
          </p:cNvPr>
          <p:cNvSpPr/>
          <p:nvPr/>
        </p:nvSpPr>
        <p:spPr>
          <a:xfrm>
            <a:off x="0" y="401638"/>
            <a:ext cx="8867775" cy="887412"/>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8" name="Rectangle 7">
            <a:extLst>
              <a:ext uri="{FF2B5EF4-FFF2-40B4-BE49-F238E27FC236}">
                <a16:creationId xmlns:a16="http://schemas.microsoft.com/office/drawing/2014/main" id="{3B70237C-9C3D-7B4E-931C-241E1BC0287F}"/>
              </a:ext>
            </a:extLst>
          </p:cNvPr>
          <p:cNvSpPr/>
          <p:nvPr/>
        </p:nvSpPr>
        <p:spPr>
          <a:xfrm>
            <a:off x="87313" y="681038"/>
            <a:ext cx="46037" cy="365125"/>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9" name="Rectangle 8">
            <a:extLst>
              <a:ext uri="{FF2B5EF4-FFF2-40B4-BE49-F238E27FC236}">
                <a16:creationId xmlns:a16="http://schemas.microsoft.com/office/drawing/2014/main" id="{F546F9FA-32F1-9B41-A12B-44C0853DA8A5}"/>
              </a:ext>
            </a:extLst>
          </p:cNvPr>
          <p:cNvSpPr/>
          <p:nvPr/>
        </p:nvSpPr>
        <p:spPr>
          <a:xfrm>
            <a:off x="47625" y="681038"/>
            <a:ext cx="26988" cy="365125"/>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10" name="Rectangle 9">
            <a:extLst>
              <a:ext uri="{FF2B5EF4-FFF2-40B4-BE49-F238E27FC236}">
                <a16:creationId xmlns:a16="http://schemas.microsoft.com/office/drawing/2014/main" id="{4EBDEB80-B1A1-AC44-BDF9-1D95B545397F}"/>
              </a:ext>
            </a:extLst>
          </p:cNvPr>
          <p:cNvSpPr/>
          <p:nvPr/>
        </p:nvSpPr>
        <p:spPr>
          <a:xfrm>
            <a:off x="28575" y="681038"/>
            <a:ext cx="9525" cy="365125"/>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11" name="Rectangle 10">
            <a:extLst>
              <a:ext uri="{FF2B5EF4-FFF2-40B4-BE49-F238E27FC236}">
                <a16:creationId xmlns:a16="http://schemas.microsoft.com/office/drawing/2014/main" id="{C1DBD5C5-3677-0441-96CE-095BA9AC6CE4}"/>
              </a:ext>
            </a:extLst>
          </p:cNvPr>
          <p:cNvSpPr/>
          <p:nvPr/>
        </p:nvSpPr>
        <p:spPr>
          <a:xfrm>
            <a:off x="0" y="681038"/>
            <a:ext cx="9525" cy="365125"/>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12" name="Rectangle 11">
            <a:extLst>
              <a:ext uri="{FF2B5EF4-FFF2-40B4-BE49-F238E27FC236}">
                <a16:creationId xmlns:a16="http://schemas.microsoft.com/office/drawing/2014/main" id="{D03A832F-793A-884C-9610-A0412FB4FCA0}"/>
              </a:ext>
            </a:extLst>
          </p:cNvPr>
          <p:cNvSpPr/>
          <p:nvPr/>
        </p:nvSpPr>
        <p:spPr>
          <a:xfrm flipH="1">
            <a:off x="149225" y="681038"/>
            <a:ext cx="28575" cy="365125"/>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13" name="Rectangle 12">
            <a:extLst>
              <a:ext uri="{FF2B5EF4-FFF2-40B4-BE49-F238E27FC236}">
                <a16:creationId xmlns:a16="http://schemas.microsoft.com/office/drawing/2014/main" id="{5B51F9B5-4A97-3346-BA79-6444DD0BDC07}"/>
              </a:ext>
            </a:extLst>
          </p:cNvPr>
          <p:cNvSpPr/>
          <p:nvPr/>
        </p:nvSpPr>
        <p:spPr>
          <a:xfrm flipH="1">
            <a:off x="188913" y="681038"/>
            <a:ext cx="28575" cy="365125"/>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14" name="Rectangle 13">
            <a:extLst>
              <a:ext uri="{FF2B5EF4-FFF2-40B4-BE49-F238E27FC236}">
                <a16:creationId xmlns:a16="http://schemas.microsoft.com/office/drawing/2014/main" id="{A2A4173D-22F0-034C-A890-53AC505BE033}"/>
              </a:ext>
            </a:extLst>
          </p:cNvPr>
          <p:cNvSpPr/>
          <p:nvPr/>
        </p:nvSpPr>
        <p:spPr>
          <a:xfrm flipH="1">
            <a:off x="227013" y="681038"/>
            <a:ext cx="9525" cy="365125"/>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15" name="Rectangle 14">
            <a:extLst>
              <a:ext uri="{FF2B5EF4-FFF2-40B4-BE49-F238E27FC236}">
                <a16:creationId xmlns:a16="http://schemas.microsoft.com/office/drawing/2014/main" id="{B1B4A7D2-85D3-1244-9640-7C0832391A90}"/>
              </a:ext>
            </a:extLst>
          </p:cNvPr>
          <p:cNvSpPr/>
          <p:nvPr/>
        </p:nvSpPr>
        <p:spPr>
          <a:xfrm flipH="1">
            <a:off x="255588" y="681038"/>
            <a:ext cx="7937" cy="365125"/>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16" name="Rectangle 15">
            <a:extLst>
              <a:ext uri="{FF2B5EF4-FFF2-40B4-BE49-F238E27FC236}">
                <a16:creationId xmlns:a16="http://schemas.microsoft.com/office/drawing/2014/main" id="{8BEDA8F1-898D-5140-9112-47307D6F2428}"/>
              </a:ext>
            </a:extLst>
          </p:cNvPr>
          <p:cNvSpPr/>
          <p:nvPr/>
        </p:nvSpPr>
        <p:spPr>
          <a:xfrm>
            <a:off x="279400" y="681038"/>
            <a:ext cx="36513" cy="365125"/>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2" name="Title 1"/>
          <p:cNvSpPr>
            <a:spLocks noGrp="1"/>
          </p:cNvSpPr>
          <p:nvPr>
            <p:ph type="title"/>
          </p:nvPr>
        </p:nvSpPr>
        <p:spPr>
          <a:xfrm>
            <a:off x="504824" y="512064"/>
            <a:ext cx="7772400" cy="914400"/>
          </a:xfrm>
        </p:spPr>
        <p:txBody>
          <a:bodyPr/>
          <a:lstStyle>
            <a:lvl1pPr>
              <a:defRPr sz="4000"/>
            </a:lvl1pPr>
            <a:extLst/>
          </a:lstStyle>
          <a:p>
            <a:r>
              <a:rPr lang="en-US"/>
              <a:t>Click to edit Master title style</a:t>
            </a:r>
          </a:p>
        </p:txBody>
      </p:sp>
      <p:sp>
        <p:nvSpPr>
          <p:cNvPr id="3" name="Text Placeholder 2"/>
          <p:cNvSpPr>
            <a:spLocks noGrp="1"/>
          </p:cNvSpPr>
          <p:nvPr>
            <p:ph type="body" idx="1"/>
          </p:nvPr>
        </p:nvSpPr>
        <p:spPr>
          <a:xfrm>
            <a:off x="457200" y="1809750"/>
            <a:ext cx="4040188" cy="639762"/>
          </a:xfrm>
        </p:spPr>
        <p:txBody>
          <a:bodyPr anchor="ctr"/>
          <a:lstStyle>
            <a:lvl1pPr marL="73152" indent="0" algn="l">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a:r>
              <a:rPr lang="en-US"/>
              <a:t>Click to edit Master text styles</a:t>
            </a:r>
          </a:p>
        </p:txBody>
      </p:sp>
      <p:sp>
        <p:nvSpPr>
          <p:cNvPr id="4" name="Text Placeholder 3"/>
          <p:cNvSpPr>
            <a:spLocks noGrp="1"/>
          </p:cNvSpPr>
          <p:nvPr>
            <p:ph type="body" sz="half" idx="3"/>
          </p:nvPr>
        </p:nvSpPr>
        <p:spPr>
          <a:xfrm>
            <a:off x="4645025" y="1809750"/>
            <a:ext cx="4041775" cy="639762"/>
          </a:xfrm>
        </p:spPr>
        <p:txBody>
          <a:bodyPr anchor="ctr"/>
          <a:lstStyle>
            <a:lvl1pPr marL="73152" indent="0">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a:r>
              <a:rPr lang="en-US"/>
              <a:t>Click to edit Master text styles</a:t>
            </a:r>
          </a:p>
        </p:txBody>
      </p:sp>
      <p:sp>
        <p:nvSpPr>
          <p:cNvPr id="5" name="Content Placeholder 4"/>
          <p:cNvSpPr>
            <a:spLocks noGrp="1"/>
          </p:cNvSpPr>
          <p:nvPr>
            <p:ph sz="quarter" idx="2"/>
          </p:nvPr>
        </p:nvSpPr>
        <p:spPr>
          <a:xfrm>
            <a:off x="457200" y="2459037"/>
            <a:ext cx="4040188" cy="3959352"/>
          </a:xfrm>
        </p:spPr>
        <p:txBody>
          <a:bodyPr/>
          <a:lstStyle>
            <a:lvl1pPr>
              <a:defRPr sz="2400"/>
            </a:lvl1pPr>
            <a:lvl2pPr>
              <a:defRPr sz="2000"/>
            </a:lvl2pPr>
            <a:lvl3pPr>
              <a:defRPr sz="1800"/>
            </a:lvl3pPr>
            <a:lvl4pPr>
              <a:defRPr sz="1600"/>
            </a:lvl4pPr>
            <a:lvl5pPr>
              <a:defRPr sz="16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4645025" y="2459037"/>
            <a:ext cx="4041775" cy="3959352"/>
          </a:xfrm>
        </p:spPr>
        <p:txBody>
          <a:bodyPr/>
          <a:lstStyle>
            <a:lvl1pPr>
              <a:defRPr sz="2400"/>
            </a:lvl1pPr>
            <a:lvl2pPr>
              <a:defRPr sz="2000"/>
            </a:lvl2pPr>
            <a:lvl3pPr>
              <a:defRPr sz="1800"/>
            </a:lvl3pPr>
            <a:lvl4pPr>
              <a:defRPr sz="1600"/>
            </a:lvl4pPr>
            <a:lvl5pPr>
              <a:defRPr sz="16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Date Placeholder 6">
            <a:extLst>
              <a:ext uri="{FF2B5EF4-FFF2-40B4-BE49-F238E27FC236}">
                <a16:creationId xmlns:a16="http://schemas.microsoft.com/office/drawing/2014/main" id="{04A0D432-E4D3-3440-8851-DD698447329A}"/>
              </a:ext>
            </a:extLst>
          </p:cNvPr>
          <p:cNvSpPr>
            <a:spLocks noGrp="1"/>
          </p:cNvSpPr>
          <p:nvPr>
            <p:ph type="dt" sz="half" idx="10"/>
          </p:nvPr>
        </p:nvSpPr>
        <p:spPr/>
        <p:txBody>
          <a:bodyPr/>
          <a:lstStyle>
            <a:lvl1pPr>
              <a:defRPr/>
            </a:lvl1pPr>
          </a:lstStyle>
          <a:p>
            <a:pPr>
              <a:defRPr/>
            </a:pPr>
            <a:fld id="{D45D761A-286D-3B4D-B706-6085F021C3FB}" type="datetimeFigureOut">
              <a:rPr lang="en-US"/>
              <a:pPr>
                <a:defRPr/>
              </a:pPr>
              <a:t>12-12-2020</a:t>
            </a:fld>
            <a:endParaRPr lang="en-US"/>
          </a:p>
        </p:txBody>
      </p:sp>
      <p:sp>
        <p:nvSpPr>
          <p:cNvPr id="18" name="Footer Placeholder 7">
            <a:extLst>
              <a:ext uri="{FF2B5EF4-FFF2-40B4-BE49-F238E27FC236}">
                <a16:creationId xmlns:a16="http://schemas.microsoft.com/office/drawing/2014/main" id="{9D260832-DC50-C942-823B-9966E322BDBD}"/>
              </a:ext>
            </a:extLst>
          </p:cNvPr>
          <p:cNvSpPr>
            <a:spLocks noGrp="1"/>
          </p:cNvSpPr>
          <p:nvPr>
            <p:ph type="ftr" sz="quarter" idx="11"/>
          </p:nvPr>
        </p:nvSpPr>
        <p:spPr/>
        <p:txBody>
          <a:bodyPr/>
          <a:lstStyle>
            <a:lvl1pPr>
              <a:defRPr/>
            </a:lvl1pPr>
          </a:lstStyle>
          <a:p>
            <a:pPr>
              <a:defRPr/>
            </a:pPr>
            <a:endParaRPr lang="en-US"/>
          </a:p>
        </p:txBody>
      </p:sp>
      <p:sp>
        <p:nvSpPr>
          <p:cNvPr id="19" name="Slide Number Placeholder 8">
            <a:extLst>
              <a:ext uri="{FF2B5EF4-FFF2-40B4-BE49-F238E27FC236}">
                <a16:creationId xmlns:a16="http://schemas.microsoft.com/office/drawing/2014/main" id="{CF15B79A-2890-E340-B5E5-EE49DE0645B7}"/>
              </a:ext>
            </a:extLst>
          </p:cNvPr>
          <p:cNvSpPr>
            <a:spLocks noGrp="1"/>
          </p:cNvSpPr>
          <p:nvPr>
            <p:ph type="sldNum" sz="quarter" idx="12"/>
          </p:nvPr>
        </p:nvSpPr>
        <p:spPr/>
        <p:txBody>
          <a:bodyPr/>
          <a:lstStyle>
            <a:lvl1pPr>
              <a:defRPr/>
            </a:lvl1pPr>
          </a:lstStyle>
          <a:p>
            <a:pPr>
              <a:defRPr/>
            </a:pPr>
            <a:fld id="{DA7393E1-F72E-4744-8528-DDB671D36A7E}" type="slidenum">
              <a:rPr lang="en-US" altLang="en-US"/>
              <a:pPr>
                <a:defRPr/>
              </a:pPr>
              <a:t>‹#›</a:t>
            </a:fld>
            <a:endParaRPr lang="en-US" altLang="en-US"/>
          </a:p>
        </p:txBody>
      </p:sp>
    </p:spTree>
    <p:extLst>
      <p:ext uri="{BB962C8B-B14F-4D97-AF65-F5344CB8AC3E}">
        <p14:creationId xmlns:p14="http://schemas.microsoft.com/office/powerpoint/2010/main" val="292361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400" y="512064"/>
            <a:ext cx="7772400" cy="914400"/>
          </a:xfrm>
        </p:spPr>
        <p:txBody>
          <a:bodyPr/>
          <a:lstStyle>
            <a:lvl1pPr>
              <a:defRPr sz="4000" cap="none" baseline="0"/>
            </a:lvl1pPr>
            <a:extLst/>
          </a:lstStyle>
          <a:p>
            <a:r>
              <a:rPr lang="en-US"/>
              <a:t>Click to edit Master title style</a:t>
            </a:r>
          </a:p>
        </p:txBody>
      </p:sp>
      <p:sp>
        <p:nvSpPr>
          <p:cNvPr id="3" name="Date Placeholder 13">
            <a:extLst>
              <a:ext uri="{FF2B5EF4-FFF2-40B4-BE49-F238E27FC236}">
                <a16:creationId xmlns:a16="http://schemas.microsoft.com/office/drawing/2014/main" id="{00390790-2E6B-B040-8320-17255B05432A}"/>
              </a:ext>
            </a:extLst>
          </p:cNvPr>
          <p:cNvSpPr>
            <a:spLocks noGrp="1"/>
          </p:cNvSpPr>
          <p:nvPr>
            <p:ph type="dt" sz="half" idx="10"/>
          </p:nvPr>
        </p:nvSpPr>
        <p:spPr/>
        <p:txBody>
          <a:bodyPr/>
          <a:lstStyle>
            <a:lvl1pPr>
              <a:defRPr/>
            </a:lvl1pPr>
          </a:lstStyle>
          <a:p>
            <a:pPr>
              <a:defRPr/>
            </a:pPr>
            <a:fld id="{C88F6FE5-3AE0-D64C-A3A8-7C61463A389E}" type="datetimeFigureOut">
              <a:rPr lang="en-US"/>
              <a:pPr>
                <a:defRPr/>
              </a:pPr>
              <a:t>12-12-2020</a:t>
            </a:fld>
            <a:endParaRPr lang="en-US"/>
          </a:p>
        </p:txBody>
      </p:sp>
      <p:sp>
        <p:nvSpPr>
          <p:cNvPr id="4" name="Footer Placeholder 2">
            <a:extLst>
              <a:ext uri="{FF2B5EF4-FFF2-40B4-BE49-F238E27FC236}">
                <a16:creationId xmlns:a16="http://schemas.microsoft.com/office/drawing/2014/main" id="{2C378491-C800-9648-8CE5-2D3C2D504E52}"/>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22">
            <a:extLst>
              <a:ext uri="{FF2B5EF4-FFF2-40B4-BE49-F238E27FC236}">
                <a16:creationId xmlns:a16="http://schemas.microsoft.com/office/drawing/2014/main" id="{DA720A9B-6EC9-BB43-84DC-574C2D83B481}"/>
              </a:ext>
            </a:extLst>
          </p:cNvPr>
          <p:cNvSpPr>
            <a:spLocks noGrp="1"/>
          </p:cNvSpPr>
          <p:nvPr>
            <p:ph type="sldNum" sz="quarter" idx="12"/>
          </p:nvPr>
        </p:nvSpPr>
        <p:spPr/>
        <p:txBody>
          <a:bodyPr/>
          <a:lstStyle>
            <a:lvl1pPr>
              <a:defRPr/>
            </a:lvl1pPr>
          </a:lstStyle>
          <a:p>
            <a:pPr>
              <a:defRPr/>
            </a:pPr>
            <a:fld id="{1B91FBD5-E549-7945-865C-C6FCEA45D9FD}" type="slidenum">
              <a:rPr lang="en-US" altLang="en-US"/>
              <a:pPr>
                <a:defRPr/>
              </a:pPr>
              <a:t>‹#›</a:t>
            </a:fld>
            <a:endParaRPr lang="en-US" altLang="en-US"/>
          </a:p>
        </p:txBody>
      </p:sp>
    </p:spTree>
    <p:extLst>
      <p:ext uri="{BB962C8B-B14F-4D97-AF65-F5344CB8AC3E}">
        <p14:creationId xmlns:p14="http://schemas.microsoft.com/office/powerpoint/2010/main" val="17713240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619D24-FC03-DA4F-8914-800FC937C9D3}"/>
              </a:ext>
            </a:extLst>
          </p:cNvPr>
          <p:cNvSpPr>
            <a:spLocks noGrp="1"/>
          </p:cNvSpPr>
          <p:nvPr>
            <p:ph type="dt" sz="half" idx="10"/>
          </p:nvPr>
        </p:nvSpPr>
        <p:spPr/>
        <p:txBody>
          <a:bodyPr/>
          <a:lstStyle>
            <a:lvl1pPr>
              <a:defRPr/>
            </a:lvl1pPr>
          </a:lstStyle>
          <a:p>
            <a:pPr>
              <a:defRPr/>
            </a:pPr>
            <a:fld id="{4B77A34E-35F0-E141-87B5-DC0B8C9E6100}" type="datetimeFigureOut">
              <a:rPr lang="en-US"/>
              <a:pPr>
                <a:defRPr/>
              </a:pPr>
              <a:t>12-12-2020</a:t>
            </a:fld>
            <a:endParaRPr lang="en-US"/>
          </a:p>
        </p:txBody>
      </p:sp>
      <p:sp>
        <p:nvSpPr>
          <p:cNvPr id="3" name="Footer Placeholder 2">
            <a:extLst>
              <a:ext uri="{FF2B5EF4-FFF2-40B4-BE49-F238E27FC236}">
                <a16:creationId xmlns:a16="http://schemas.microsoft.com/office/drawing/2014/main" id="{83EC9AB2-E711-A84A-929D-48E297501E35}"/>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3">
            <a:extLst>
              <a:ext uri="{FF2B5EF4-FFF2-40B4-BE49-F238E27FC236}">
                <a16:creationId xmlns:a16="http://schemas.microsoft.com/office/drawing/2014/main" id="{0846C1F4-8339-F54A-BAEB-77DA27B062D3}"/>
              </a:ext>
            </a:extLst>
          </p:cNvPr>
          <p:cNvSpPr>
            <a:spLocks noGrp="1"/>
          </p:cNvSpPr>
          <p:nvPr>
            <p:ph type="sldNum" sz="quarter" idx="12"/>
          </p:nvPr>
        </p:nvSpPr>
        <p:spPr/>
        <p:txBody>
          <a:bodyPr/>
          <a:lstStyle>
            <a:lvl1pPr>
              <a:defRPr/>
            </a:lvl1pPr>
          </a:lstStyle>
          <a:p>
            <a:pPr>
              <a:defRPr/>
            </a:pPr>
            <a:fld id="{6F0119FD-23EB-BA43-9538-41F1B341C13A}" type="slidenum">
              <a:rPr lang="en-US" altLang="en-US"/>
              <a:pPr>
                <a:defRPr/>
              </a:pPr>
              <a:t>‹#›</a:t>
            </a:fld>
            <a:endParaRPr lang="en-US" altLang="en-US"/>
          </a:p>
        </p:txBody>
      </p:sp>
    </p:spTree>
    <p:extLst>
      <p:ext uri="{BB962C8B-B14F-4D97-AF65-F5344CB8AC3E}">
        <p14:creationId xmlns:p14="http://schemas.microsoft.com/office/powerpoint/2010/main" val="19361594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273050"/>
            <a:ext cx="8229600" cy="1162050"/>
          </a:xfrm>
        </p:spPr>
        <p:txBody>
          <a:bodyPr anchor="ctr"/>
          <a:lstStyle>
            <a:lvl1pPr algn="l">
              <a:buNone/>
              <a:defRPr sz="3600" b="0"/>
            </a:lvl1pPr>
            <a:extLst/>
          </a:lstStyle>
          <a:p>
            <a:r>
              <a:rPr lang="en-US"/>
              <a:t>Click to edit Master title style</a:t>
            </a:r>
          </a:p>
        </p:txBody>
      </p:sp>
      <p:sp>
        <p:nvSpPr>
          <p:cNvPr id="3" name="Text Placeholder 2"/>
          <p:cNvSpPr>
            <a:spLocks noGrp="1"/>
          </p:cNvSpPr>
          <p:nvPr>
            <p:ph type="body" idx="2"/>
          </p:nvPr>
        </p:nvSpPr>
        <p:spPr>
          <a:xfrm>
            <a:off x="685800" y="1435100"/>
            <a:ext cx="2514600" cy="4572000"/>
          </a:xfrm>
        </p:spPr>
        <p:txBody>
          <a:bodyPr/>
          <a:lstStyle>
            <a:lvl1pPr marL="54864" indent="0">
              <a:buNone/>
              <a:defRPr sz="1800"/>
            </a:lvl1pPr>
            <a:lvl2pPr>
              <a:buNone/>
              <a:defRPr sz="1200"/>
            </a:lvl2pPr>
            <a:lvl3pPr>
              <a:buNone/>
              <a:defRPr sz="1000"/>
            </a:lvl3pPr>
            <a:lvl4pPr>
              <a:buNone/>
              <a:defRPr sz="900"/>
            </a:lvl4pPr>
            <a:lvl5pPr>
              <a:buNone/>
              <a:defRPr sz="900"/>
            </a:lvl5pPr>
            <a:extLst/>
          </a:lstStyle>
          <a:p>
            <a:pPr lvl="0"/>
            <a:r>
              <a:rPr lang="en-US"/>
              <a:t>Click to edit Master text styles</a:t>
            </a:r>
          </a:p>
        </p:txBody>
      </p:sp>
      <p:sp>
        <p:nvSpPr>
          <p:cNvPr id="4" name="Content Placeholder 3"/>
          <p:cNvSpPr>
            <a:spLocks noGrp="1"/>
          </p:cNvSpPr>
          <p:nvPr>
            <p:ph sz="half" idx="1"/>
          </p:nvPr>
        </p:nvSpPr>
        <p:spPr>
          <a:xfrm>
            <a:off x="3429000" y="1435100"/>
            <a:ext cx="5486400" cy="4572000"/>
          </a:xfrm>
        </p:spPr>
        <p:txBody>
          <a:bodyPr/>
          <a:lstStyle>
            <a:lvl1pPr>
              <a:defRPr sz="3200"/>
            </a:lvl1pPr>
            <a:lvl2pPr>
              <a:defRPr sz="2800"/>
            </a:lvl2pPr>
            <a:lvl3pPr>
              <a:defRPr sz="2400"/>
            </a:lvl3pPr>
            <a:lvl4pPr>
              <a:defRPr sz="2000"/>
            </a:lvl4pPr>
            <a:lvl5pPr>
              <a:defRPr sz="20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13">
            <a:extLst>
              <a:ext uri="{FF2B5EF4-FFF2-40B4-BE49-F238E27FC236}">
                <a16:creationId xmlns:a16="http://schemas.microsoft.com/office/drawing/2014/main" id="{CCC34B9E-0F82-8B44-9EF2-8EBF9B3BE6EC}"/>
              </a:ext>
            </a:extLst>
          </p:cNvPr>
          <p:cNvSpPr>
            <a:spLocks noGrp="1"/>
          </p:cNvSpPr>
          <p:nvPr>
            <p:ph type="dt" sz="half" idx="10"/>
          </p:nvPr>
        </p:nvSpPr>
        <p:spPr/>
        <p:txBody>
          <a:bodyPr/>
          <a:lstStyle>
            <a:lvl1pPr>
              <a:defRPr/>
            </a:lvl1pPr>
          </a:lstStyle>
          <a:p>
            <a:pPr>
              <a:defRPr/>
            </a:pPr>
            <a:fld id="{0CABE2DB-2F80-A340-A249-840D5456F2FD}" type="datetimeFigureOut">
              <a:rPr lang="en-US"/>
              <a:pPr>
                <a:defRPr/>
              </a:pPr>
              <a:t>12-12-2020</a:t>
            </a:fld>
            <a:endParaRPr lang="en-US"/>
          </a:p>
        </p:txBody>
      </p:sp>
      <p:sp>
        <p:nvSpPr>
          <p:cNvPr id="6" name="Footer Placeholder 2">
            <a:extLst>
              <a:ext uri="{FF2B5EF4-FFF2-40B4-BE49-F238E27FC236}">
                <a16:creationId xmlns:a16="http://schemas.microsoft.com/office/drawing/2014/main" id="{CDDD6F70-37F4-3F47-821E-607CE0B322EB}"/>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22">
            <a:extLst>
              <a:ext uri="{FF2B5EF4-FFF2-40B4-BE49-F238E27FC236}">
                <a16:creationId xmlns:a16="http://schemas.microsoft.com/office/drawing/2014/main" id="{8F85DD6A-235D-1446-AE07-C6941F468531}"/>
              </a:ext>
            </a:extLst>
          </p:cNvPr>
          <p:cNvSpPr>
            <a:spLocks noGrp="1"/>
          </p:cNvSpPr>
          <p:nvPr>
            <p:ph type="sldNum" sz="quarter" idx="12"/>
          </p:nvPr>
        </p:nvSpPr>
        <p:spPr/>
        <p:txBody>
          <a:bodyPr/>
          <a:lstStyle>
            <a:lvl1pPr>
              <a:defRPr/>
            </a:lvl1pPr>
          </a:lstStyle>
          <a:p>
            <a:pPr>
              <a:defRPr/>
            </a:pPr>
            <a:fld id="{22EA0A92-D8D0-3949-9941-6786507F4D70}" type="slidenum">
              <a:rPr lang="en-US" altLang="en-US"/>
              <a:pPr>
                <a:defRPr/>
              </a:pPr>
              <a:t>‹#›</a:t>
            </a:fld>
            <a:endParaRPr lang="en-US" altLang="en-US"/>
          </a:p>
        </p:txBody>
      </p:sp>
    </p:spTree>
    <p:extLst>
      <p:ext uri="{BB962C8B-B14F-4D97-AF65-F5344CB8AC3E}">
        <p14:creationId xmlns:p14="http://schemas.microsoft.com/office/powerpoint/2010/main" val="36794636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3859004-F200-414F-A7F0-B50A2FD359F0}"/>
              </a:ext>
            </a:extLst>
          </p:cNvPr>
          <p:cNvSpPr/>
          <p:nvPr/>
        </p:nvSpPr>
        <p:spPr>
          <a:xfrm>
            <a:off x="368300" y="0"/>
            <a:ext cx="8777288" cy="1878013"/>
          </a:xfrm>
          <a:prstGeom prst="rect">
            <a:avLst/>
          </a:prstGeom>
          <a:solidFill>
            <a:srgbClr val="000000">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cxnSp>
        <p:nvCxnSpPr>
          <p:cNvPr id="6" name="Straight Connector 5">
            <a:extLst>
              <a:ext uri="{FF2B5EF4-FFF2-40B4-BE49-F238E27FC236}">
                <a16:creationId xmlns:a16="http://schemas.microsoft.com/office/drawing/2014/main" id="{BBEB6B14-0E66-914B-B960-1DA142681E64}"/>
              </a:ext>
            </a:extLst>
          </p:cNvPr>
          <p:cNvCxnSpPr/>
          <p:nvPr/>
        </p:nvCxnSpPr>
        <p:spPr>
          <a:xfrm flipV="1">
            <a:off x="363538" y="1884363"/>
            <a:ext cx="8782050" cy="0"/>
          </a:xfrm>
          <a:prstGeom prst="line">
            <a:avLst/>
          </a:prstGeom>
          <a:noFill/>
          <a:ln w="19050" cap="flat" cmpd="sng" algn="ctr">
            <a:solidFill>
              <a:srgbClr val="FFFFFF">
                <a:alpha val="100000"/>
              </a:srgbClr>
            </a:solidFill>
            <a:prstDash val="solid"/>
            <a:miter lim="800000"/>
          </a:ln>
          <a:effectLst/>
        </p:spPr>
        <p:style>
          <a:lnRef idx="2">
            <a:schemeClr val="accent1"/>
          </a:lnRef>
          <a:fillRef idx="0">
            <a:schemeClr val="accent1"/>
          </a:fillRef>
          <a:effectRef idx="1">
            <a:schemeClr val="accent1"/>
          </a:effectRef>
          <a:fontRef idx="minor">
            <a:schemeClr val="tx1"/>
          </a:fontRef>
        </p:style>
      </p:cxnSp>
      <p:grpSp>
        <p:nvGrpSpPr>
          <p:cNvPr id="7" name="Group 19">
            <a:extLst>
              <a:ext uri="{FF2B5EF4-FFF2-40B4-BE49-F238E27FC236}">
                <a16:creationId xmlns:a16="http://schemas.microsoft.com/office/drawing/2014/main" id="{B39B0EE4-CD7B-AA46-8D85-4E86E9457AA8}"/>
              </a:ext>
            </a:extLst>
          </p:cNvPr>
          <p:cNvGrpSpPr>
            <a:grpSpLocks/>
          </p:cNvGrpSpPr>
          <p:nvPr/>
        </p:nvGrpSpPr>
        <p:grpSpPr bwMode="auto">
          <a:xfrm rot="5400000">
            <a:off x="8515351" y="1219200"/>
            <a:ext cx="131762" cy="128587"/>
            <a:chOff x="6668087" y="1297746"/>
            <a:chExt cx="161840" cy="156602"/>
          </a:xfrm>
        </p:grpSpPr>
        <p:cxnSp>
          <p:nvCxnSpPr>
            <p:cNvPr id="8" name="Straight Connector 7">
              <a:extLst>
                <a:ext uri="{FF2B5EF4-FFF2-40B4-BE49-F238E27FC236}">
                  <a16:creationId xmlns:a16="http://schemas.microsoft.com/office/drawing/2014/main" id="{90635E4D-81C3-834F-ABB8-CA68F8818C13}"/>
                </a:ext>
              </a:extLst>
            </p:cNvPr>
            <p:cNvCxnSpPr/>
            <p:nvPr/>
          </p:nvCxnSpPr>
          <p:spPr>
            <a:xfrm rot="16200000">
              <a:off x="6663593" y="1267441"/>
              <a:ext cx="88935" cy="79945"/>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9E49AC2A-5CB7-D848-A030-702874BE2B53}"/>
                </a:ext>
              </a:extLst>
            </p:cNvPr>
            <p:cNvCxnSpPr/>
            <p:nvPr/>
          </p:nvCxnSpPr>
          <p:spPr>
            <a:xfrm rot="16200000" flipV="1">
              <a:off x="6685198" y="1391515"/>
              <a:ext cx="125668" cy="0"/>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92FE68C3-CDC2-0946-95D2-B338D259F299}"/>
                </a:ext>
              </a:extLst>
            </p:cNvPr>
            <p:cNvCxnSpPr/>
            <p:nvPr/>
          </p:nvCxnSpPr>
          <p:spPr>
            <a:xfrm rot="5400000" flipH="1">
              <a:off x="6744513" y="1266466"/>
              <a:ext cx="88935" cy="81895"/>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11" name="Group 25">
            <a:extLst>
              <a:ext uri="{FF2B5EF4-FFF2-40B4-BE49-F238E27FC236}">
                <a16:creationId xmlns:a16="http://schemas.microsoft.com/office/drawing/2014/main" id="{E26A2304-B272-2F4F-8EB3-572109EF7D50}"/>
              </a:ext>
            </a:extLst>
          </p:cNvPr>
          <p:cNvGrpSpPr>
            <a:grpSpLocks/>
          </p:cNvGrpSpPr>
          <p:nvPr/>
        </p:nvGrpSpPr>
        <p:grpSpPr bwMode="auto">
          <a:xfrm rot="5400000">
            <a:off x="8667751" y="1371600"/>
            <a:ext cx="131762" cy="128587"/>
            <a:chOff x="6668087" y="1297746"/>
            <a:chExt cx="161840" cy="156602"/>
          </a:xfrm>
        </p:grpSpPr>
        <p:cxnSp>
          <p:nvCxnSpPr>
            <p:cNvPr id="12" name="Straight Connector 11">
              <a:extLst>
                <a:ext uri="{FF2B5EF4-FFF2-40B4-BE49-F238E27FC236}">
                  <a16:creationId xmlns:a16="http://schemas.microsoft.com/office/drawing/2014/main" id="{B727A07B-9AA2-664A-A1D4-4A77ABA7C48E}"/>
                </a:ext>
              </a:extLst>
            </p:cNvPr>
            <p:cNvCxnSpPr/>
            <p:nvPr/>
          </p:nvCxnSpPr>
          <p:spPr>
            <a:xfrm rot="16200000">
              <a:off x="6663593" y="1267441"/>
              <a:ext cx="88935" cy="79945"/>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3C856A6E-418B-2646-8B2D-94F8319CB71E}"/>
                </a:ext>
              </a:extLst>
            </p:cNvPr>
            <p:cNvCxnSpPr/>
            <p:nvPr/>
          </p:nvCxnSpPr>
          <p:spPr>
            <a:xfrm rot="16200000" flipV="1">
              <a:off x="6685198" y="1391515"/>
              <a:ext cx="125668" cy="0"/>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F217D171-3638-2049-AF59-B8C94FFD8116}"/>
                </a:ext>
              </a:extLst>
            </p:cNvPr>
            <p:cNvCxnSpPr/>
            <p:nvPr/>
          </p:nvCxnSpPr>
          <p:spPr>
            <a:xfrm rot="5400000" flipH="1">
              <a:off x="6744513" y="1266466"/>
              <a:ext cx="88935" cy="81895"/>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15" name="Group 29">
            <a:extLst>
              <a:ext uri="{FF2B5EF4-FFF2-40B4-BE49-F238E27FC236}">
                <a16:creationId xmlns:a16="http://schemas.microsoft.com/office/drawing/2014/main" id="{AE00618C-1A6A-A74B-8FD5-C21FB1A5E26F}"/>
              </a:ext>
            </a:extLst>
          </p:cNvPr>
          <p:cNvGrpSpPr>
            <a:grpSpLocks/>
          </p:cNvGrpSpPr>
          <p:nvPr/>
        </p:nvGrpSpPr>
        <p:grpSpPr bwMode="auto">
          <a:xfrm rot="5400000">
            <a:off x="8320087" y="1474788"/>
            <a:ext cx="131763" cy="128588"/>
            <a:chOff x="6668087" y="1297746"/>
            <a:chExt cx="161840" cy="156602"/>
          </a:xfrm>
        </p:grpSpPr>
        <p:cxnSp>
          <p:nvCxnSpPr>
            <p:cNvPr id="16" name="Straight Connector 15">
              <a:extLst>
                <a:ext uri="{FF2B5EF4-FFF2-40B4-BE49-F238E27FC236}">
                  <a16:creationId xmlns:a16="http://schemas.microsoft.com/office/drawing/2014/main" id="{B1F27240-10FE-594F-B5C7-D79EFD8140C2}"/>
                </a:ext>
              </a:extLst>
            </p:cNvPr>
            <p:cNvCxnSpPr/>
            <p:nvPr/>
          </p:nvCxnSpPr>
          <p:spPr>
            <a:xfrm rot="16200000">
              <a:off x="6663592" y="1267439"/>
              <a:ext cx="88934" cy="79945"/>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E52F99D0-FB38-CF46-BBE5-D360ADAB7F97}"/>
                </a:ext>
              </a:extLst>
            </p:cNvPr>
            <p:cNvCxnSpPr/>
            <p:nvPr/>
          </p:nvCxnSpPr>
          <p:spPr>
            <a:xfrm rot="16200000" flipV="1">
              <a:off x="6685198" y="1391513"/>
              <a:ext cx="125668" cy="0"/>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1FEB3C19-2F8D-894A-98ED-2504379B4936}"/>
                </a:ext>
              </a:extLst>
            </p:cNvPr>
            <p:cNvCxnSpPr/>
            <p:nvPr/>
          </p:nvCxnSpPr>
          <p:spPr>
            <a:xfrm rot="5400000" flipH="1">
              <a:off x="6744512" y="1266465"/>
              <a:ext cx="88934" cy="81895"/>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title"/>
          </p:nvPr>
        </p:nvSpPr>
        <p:spPr bwMode="grayWhite">
          <a:xfrm>
            <a:off x="914400" y="441251"/>
            <a:ext cx="6858000" cy="701749"/>
          </a:xfrm>
        </p:spPr>
        <p:txBody>
          <a:bodyPr anchor="b"/>
          <a:lstStyle>
            <a:lvl1pPr algn="l">
              <a:buNone/>
              <a:defRPr sz="2100" b="0"/>
            </a:lvl1pPr>
            <a:extLst/>
          </a:lstStyle>
          <a:p>
            <a:r>
              <a:rPr lang="en-US"/>
              <a:t>Click to edit Master title style</a:t>
            </a:r>
          </a:p>
        </p:txBody>
      </p:sp>
      <p:sp>
        <p:nvSpPr>
          <p:cNvPr id="3" name="Picture Placeholder 2"/>
          <p:cNvSpPr>
            <a:spLocks noGrp="1"/>
          </p:cNvSpPr>
          <p:nvPr>
            <p:ph type="pic" idx="1"/>
          </p:nvPr>
        </p:nvSpPr>
        <p:spPr>
          <a:xfrm>
            <a:off x="368032" y="1893781"/>
            <a:ext cx="8778240" cy="4960144"/>
          </a:xfrm>
          <a:solidFill>
            <a:schemeClr val="bg2"/>
          </a:solidFill>
        </p:spPr>
        <p:txBody>
          <a:bodyPr>
            <a:normAutofit/>
          </a:bodyPr>
          <a:lstStyle>
            <a:lvl1pPr marL="0" indent="0">
              <a:buNone/>
              <a:defRPr sz="3200"/>
            </a:lvl1pPr>
            <a:extLst/>
          </a:lstStyle>
          <a:p>
            <a:pPr lvl="0"/>
            <a:r>
              <a:rPr lang="en-US" noProof="0"/>
              <a:t>Click icon to add picture</a:t>
            </a:r>
          </a:p>
        </p:txBody>
      </p:sp>
      <p:sp>
        <p:nvSpPr>
          <p:cNvPr id="4" name="Text Placeholder 3"/>
          <p:cNvSpPr>
            <a:spLocks noGrp="1"/>
          </p:cNvSpPr>
          <p:nvPr>
            <p:ph type="body" sz="half" idx="2"/>
          </p:nvPr>
        </p:nvSpPr>
        <p:spPr bwMode="grayWhite">
          <a:xfrm>
            <a:off x="914400" y="1150144"/>
            <a:ext cx="6858000" cy="685800"/>
          </a:xfrm>
        </p:spPr>
        <p:txBody>
          <a:bodyPr/>
          <a:lstStyle>
            <a:lvl1pPr marL="27432" indent="0">
              <a:spcBef>
                <a:spcPts val="0"/>
              </a:spcBef>
              <a:buNone/>
              <a:defRPr sz="1400">
                <a:solidFill>
                  <a:srgbClr val="FFFFFF"/>
                </a:solidFill>
              </a:defRPr>
            </a:lvl1pPr>
            <a:lvl2pPr>
              <a:defRPr sz="1200"/>
            </a:lvl2pPr>
            <a:lvl3pPr>
              <a:defRPr sz="1000"/>
            </a:lvl3pPr>
            <a:lvl4pPr>
              <a:defRPr sz="900"/>
            </a:lvl4pPr>
            <a:lvl5pPr>
              <a:defRPr sz="900"/>
            </a:lvl5pPr>
            <a:extLst/>
          </a:lstStyle>
          <a:p>
            <a:pPr lvl="0"/>
            <a:r>
              <a:rPr lang="en-US"/>
              <a:t>Click to edit Master text styles</a:t>
            </a:r>
          </a:p>
        </p:txBody>
      </p:sp>
      <p:sp>
        <p:nvSpPr>
          <p:cNvPr id="19" name="Date Placeholder 4">
            <a:extLst>
              <a:ext uri="{FF2B5EF4-FFF2-40B4-BE49-F238E27FC236}">
                <a16:creationId xmlns:a16="http://schemas.microsoft.com/office/drawing/2014/main" id="{A26F4BB9-4A60-CD47-B1CD-75C139C3370C}"/>
              </a:ext>
            </a:extLst>
          </p:cNvPr>
          <p:cNvSpPr>
            <a:spLocks noGrp="1"/>
          </p:cNvSpPr>
          <p:nvPr>
            <p:ph type="dt" sz="half" idx="10"/>
          </p:nvPr>
        </p:nvSpPr>
        <p:spPr>
          <a:xfrm>
            <a:off x="6477000" y="55563"/>
            <a:ext cx="2133600" cy="365125"/>
          </a:xfrm>
        </p:spPr>
        <p:txBody>
          <a:bodyPr/>
          <a:lstStyle>
            <a:lvl1pPr>
              <a:defRPr/>
            </a:lvl1pPr>
          </a:lstStyle>
          <a:p>
            <a:pPr>
              <a:defRPr/>
            </a:pPr>
            <a:fld id="{C3A2F296-FE26-1942-8EEB-3E51FDDEC2FE}" type="datetimeFigureOut">
              <a:rPr lang="en-US"/>
              <a:pPr>
                <a:defRPr/>
              </a:pPr>
              <a:t>12-12-2020</a:t>
            </a:fld>
            <a:endParaRPr lang="en-US"/>
          </a:p>
        </p:txBody>
      </p:sp>
      <p:sp>
        <p:nvSpPr>
          <p:cNvPr id="20" name="Footer Placeholder 5">
            <a:extLst>
              <a:ext uri="{FF2B5EF4-FFF2-40B4-BE49-F238E27FC236}">
                <a16:creationId xmlns:a16="http://schemas.microsoft.com/office/drawing/2014/main" id="{42FC0DAA-B26D-2E40-90DE-791A9587CF6E}"/>
              </a:ext>
            </a:extLst>
          </p:cNvPr>
          <p:cNvSpPr>
            <a:spLocks noGrp="1"/>
          </p:cNvSpPr>
          <p:nvPr>
            <p:ph type="ftr" sz="quarter" idx="11"/>
          </p:nvPr>
        </p:nvSpPr>
        <p:spPr>
          <a:xfrm>
            <a:off x="914400" y="55563"/>
            <a:ext cx="5562600" cy="365125"/>
          </a:xfrm>
        </p:spPr>
        <p:txBody>
          <a:bodyPr/>
          <a:lstStyle>
            <a:lvl1pPr>
              <a:defRPr/>
            </a:lvl1pPr>
          </a:lstStyle>
          <a:p>
            <a:pPr>
              <a:defRPr/>
            </a:pPr>
            <a:endParaRPr lang="en-US"/>
          </a:p>
        </p:txBody>
      </p:sp>
      <p:sp>
        <p:nvSpPr>
          <p:cNvPr id="21" name="Slide Number Placeholder 6">
            <a:extLst>
              <a:ext uri="{FF2B5EF4-FFF2-40B4-BE49-F238E27FC236}">
                <a16:creationId xmlns:a16="http://schemas.microsoft.com/office/drawing/2014/main" id="{3D5258FC-9404-C442-A898-561398D1CBC2}"/>
              </a:ext>
            </a:extLst>
          </p:cNvPr>
          <p:cNvSpPr>
            <a:spLocks noGrp="1"/>
          </p:cNvSpPr>
          <p:nvPr>
            <p:ph type="sldNum" sz="quarter" idx="12"/>
          </p:nvPr>
        </p:nvSpPr>
        <p:spPr>
          <a:xfrm>
            <a:off x="8610600" y="55563"/>
            <a:ext cx="457200" cy="365125"/>
          </a:xfrm>
        </p:spPr>
        <p:txBody>
          <a:bodyPr/>
          <a:lstStyle>
            <a:lvl1pPr>
              <a:defRPr/>
            </a:lvl1pPr>
          </a:lstStyle>
          <a:p>
            <a:pPr>
              <a:defRPr/>
            </a:pPr>
            <a:fld id="{28216F1F-B01A-4844-9F79-C1F0548C027A}" type="slidenum">
              <a:rPr lang="en-US" altLang="en-US"/>
              <a:pPr>
                <a:defRPr/>
              </a:pPr>
              <a:t>‹#›</a:t>
            </a:fld>
            <a:endParaRPr lang="en-US" altLang="en-US"/>
          </a:p>
        </p:txBody>
      </p:sp>
    </p:spTree>
    <p:extLst>
      <p:ext uri="{BB962C8B-B14F-4D97-AF65-F5344CB8AC3E}">
        <p14:creationId xmlns:p14="http://schemas.microsoft.com/office/powerpoint/2010/main" val="2332621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1">
          <a:gsLst>
            <a:gs pos="0">
              <a:srgbClr val="000000"/>
            </a:gs>
            <a:gs pos="64999">
              <a:srgbClr val="000000"/>
            </a:gs>
            <a:gs pos="100000">
              <a:srgbClr val="5A77A9"/>
            </a:gs>
          </a:gsLst>
          <a:lin ang="5400000"/>
        </a:gra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7AD49BA-71AB-C540-B058-C9691AEBCC36}"/>
              </a:ext>
            </a:extLst>
          </p:cNvPr>
          <p:cNvSpPr/>
          <p:nvPr/>
        </p:nvSpPr>
        <p:spPr>
          <a:xfrm>
            <a:off x="0" y="0"/>
            <a:ext cx="365125" cy="6854825"/>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8" name="Rectangle 7">
            <a:extLst>
              <a:ext uri="{FF2B5EF4-FFF2-40B4-BE49-F238E27FC236}">
                <a16:creationId xmlns:a16="http://schemas.microsoft.com/office/drawing/2014/main" id="{E18CBCDF-2C3E-0A4D-B61E-0E4712CF140D}"/>
              </a:ext>
            </a:extLst>
          </p:cNvPr>
          <p:cNvSpPr/>
          <p:nvPr/>
        </p:nvSpPr>
        <p:spPr>
          <a:xfrm>
            <a:off x="255588" y="5046663"/>
            <a:ext cx="73025" cy="1692275"/>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9" name="Rectangle 8">
            <a:extLst>
              <a:ext uri="{FF2B5EF4-FFF2-40B4-BE49-F238E27FC236}">
                <a16:creationId xmlns:a16="http://schemas.microsoft.com/office/drawing/2014/main" id="{5EF84799-BB9D-B344-9F25-D687D72D3EFA}"/>
              </a:ext>
            </a:extLst>
          </p:cNvPr>
          <p:cNvSpPr/>
          <p:nvPr/>
        </p:nvSpPr>
        <p:spPr>
          <a:xfrm>
            <a:off x="255588" y="4797425"/>
            <a:ext cx="73025"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10" name="Rectangle 9">
            <a:extLst>
              <a:ext uri="{FF2B5EF4-FFF2-40B4-BE49-F238E27FC236}">
                <a16:creationId xmlns:a16="http://schemas.microsoft.com/office/drawing/2014/main" id="{9FF06C49-0DBA-2B4D-81BB-C527DAECEF3D}"/>
              </a:ext>
            </a:extLst>
          </p:cNvPr>
          <p:cNvSpPr/>
          <p:nvPr/>
        </p:nvSpPr>
        <p:spPr>
          <a:xfrm>
            <a:off x="255588" y="4637088"/>
            <a:ext cx="73025" cy="138112"/>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11" name="Rectangle 10">
            <a:extLst>
              <a:ext uri="{FF2B5EF4-FFF2-40B4-BE49-F238E27FC236}">
                <a16:creationId xmlns:a16="http://schemas.microsoft.com/office/drawing/2014/main" id="{8A4503D1-C8B9-E346-821D-3E1896E113F1}"/>
              </a:ext>
            </a:extLst>
          </p:cNvPr>
          <p:cNvSpPr/>
          <p:nvPr/>
        </p:nvSpPr>
        <p:spPr>
          <a:xfrm>
            <a:off x="255588" y="4541838"/>
            <a:ext cx="73025" cy="7461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12" name="Rectangle 11">
            <a:extLst>
              <a:ext uri="{FF2B5EF4-FFF2-40B4-BE49-F238E27FC236}">
                <a16:creationId xmlns:a16="http://schemas.microsoft.com/office/drawing/2014/main" id="{2288EA8C-F744-0140-A67D-5D18C3200543}"/>
              </a:ext>
            </a:extLst>
          </p:cNvPr>
          <p:cNvSpPr/>
          <p:nvPr/>
        </p:nvSpPr>
        <p:spPr>
          <a:xfrm>
            <a:off x="309563" y="681038"/>
            <a:ext cx="46037" cy="365125"/>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15" name="Rectangle 14">
            <a:extLst>
              <a:ext uri="{FF2B5EF4-FFF2-40B4-BE49-F238E27FC236}">
                <a16:creationId xmlns:a16="http://schemas.microsoft.com/office/drawing/2014/main" id="{41DE309D-D27D-314F-9FDC-373C0A48B785}"/>
              </a:ext>
            </a:extLst>
          </p:cNvPr>
          <p:cNvSpPr/>
          <p:nvPr/>
        </p:nvSpPr>
        <p:spPr>
          <a:xfrm>
            <a:off x="268288" y="681038"/>
            <a:ext cx="28575" cy="365125"/>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16" name="Rectangle 15">
            <a:extLst>
              <a:ext uri="{FF2B5EF4-FFF2-40B4-BE49-F238E27FC236}">
                <a16:creationId xmlns:a16="http://schemas.microsoft.com/office/drawing/2014/main" id="{1C445C76-9794-A542-9E4E-FBC88FB4DC64}"/>
              </a:ext>
            </a:extLst>
          </p:cNvPr>
          <p:cNvSpPr/>
          <p:nvPr/>
        </p:nvSpPr>
        <p:spPr>
          <a:xfrm>
            <a:off x="249238" y="681038"/>
            <a:ext cx="9525" cy="365125"/>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17" name="Rectangle 16">
            <a:extLst>
              <a:ext uri="{FF2B5EF4-FFF2-40B4-BE49-F238E27FC236}">
                <a16:creationId xmlns:a16="http://schemas.microsoft.com/office/drawing/2014/main" id="{2CBE43E3-A079-7E41-8EF4-48C87EBC5114}"/>
              </a:ext>
            </a:extLst>
          </p:cNvPr>
          <p:cNvSpPr/>
          <p:nvPr/>
        </p:nvSpPr>
        <p:spPr>
          <a:xfrm>
            <a:off x="222250" y="681038"/>
            <a:ext cx="7938" cy="365125"/>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a:solidFill>
                <a:srgbClr val="FFFFFF"/>
              </a:solidFill>
            </a:endParaRPr>
          </a:p>
        </p:txBody>
      </p:sp>
      <p:sp>
        <p:nvSpPr>
          <p:cNvPr id="22" name="Title Placeholder 21">
            <a:extLst>
              <a:ext uri="{FF2B5EF4-FFF2-40B4-BE49-F238E27FC236}">
                <a16:creationId xmlns:a16="http://schemas.microsoft.com/office/drawing/2014/main" id="{49BE6483-B39F-704C-9DF0-D898B6D2CD1D}"/>
              </a:ext>
            </a:extLst>
          </p:cNvPr>
          <p:cNvSpPr>
            <a:spLocks noGrp="1"/>
          </p:cNvSpPr>
          <p:nvPr>
            <p:ph type="title"/>
          </p:nvPr>
        </p:nvSpPr>
        <p:spPr>
          <a:xfrm>
            <a:off x="914400" y="512763"/>
            <a:ext cx="7772400" cy="914400"/>
          </a:xfrm>
          <a:prstGeom prst="rect">
            <a:avLst/>
          </a:prstGeom>
        </p:spPr>
        <p:txBody>
          <a:bodyPr vert="horz" anchor="t">
            <a:noAutofit/>
          </a:bodyPr>
          <a:lstStyle/>
          <a:p>
            <a:r>
              <a:rPr lang="en-US"/>
              <a:t>Click to edit Master title style</a:t>
            </a:r>
          </a:p>
        </p:txBody>
      </p:sp>
      <p:sp>
        <p:nvSpPr>
          <p:cNvPr id="1036" name="Text Placeholder 12">
            <a:extLst>
              <a:ext uri="{FF2B5EF4-FFF2-40B4-BE49-F238E27FC236}">
                <a16:creationId xmlns:a16="http://schemas.microsoft.com/office/drawing/2014/main" id="{10C20574-935A-1E44-A8BC-B555D13072D9}"/>
              </a:ext>
            </a:extLst>
          </p:cNvPr>
          <p:cNvSpPr>
            <a:spLocks noGrp="1"/>
          </p:cNvSpPr>
          <p:nvPr>
            <p:ph type="body" idx="1"/>
          </p:nvPr>
        </p:nvSpPr>
        <p:spPr bwMode="auto">
          <a:xfrm>
            <a:off x="914400" y="1784350"/>
            <a:ext cx="7772400"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4" name="Date Placeholder 13">
            <a:extLst>
              <a:ext uri="{FF2B5EF4-FFF2-40B4-BE49-F238E27FC236}">
                <a16:creationId xmlns:a16="http://schemas.microsoft.com/office/drawing/2014/main" id="{BA09B187-CA9A-794A-B2B4-AA2F41446F6B}"/>
              </a:ext>
            </a:extLst>
          </p:cNvPr>
          <p:cNvSpPr>
            <a:spLocks noGrp="1"/>
          </p:cNvSpPr>
          <p:nvPr>
            <p:ph type="dt" sz="half" idx="2"/>
          </p:nvPr>
        </p:nvSpPr>
        <p:spPr>
          <a:xfrm>
            <a:off x="6477000" y="6416675"/>
            <a:ext cx="2133600" cy="365125"/>
          </a:xfrm>
          <a:prstGeom prst="rect">
            <a:avLst/>
          </a:prstGeom>
        </p:spPr>
        <p:txBody>
          <a:bodyPr vert="horz" wrap="square" lIns="91440" tIns="45720" rIns="91440" bIns="45720" numCol="1" anchor="b" anchorCtr="0" compatLnSpc="1">
            <a:prstTxWarp prst="textNoShape">
              <a:avLst/>
            </a:prstTxWarp>
          </a:bodyPr>
          <a:lstStyle>
            <a:lvl1pPr eaLnBrk="1" hangingPunct="1">
              <a:defRPr sz="1100">
                <a:solidFill>
                  <a:schemeClr val="tx2"/>
                </a:solidFill>
                <a:latin typeface="Corbel" pitchFamily="34" charset="0"/>
                <a:cs typeface="Arial" charset="0"/>
              </a:defRPr>
            </a:lvl1pPr>
          </a:lstStyle>
          <a:p>
            <a:pPr>
              <a:defRPr/>
            </a:pPr>
            <a:fld id="{4742718C-6ACC-2B48-85C2-77F714060DB2}" type="datetimeFigureOut">
              <a:rPr lang="en-US"/>
              <a:pPr>
                <a:defRPr/>
              </a:pPr>
              <a:t>12-12-2020</a:t>
            </a:fld>
            <a:endParaRPr lang="en-US"/>
          </a:p>
        </p:txBody>
      </p:sp>
      <p:sp>
        <p:nvSpPr>
          <p:cNvPr id="3" name="Footer Placeholder 2">
            <a:extLst>
              <a:ext uri="{FF2B5EF4-FFF2-40B4-BE49-F238E27FC236}">
                <a16:creationId xmlns:a16="http://schemas.microsoft.com/office/drawing/2014/main" id="{4A02A695-C8A7-E249-8831-7EC0BA25F921}"/>
              </a:ext>
            </a:extLst>
          </p:cNvPr>
          <p:cNvSpPr>
            <a:spLocks noGrp="1"/>
          </p:cNvSpPr>
          <p:nvPr>
            <p:ph type="ftr" sz="quarter" idx="3"/>
          </p:nvPr>
        </p:nvSpPr>
        <p:spPr>
          <a:xfrm>
            <a:off x="914400" y="6416675"/>
            <a:ext cx="5562600" cy="365125"/>
          </a:xfrm>
          <a:prstGeom prst="rect">
            <a:avLst/>
          </a:prstGeom>
        </p:spPr>
        <p:txBody>
          <a:bodyPr vert="horz" wrap="square" lIns="91440" tIns="45720" rIns="91440" bIns="45720" numCol="1" anchor="b" anchorCtr="0" compatLnSpc="1">
            <a:prstTxWarp prst="textNoShape">
              <a:avLst/>
            </a:prstTxWarp>
          </a:bodyPr>
          <a:lstStyle>
            <a:lvl1pPr algn="r" eaLnBrk="1" hangingPunct="1">
              <a:defRPr sz="1100">
                <a:solidFill>
                  <a:schemeClr val="tx2"/>
                </a:solidFill>
                <a:latin typeface="Corbel" pitchFamily="34" charset="0"/>
                <a:cs typeface="Arial" charset="0"/>
              </a:defRPr>
            </a:lvl1pPr>
          </a:lstStyle>
          <a:p>
            <a:pPr>
              <a:defRPr/>
            </a:pPr>
            <a:endParaRPr lang="en-US"/>
          </a:p>
        </p:txBody>
      </p:sp>
      <p:sp>
        <p:nvSpPr>
          <p:cNvPr id="23" name="Slide Number Placeholder 22">
            <a:extLst>
              <a:ext uri="{FF2B5EF4-FFF2-40B4-BE49-F238E27FC236}">
                <a16:creationId xmlns:a16="http://schemas.microsoft.com/office/drawing/2014/main" id="{AB0FCC89-6411-C141-8B0B-6F3268A9C572}"/>
              </a:ext>
            </a:extLst>
          </p:cNvPr>
          <p:cNvSpPr>
            <a:spLocks noGrp="1"/>
          </p:cNvSpPr>
          <p:nvPr>
            <p:ph type="sldNum" sz="quarter" idx="4"/>
          </p:nvPr>
        </p:nvSpPr>
        <p:spPr>
          <a:xfrm>
            <a:off x="8610600" y="6416675"/>
            <a:ext cx="457200" cy="365125"/>
          </a:xfrm>
          <a:prstGeom prst="rect">
            <a:avLst/>
          </a:prstGeom>
        </p:spPr>
        <p:txBody>
          <a:bodyPr vert="horz" wrap="square" lIns="91440" tIns="45720" rIns="91440" bIns="45720" numCol="1" anchor="b" anchorCtr="0" compatLnSpc="1">
            <a:prstTxWarp prst="textNoShape">
              <a:avLst/>
            </a:prstTxWarp>
          </a:bodyPr>
          <a:lstStyle>
            <a:lvl1pPr eaLnBrk="1" hangingPunct="1">
              <a:defRPr sz="1200">
                <a:solidFill>
                  <a:schemeClr val="tx2"/>
                </a:solidFill>
                <a:latin typeface="Corbel" panose="020B0503020204020204" pitchFamily="34" charset="0"/>
              </a:defRPr>
            </a:lvl1pPr>
          </a:lstStyle>
          <a:p>
            <a:pPr>
              <a:defRPr/>
            </a:pPr>
            <a:fld id="{803FE54D-EE41-8545-9876-9C10D7390C24}" type="slidenum">
              <a:rPr lang="en-US" altLang="en-US"/>
              <a:pPr>
                <a:defRPr/>
              </a:pPr>
              <a:t>‹#›</a:t>
            </a:fld>
            <a:endParaRPr lang="en-US" altLang="en-US"/>
          </a:p>
        </p:txBody>
      </p:sp>
    </p:spTree>
  </p:cSld>
  <p:clrMap bg1="dk1" tx1="lt1" bg2="dk2" tx2="lt2" accent1="accent1" accent2="accent2" accent3="accent3" accent4="accent4" accent5="accent5" accent6="accent6" hlink="hlink" folHlink="folHlink"/>
  <p:sldLayoutIdLst>
    <p:sldLayoutId id="2147484013" r:id="rId1"/>
    <p:sldLayoutId id="2147484007" r:id="rId2"/>
    <p:sldLayoutId id="2147484014" r:id="rId3"/>
    <p:sldLayoutId id="2147484015" r:id="rId4"/>
    <p:sldLayoutId id="2147484016" r:id="rId5"/>
    <p:sldLayoutId id="2147484008" r:id="rId6"/>
    <p:sldLayoutId id="2147484017" r:id="rId7"/>
    <p:sldLayoutId id="2147484009" r:id="rId8"/>
    <p:sldLayoutId id="2147484018" r:id="rId9"/>
    <p:sldLayoutId id="2147484010" r:id="rId10"/>
    <p:sldLayoutId id="2147484011" r:id="rId11"/>
    <p:sldLayoutId id="2147484012" r:id="rId12"/>
  </p:sldLayoutIdLst>
  <p:txStyles>
    <p:titleStyle>
      <a:lvl1pPr algn="l" rtl="0" eaLnBrk="0" fontAlgn="base" hangingPunct="0">
        <a:spcBef>
          <a:spcPct val="0"/>
        </a:spcBef>
        <a:spcAft>
          <a:spcPct val="0"/>
        </a:spcAft>
        <a:defRPr sz="4000" kern="1200" spc="-100">
          <a:solidFill>
            <a:srgbClr val="C1EEFF"/>
          </a:solidFill>
          <a:latin typeface="+mj-lt"/>
          <a:ea typeface="+mj-ea"/>
          <a:cs typeface="+mj-cs"/>
        </a:defRPr>
      </a:lvl1pPr>
      <a:lvl2pPr algn="l" rtl="0" eaLnBrk="0" fontAlgn="base" hangingPunct="0">
        <a:spcBef>
          <a:spcPct val="0"/>
        </a:spcBef>
        <a:spcAft>
          <a:spcPct val="0"/>
        </a:spcAft>
        <a:defRPr sz="4000">
          <a:solidFill>
            <a:srgbClr val="C1EEFF"/>
          </a:solidFill>
          <a:latin typeface="Consolas" pitchFamily="49" charset="0"/>
        </a:defRPr>
      </a:lvl2pPr>
      <a:lvl3pPr algn="l" rtl="0" eaLnBrk="0" fontAlgn="base" hangingPunct="0">
        <a:spcBef>
          <a:spcPct val="0"/>
        </a:spcBef>
        <a:spcAft>
          <a:spcPct val="0"/>
        </a:spcAft>
        <a:defRPr sz="4000">
          <a:solidFill>
            <a:srgbClr val="C1EEFF"/>
          </a:solidFill>
          <a:latin typeface="Consolas" pitchFamily="49" charset="0"/>
        </a:defRPr>
      </a:lvl3pPr>
      <a:lvl4pPr algn="l" rtl="0" eaLnBrk="0" fontAlgn="base" hangingPunct="0">
        <a:spcBef>
          <a:spcPct val="0"/>
        </a:spcBef>
        <a:spcAft>
          <a:spcPct val="0"/>
        </a:spcAft>
        <a:defRPr sz="4000">
          <a:solidFill>
            <a:srgbClr val="C1EEFF"/>
          </a:solidFill>
          <a:latin typeface="Consolas" pitchFamily="49" charset="0"/>
        </a:defRPr>
      </a:lvl4pPr>
      <a:lvl5pPr algn="l" rtl="0" eaLnBrk="0" fontAlgn="base" hangingPunct="0">
        <a:spcBef>
          <a:spcPct val="0"/>
        </a:spcBef>
        <a:spcAft>
          <a:spcPct val="0"/>
        </a:spcAft>
        <a:defRPr sz="4000">
          <a:solidFill>
            <a:srgbClr val="C1EEFF"/>
          </a:solidFill>
          <a:latin typeface="Consolas" pitchFamily="49" charset="0"/>
        </a:defRPr>
      </a:lvl5pPr>
      <a:lvl6pPr marL="457200" algn="l" rtl="0" fontAlgn="base">
        <a:spcBef>
          <a:spcPct val="0"/>
        </a:spcBef>
        <a:spcAft>
          <a:spcPct val="0"/>
        </a:spcAft>
        <a:defRPr sz="4000">
          <a:solidFill>
            <a:srgbClr val="C1EEFF"/>
          </a:solidFill>
          <a:latin typeface="Consolas" pitchFamily="49" charset="0"/>
        </a:defRPr>
      </a:lvl6pPr>
      <a:lvl7pPr marL="914400" algn="l" rtl="0" fontAlgn="base">
        <a:spcBef>
          <a:spcPct val="0"/>
        </a:spcBef>
        <a:spcAft>
          <a:spcPct val="0"/>
        </a:spcAft>
        <a:defRPr sz="4000">
          <a:solidFill>
            <a:srgbClr val="C1EEFF"/>
          </a:solidFill>
          <a:latin typeface="Consolas" pitchFamily="49" charset="0"/>
        </a:defRPr>
      </a:lvl7pPr>
      <a:lvl8pPr marL="1371600" algn="l" rtl="0" fontAlgn="base">
        <a:spcBef>
          <a:spcPct val="0"/>
        </a:spcBef>
        <a:spcAft>
          <a:spcPct val="0"/>
        </a:spcAft>
        <a:defRPr sz="4000">
          <a:solidFill>
            <a:srgbClr val="C1EEFF"/>
          </a:solidFill>
          <a:latin typeface="Consolas" pitchFamily="49" charset="0"/>
        </a:defRPr>
      </a:lvl8pPr>
      <a:lvl9pPr marL="1828800" algn="l" rtl="0" fontAlgn="base">
        <a:spcBef>
          <a:spcPct val="0"/>
        </a:spcBef>
        <a:spcAft>
          <a:spcPct val="0"/>
        </a:spcAft>
        <a:defRPr sz="4000">
          <a:solidFill>
            <a:srgbClr val="C1EEFF"/>
          </a:solidFill>
          <a:latin typeface="Consolas" pitchFamily="49" charset="0"/>
        </a:defRPr>
      </a:lvl9pPr>
      <a:extLst/>
    </p:titleStyle>
    <p:bodyStyle>
      <a:lvl1pPr marL="411163" indent="-342900" algn="l" rtl="0" eaLnBrk="0" fontAlgn="base" hangingPunct="0">
        <a:spcBef>
          <a:spcPts val="700"/>
        </a:spcBef>
        <a:spcAft>
          <a:spcPct val="0"/>
        </a:spcAft>
        <a:buClr>
          <a:schemeClr val="tx2"/>
        </a:buClr>
        <a:buSzPct val="95000"/>
        <a:buFont typeface="Wingdings" pitchFamily="2" charset="2"/>
        <a:buChar char=""/>
        <a:defRPr sz="3000" kern="1200">
          <a:solidFill>
            <a:schemeClr val="tx1"/>
          </a:solidFill>
          <a:latin typeface="+mn-lt"/>
          <a:ea typeface="+mn-ea"/>
          <a:cs typeface="+mn-cs"/>
        </a:defRPr>
      </a:lvl1pPr>
      <a:lvl2pPr marL="739775" indent="-285750" algn="l" rtl="0" eaLnBrk="0" fontAlgn="base" hangingPunct="0">
        <a:spcBef>
          <a:spcPct val="20000"/>
        </a:spcBef>
        <a:spcAft>
          <a:spcPct val="0"/>
        </a:spcAft>
        <a:buClr>
          <a:schemeClr val="accent2"/>
        </a:buClr>
        <a:buSzPct val="90000"/>
        <a:buFont typeface="Wingdings" pitchFamily="2" charset="2"/>
        <a:buChar char=""/>
        <a:defRPr sz="2600" kern="1200">
          <a:solidFill>
            <a:schemeClr val="tx1"/>
          </a:solidFill>
          <a:latin typeface="+mn-lt"/>
          <a:ea typeface="+mn-ea"/>
          <a:cs typeface="+mn-cs"/>
        </a:defRPr>
      </a:lvl2pPr>
      <a:lvl3pPr marL="995363" indent="-228600" algn="l" rtl="0" eaLnBrk="0" fontAlgn="base" hangingPunct="0">
        <a:spcBef>
          <a:spcPct val="20000"/>
        </a:spcBef>
        <a:spcAft>
          <a:spcPct val="0"/>
        </a:spcAft>
        <a:buClr>
          <a:schemeClr val="accent2"/>
        </a:buClr>
        <a:buFont typeface="Wingdings 2" pitchFamily="2" charset="2"/>
        <a:buChar char=""/>
        <a:defRPr sz="2400" kern="1200">
          <a:solidFill>
            <a:schemeClr val="tx1"/>
          </a:solidFill>
          <a:latin typeface="+mn-lt"/>
          <a:ea typeface="+mn-ea"/>
          <a:cs typeface="+mn-cs"/>
        </a:defRPr>
      </a:lvl3pPr>
      <a:lvl4pPr marL="1260475" indent="-228600" algn="l" rtl="0" eaLnBrk="0" fontAlgn="base" hangingPunct="0">
        <a:spcBef>
          <a:spcPct val="20000"/>
        </a:spcBef>
        <a:spcAft>
          <a:spcPct val="0"/>
        </a:spcAft>
        <a:buClr>
          <a:srgbClr val="FEB80A"/>
        </a:buClr>
        <a:buFont typeface="Wingdings 3" pitchFamily="2" charset="2"/>
        <a:buChar char=""/>
        <a:defRPr sz="2200" kern="1200">
          <a:solidFill>
            <a:schemeClr val="tx1"/>
          </a:solidFill>
          <a:latin typeface="+mn-lt"/>
          <a:ea typeface="+mn-ea"/>
          <a:cs typeface="+mn-cs"/>
        </a:defRPr>
      </a:lvl4pPr>
      <a:lvl5pPr marL="1481138" indent="-209550" algn="l" rtl="0" eaLnBrk="0" fontAlgn="base" hangingPunct="0">
        <a:spcBef>
          <a:spcPct val="20000"/>
        </a:spcBef>
        <a:spcAft>
          <a:spcPct val="0"/>
        </a:spcAft>
        <a:buClr>
          <a:srgbClr val="FEB80A"/>
        </a:buClr>
        <a:buFont typeface="Wingdings 2" pitchFamily="2" charset="2"/>
        <a:buChar char=""/>
        <a:defRPr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7.xml"/><Relationship Id="rId4" Type="http://schemas.openxmlformats.org/officeDocument/2006/relationships/image" Target="../media/image19.jpe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gif"/><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7.xml"/><Relationship Id="rId4" Type="http://schemas.openxmlformats.org/officeDocument/2006/relationships/image" Target="../media/image5.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7.xml"/><Relationship Id="rId4" Type="http://schemas.openxmlformats.org/officeDocument/2006/relationships/image" Target="../media/image30.jpeg"/></Relationships>
</file>

<file path=ppt/slides/_rels/slide54.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 Id="rId5" Type="http://schemas.openxmlformats.org/officeDocument/2006/relationships/image" Target="../media/image35.png"/><Relationship Id="rId4" Type="http://schemas.openxmlformats.org/officeDocument/2006/relationships/image" Target="../media/image34.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07753135-2B01-E643-8B36-86399055948F}"/>
              </a:ext>
            </a:extLst>
          </p:cNvPr>
          <p:cNvSpPr txBox="1">
            <a:spLocks noChangeArrowheads="1"/>
          </p:cNvSpPr>
          <p:nvPr/>
        </p:nvSpPr>
        <p:spPr bwMode="gray">
          <a:xfrm>
            <a:off x="0" y="-609600"/>
            <a:ext cx="9112250" cy="1143000"/>
          </a:xfrm>
          <a:prstGeom prst="rect">
            <a:avLst/>
          </a:prstGeom>
          <a:gradFill flip="none" rotWithShape="1">
            <a:gsLst>
              <a:gs pos="0">
                <a:srgbClr val="000000"/>
              </a:gs>
              <a:gs pos="39999">
                <a:srgbClr val="0A128C"/>
              </a:gs>
              <a:gs pos="70000">
                <a:srgbClr val="181CC7"/>
              </a:gs>
              <a:gs pos="88000">
                <a:srgbClr val="7005D4"/>
              </a:gs>
              <a:gs pos="100000">
                <a:srgbClr val="8C3D91"/>
              </a:gs>
            </a:gsLst>
            <a:lin ang="5400000" scaled="0"/>
            <a:tileRect/>
          </a:gradFill>
          <a:ln w="9525">
            <a:noFill/>
            <a:miter lim="800000"/>
            <a:headEnd/>
            <a:tailEnd/>
          </a:ln>
        </p:spPr>
        <p:txBody>
          <a:bodyPr anchor="ctr"/>
          <a:lstStyle/>
          <a:p>
            <a:pPr algn="ctr">
              <a:defRPr/>
            </a:pPr>
            <a:r>
              <a:rPr lang="en-US" sz="4400" kern="0" dirty="0">
                <a:solidFill>
                  <a:schemeClr val="bg1"/>
                </a:solidFill>
                <a:latin typeface="+mj-lt"/>
                <a:ea typeface="+mj-ea"/>
                <a:cs typeface="+mj-cs"/>
              </a:rPr>
              <a:t/>
            </a:r>
            <a:br>
              <a:rPr lang="en-US" sz="4400" kern="0" dirty="0">
                <a:solidFill>
                  <a:schemeClr val="bg1"/>
                </a:solidFill>
                <a:latin typeface="+mj-lt"/>
                <a:ea typeface="+mj-ea"/>
                <a:cs typeface="+mj-cs"/>
              </a:rPr>
            </a:br>
            <a:endParaRPr lang="en-US" sz="4400" b="1" kern="0" dirty="0">
              <a:solidFill>
                <a:schemeClr val="bg1"/>
              </a:solidFill>
              <a:latin typeface="+mj-lt"/>
              <a:ea typeface="+mj-ea"/>
              <a:cs typeface="+mj-cs"/>
            </a:endParaRPr>
          </a:p>
        </p:txBody>
      </p:sp>
      <p:sp>
        <p:nvSpPr>
          <p:cNvPr id="3" name="Rectangle 2">
            <a:extLst>
              <a:ext uri="{FF2B5EF4-FFF2-40B4-BE49-F238E27FC236}">
                <a16:creationId xmlns:a16="http://schemas.microsoft.com/office/drawing/2014/main" id="{5DC9C36F-F8F7-CF47-95C4-C71C866C1009}"/>
              </a:ext>
            </a:extLst>
          </p:cNvPr>
          <p:cNvSpPr txBox="1">
            <a:spLocks noChangeArrowheads="1"/>
          </p:cNvSpPr>
          <p:nvPr/>
        </p:nvSpPr>
        <p:spPr bwMode="gray">
          <a:xfrm>
            <a:off x="0" y="1219200"/>
            <a:ext cx="9112250" cy="250837"/>
          </a:xfrm>
          <a:prstGeom prst="rect">
            <a:avLst/>
          </a:prstGeom>
          <a:gradFill flip="none" rotWithShape="1">
            <a:gsLst>
              <a:gs pos="0">
                <a:srgbClr val="000082">
                  <a:alpha val="39000"/>
                </a:srgbClr>
              </a:gs>
              <a:gs pos="30000">
                <a:srgbClr val="66008F"/>
              </a:gs>
              <a:gs pos="64999">
                <a:srgbClr val="BA0066"/>
              </a:gs>
              <a:gs pos="89999">
                <a:srgbClr val="FF0000"/>
              </a:gs>
              <a:gs pos="100000">
                <a:srgbClr val="FF8200"/>
              </a:gs>
            </a:gsLst>
            <a:lin ang="16200000" scaled="0"/>
            <a:tileRect/>
          </a:gradFill>
          <a:ln w="9525">
            <a:noFill/>
            <a:miter lim="800000"/>
            <a:headEnd/>
            <a:tailEnd/>
          </a:ln>
        </p:spPr>
        <p:txBody>
          <a:bodyPr anchor="ctr"/>
          <a:lstStyle/>
          <a:p>
            <a:pPr algn="ctr">
              <a:defRPr/>
            </a:pPr>
            <a:r>
              <a:rPr lang="en-US" sz="4400" kern="0" dirty="0">
                <a:solidFill>
                  <a:schemeClr val="bg1"/>
                </a:solidFill>
                <a:latin typeface="+mj-lt"/>
                <a:ea typeface="+mj-ea"/>
                <a:cs typeface="+mj-cs"/>
              </a:rPr>
              <a:t/>
            </a:r>
            <a:br>
              <a:rPr lang="en-US" sz="4400" kern="0" dirty="0">
                <a:solidFill>
                  <a:schemeClr val="bg1"/>
                </a:solidFill>
                <a:latin typeface="+mj-lt"/>
                <a:ea typeface="+mj-ea"/>
                <a:cs typeface="+mj-cs"/>
              </a:rPr>
            </a:br>
            <a:endParaRPr lang="en-US" sz="4400" b="1" kern="0" dirty="0">
              <a:solidFill>
                <a:schemeClr val="bg1"/>
              </a:solidFill>
              <a:latin typeface="+mj-lt"/>
              <a:ea typeface="+mj-ea"/>
              <a:cs typeface="+mj-cs"/>
            </a:endParaRPr>
          </a:p>
        </p:txBody>
      </p:sp>
      <p:sp>
        <p:nvSpPr>
          <p:cNvPr id="4" name="Rectangle 3">
            <a:extLst>
              <a:ext uri="{FF2B5EF4-FFF2-40B4-BE49-F238E27FC236}">
                <a16:creationId xmlns:a16="http://schemas.microsoft.com/office/drawing/2014/main" id="{FB29470C-4378-6B40-81F1-FF92623A61C5}"/>
              </a:ext>
            </a:extLst>
          </p:cNvPr>
          <p:cNvSpPr/>
          <p:nvPr/>
        </p:nvSpPr>
        <p:spPr bwMode="auto">
          <a:xfrm>
            <a:off x="0" y="0"/>
            <a:ext cx="9144000" cy="12192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dirty="0"/>
          </a:p>
        </p:txBody>
      </p:sp>
      <p:pic>
        <p:nvPicPr>
          <p:cNvPr id="15366" name="Picture 4" descr="161939_125292960909946_809416865_n.jpg">
            <a:extLst>
              <a:ext uri="{FF2B5EF4-FFF2-40B4-BE49-F238E27FC236}">
                <a16:creationId xmlns:a16="http://schemas.microsoft.com/office/drawing/2014/main" id="{6E2E8350-06B3-F444-9057-0A1246AF0D3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81000" y="0"/>
            <a:ext cx="1143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itle 1">
            <a:extLst>
              <a:ext uri="{FF2B5EF4-FFF2-40B4-BE49-F238E27FC236}">
                <a16:creationId xmlns:a16="http://schemas.microsoft.com/office/drawing/2014/main" id="{9F34207B-4F8A-CA48-BD05-1EEEE15DF854}"/>
              </a:ext>
            </a:extLst>
          </p:cNvPr>
          <p:cNvSpPr txBox="1">
            <a:spLocks/>
          </p:cNvSpPr>
          <p:nvPr/>
        </p:nvSpPr>
        <p:spPr bwMode="auto">
          <a:xfrm>
            <a:off x="0" y="2439988"/>
            <a:ext cx="9144000" cy="838200"/>
          </a:xfrm>
          <a:prstGeom prst="rect">
            <a:avLst/>
          </a:prstGeom>
        </p:spPr>
        <p:txBody>
          <a:bodyPr/>
          <a:lstStyle/>
          <a:p>
            <a:pPr algn="ctr" eaLnBrk="1" hangingPunct="1">
              <a:defRPr/>
            </a:pPr>
            <a:r>
              <a:rPr lang="en-AU" sz="4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SỎI ĐƯỜNG MẬT CHÍNH</a:t>
            </a:r>
            <a:endParaRPr lang="en-US" sz="4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endParaRPr>
          </a:p>
          <a:p>
            <a:pPr algn="ctr" eaLnBrk="1" fontAlgn="auto" hangingPunct="1">
              <a:spcAft>
                <a:spcPts val="0"/>
              </a:spcAft>
              <a:defRPr/>
            </a:pPr>
            <a:endParaRPr lang="en-US" sz="4800" spc="-100" dirty="0">
              <a:solidFill>
                <a:srgbClr val="FF0000"/>
              </a:solidFill>
              <a:ea typeface="+mj-ea"/>
              <a:cs typeface="+mj-cs"/>
            </a:endParaRPr>
          </a:p>
        </p:txBody>
      </p:sp>
      <p:sp>
        <p:nvSpPr>
          <p:cNvPr id="15368" name="TextBox 2">
            <a:extLst>
              <a:ext uri="{FF2B5EF4-FFF2-40B4-BE49-F238E27FC236}">
                <a16:creationId xmlns:a16="http://schemas.microsoft.com/office/drawing/2014/main" id="{D5347CD5-6AE5-404A-B9E2-31548FE61E15}"/>
              </a:ext>
            </a:extLst>
          </p:cNvPr>
          <p:cNvSpPr txBox="1">
            <a:spLocks noChangeArrowheads="1"/>
          </p:cNvSpPr>
          <p:nvPr/>
        </p:nvSpPr>
        <p:spPr bwMode="auto">
          <a:xfrm>
            <a:off x="3276600" y="4572000"/>
            <a:ext cx="55626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700"/>
              </a:spcBef>
              <a:buClr>
                <a:schemeClr val="tx2"/>
              </a:buClr>
              <a:buSzPct val="95000"/>
              <a:buFont typeface="Wingdings" pitchFamily="2" charset="2"/>
              <a:buChar char=""/>
              <a:defRPr sz="3000">
                <a:solidFill>
                  <a:schemeClr val="tx1"/>
                </a:solidFill>
                <a:latin typeface="Corbel" panose="020B0503020204020204" pitchFamily="34" charset="0"/>
              </a:defRPr>
            </a:lvl1pPr>
            <a:lvl2pPr marL="742950" indent="-285750">
              <a:spcBef>
                <a:spcPct val="20000"/>
              </a:spcBef>
              <a:buClr>
                <a:schemeClr val="accent2"/>
              </a:buClr>
              <a:buSzPct val="90000"/>
              <a:buFont typeface="Wingdings" pitchFamily="2" charset="2"/>
              <a:buChar char=""/>
              <a:defRPr sz="2600">
                <a:solidFill>
                  <a:schemeClr val="tx1"/>
                </a:solidFill>
                <a:latin typeface="Corbel" panose="020B0503020204020204" pitchFamily="34" charset="0"/>
              </a:defRPr>
            </a:lvl2pPr>
            <a:lvl3pPr marL="1143000" indent="-228600">
              <a:spcBef>
                <a:spcPct val="20000"/>
              </a:spcBef>
              <a:buClr>
                <a:schemeClr val="accent2"/>
              </a:buClr>
              <a:buFont typeface="Wingdings 2" pitchFamily="2" charset="2"/>
              <a:buChar char=""/>
              <a:defRPr sz="2400">
                <a:solidFill>
                  <a:schemeClr val="tx1"/>
                </a:solidFill>
                <a:latin typeface="Corbel" panose="020B0503020204020204" pitchFamily="34" charset="0"/>
              </a:defRPr>
            </a:lvl3pPr>
            <a:lvl4pPr marL="1600200" indent="-228600">
              <a:spcBef>
                <a:spcPct val="20000"/>
              </a:spcBef>
              <a:buClr>
                <a:srgbClr val="FEB80A"/>
              </a:buClr>
              <a:buFont typeface="Wingdings 3" pitchFamily="2" charset="2"/>
              <a:buChar char=""/>
              <a:defRPr sz="2200">
                <a:solidFill>
                  <a:schemeClr val="tx1"/>
                </a:solidFill>
                <a:latin typeface="Corbel" panose="020B0503020204020204" pitchFamily="34" charset="0"/>
              </a:defRPr>
            </a:lvl4pPr>
            <a:lvl5pPr marL="2057400" indent="-228600">
              <a:spcBef>
                <a:spcPct val="20000"/>
              </a:spcBef>
              <a:buClr>
                <a:srgbClr val="FEB80A"/>
              </a:buClr>
              <a:buFont typeface="Wingdings 2" pitchFamily="2" charset="2"/>
              <a:buChar char=""/>
              <a:defRPr sz="2000">
                <a:solidFill>
                  <a:schemeClr val="tx1"/>
                </a:solidFill>
                <a:latin typeface="Corbel" panose="020B0503020204020204" pitchFamily="34" charset="0"/>
              </a:defRPr>
            </a:lvl5pPr>
            <a:lvl6pPr marL="25146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6pPr>
            <a:lvl7pPr marL="29718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7pPr>
            <a:lvl8pPr marL="34290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8pPr>
            <a:lvl9pPr marL="38862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9pPr>
          </a:lstStyle>
          <a:p>
            <a:pPr algn="r" eaLnBrk="1" hangingPunct="1">
              <a:spcBef>
                <a:spcPct val="0"/>
              </a:spcBef>
              <a:buClrTx/>
              <a:buSzTx/>
              <a:buFontTx/>
              <a:buNone/>
            </a:pPr>
            <a:r>
              <a:rPr lang="en-US" altLang="en-US" i="1" dirty="0" err="1">
                <a:solidFill>
                  <a:srgbClr val="FFFF00"/>
                </a:solidFill>
                <a:latin typeface="Times New Roman" panose="02020603050405020304" pitchFamily="18" charset="0"/>
                <a:cs typeface="Times New Roman" panose="02020603050405020304" pitchFamily="18" charset="0"/>
              </a:rPr>
              <a:t>Giảng</a:t>
            </a:r>
            <a:r>
              <a:rPr lang="en-US" altLang="en-US" i="1" dirty="0">
                <a:solidFill>
                  <a:srgbClr val="FFFF00"/>
                </a:solidFill>
                <a:latin typeface="Times New Roman" panose="02020603050405020304" pitchFamily="18" charset="0"/>
                <a:cs typeface="Times New Roman" panose="02020603050405020304" pitchFamily="18" charset="0"/>
              </a:rPr>
              <a:t> </a:t>
            </a:r>
            <a:r>
              <a:rPr lang="en-US" altLang="en-US" i="1" dirty="0" err="1">
                <a:solidFill>
                  <a:srgbClr val="FFFF00"/>
                </a:solidFill>
                <a:latin typeface="Times New Roman" panose="02020603050405020304" pitchFamily="18" charset="0"/>
                <a:cs typeface="Times New Roman" panose="02020603050405020304" pitchFamily="18" charset="0"/>
              </a:rPr>
              <a:t>viên</a:t>
            </a:r>
            <a:r>
              <a:rPr lang="en-US" altLang="en-US" i="1" dirty="0">
                <a:solidFill>
                  <a:srgbClr val="FFFF00"/>
                </a:solidFill>
                <a:latin typeface="Times New Roman" panose="02020603050405020304" pitchFamily="18" charset="0"/>
                <a:cs typeface="Times New Roman" panose="02020603050405020304" pitchFamily="18" charset="0"/>
              </a:rPr>
              <a:t> </a:t>
            </a:r>
            <a:r>
              <a:rPr lang="en-US" altLang="en-US" b="1" dirty="0">
                <a:solidFill>
                  <a:srgbClr val="FFFF00"/>
                </a:solidFill>
                <a:latin typeface="Times New Roman" panose="02020603050405020304" pitchFamily="18" charset="0"/>
                <a:cs typeface="Times New Roman" panose="02020603050405020304" pitchFamily="18" charset="0"/>
              </a:rPr>
              <a:t>: </a:t>
            </a:r>
            <a:r>
              <a:rPr lang="en-US" altLang="en-US" b="1" i="1" dirty="0">
                <a:solidFill>
                  <a:srgbClr val="FFFF00"/>
                </a:solidFill>
                <a:latin typeface="Times New Roman" panose="02020603050405020304" pitchFamily="18" charset="0"/>
                <a:cs typeface="Times New Roman" panose="02020603050405020304" pitchFamily="18" charset="0"/>
              </a:rPr>
              <a:t>Lê Quan Anh </a:t>
            </a:r>
            <a:r>
              <a:rPr lang="en-US" altLang="en-US" b="1" i="1" dirty="0" err="1">
                <a:solidFill>
                  <a:srgbClr val="FFFF00"/>
                </a:solidFill>
                <a:latin typeface="Times New Roman" panose="02020603050405020304" pitchFamily="18" charset="0"/>
                <a:cs typeface="Times New Roman" panose="02020603050405020304" pitchFamily="18" charset="0"/>
              </a:rPr>
              <a:t>Tuấn</a:t>
            </a:r>
            <a:r>
              <a:rPr lang="en-US" altLang="en-US" b="1" i="1" dirty="0">
                <a:solidFill>
                  <a:srgbClr val="FFFF00"/>
                </a:solidFill>
                <a:latin typeface="Times New Roman" panose="02020603050405020304" pitchFamily="18" charset="0"/>
                <a:cs typeface="Times New Roman" panose="02020603050405020304" pitchFamily="18" charset="0"/>
              </a:rPr>
              <a:t>, </a:t>
            </a:r>
            <a:r>
              <a:rPr lang="en-US" altLang="en-US" b="1" i="1" dirty="0" err="1">
                <a:solidFill>
                  <a:srgbClr val="FFFF00"/>
                </a:solidFill>
                <a:latin typeface="Times New Roman" panose="02020603050405020304" pitchFamily="18" charset="0"/>
                <a:cs typeface="Times New Roman" panose="02020603050405020304" pitchFamily="18" charset="0"/>
              </a:rPr>
              <a:t>Vũ</a:t>
            </a:r>
            <a:r>
              <a:rPr lang="en-US" altLang="en-US" b="1" i="1" dirty="0">
                <a:solidFill>
                  <a:srgbClr val="FFFF00"/>
                </a:solidFill>
                <a:latin typeface="Times New Roman" panose="02020603050405020304" pitchFamily="18" charset="0"/>
                <a:cs typeface="Times New Roman" panose="02020603050405020304" pitchFamily="18" charset="0"/>
              </a:rPr>
              <a:t> Quang H</a:t>
            </a:r>
            <a:r>
              <a:rPr lang="vi-VN" altLang="en-US" b="1" i="1" dirty="0">
                <a:solidFill>
                  <a:srgbClr val="FFFF00"/>
                </a:solidFill>
                <a:latin typeface="Times New Roman" panose="02020603050405020304" pitchFamily="18" charset="0"/>
                <a:cs typeface="Times New Roman" panose="02020603050405020304" pitchFamily="18" charset="0"/>
              </a:rPr>
              <a:t>ư</a:t>
            </a:r>
            <a:r>
              <a:rPr lang="en-US" altLang="en-US" b="1" i="1" dirty="0">
                <a:solidFill>
                  <a:srgbClr val="FFFF00"/>
                </a:solidFill>
                <a:latin typeface="Times New Roman" panose="02020603050405020304" pitchFamily="18" charset="0"/>
                <a:cs typeface="Times New Roman" panose="02020603050405020304" pitchFamily="18" charset="0"/>
              </a:rPr>
              <a:t>ng, </a:t>
            </a:r>
          </a:p>
          <a:p>
            <a:pPr algn="r" eaLnBrk="1" hangingPunct="1">
              <a:spcBef>
                <a:spcPct val="0"/>
              </a:spcBef>
              <a:buClrTx/>
              <a:buSzTx/>
              <a:buFontTx/>
              <a:buNone/>
            </a:pPr>
            <a:r>
              <a:rPr lang="en-US" altLang="en-US" b="1" i="1" dirty="0" err="1">
                <a:solidFill>
                  <a:srgbClr val="FFFF00"/>
                </a:solidFill>
                <a:latin typeface="Times New Roman" panose="02020603050405020304" pitchFamily="18" charset="0"/>
                <a:cs typeface="Times New Roman" panose="02020603050405020304" pitchFamily="18" charset="0"/>
              </a:rPr>
              <a:t>Trần</a:t>
            </a:r>
            <a:r>
              <a:rPr lang="en-US" altLang="en-US" b="1" i="1" dirty="0">
                <a:solidFill>
                  <a:srgbClr val="FFFF00"/>
                </a:solidFill>
                <a:latin typeface="Times New Roman" panose="02020603050405020304" pitchFamily="18" charset="0"/>
                <a:cs typeface="Times New Roman" panose="02020603050405020304" pitchFamily="18" charset="0"/>
              </a:rPr>
              <a:t> </a:t>
            </a:r>
            <a:r>
              <a:rPr lang="en-US" altLang="en-US" b="1" i="1" dirty="0" err="1">
                <a:solidFill>
                  <a:srgbClr val="FFFF00"/>
                </a:solidFill>
                <a:latin typeface="Times New Roman" panose="02020603050405020304" pitchFamily="18" charset="0"/>
                <a:cs typeface="Times New Roman" panose="02020603050405020304" pitchFamily="18" charset="0"/>
              </a:rPr>
              <a:t>Hồ</a:t>
            </a:r>
            <a:endParaRPr lang="en-US" altLang="en-US" b="1" i="1" dirty="0">
              <a:solidFill>
                <a:srgbClr val="FFFF00"/>
              </a:solidFill>
              <a:latin typeface="Times New Roman" panose="02020603050405020304" pitchFamily="18" charset="0"/>
              <a:cs typeface="Times New Roman" panose="02020603050405020304" pitchFamily="18" charset="0"/>
            </a:endParaRPr>
          </a:p>
          <a:p>
            <a:pPr algn="r" eaLnBrk="1" hangingPunct="1">
              <a:spcBef>
                <a:spcPct val="0"/>
              </a:spcBef>
              <a:buClrTx/>
              <a:buSzTx/>
              <a:buFontTx/>
              <a:buNone/>
            </a:pPr>
            <a:r>
              <a:rPr lang="en-US" altLang="en-US" b="1" i="1" dirty="0" err="1">
                <a:latin typeface="Times New Roman" panose="02020603050405020304" pitchFamily="18" charset="0"/>
                <a:cs typeface="Times New Roman" panose="02020603050405020304" pitchFamily="18" charset="0"/>
              </a:rPr>
              <a:t>Đối</a:t>
            </a:r>
            <a:r>
              <a:rPr lang="en-US" altLang="en-US" b="1" i="1" dirty="0">
                <a:latin typeface="Times New Roman" panose="02020603050405020304" pitchFamily="18" charset="0"/>
                <a:cs typeface="Times New Roman" panose="02020603050405020304" pitchFamily="18" charset="0"/>
              </a:rPr>
              <a:t> </a:t>
            </a:r>
            <a:r>
              <a:rPr lang="en-US" altLang="en-US" b="1" i="1" dirty="0" err="1">
                <a:latin typeface="Times New Roman" panose="02020603050405020304" pitchFamily="18" charset="0"/>
                <a:cs typeface="Times New Roman" panose="02020603050405020304" pitchFamily="18" charset="0"/>
              </a:rPr>
              <a:t>tượng</a:t>
            </a:r>
            <a:r>
              <a:rPr lang="en-US" altLang="en-US" b="1" i="1" dirty="0">
                <a:latin typeface="Times New Roman" panose="02020603050405020304" pitchFamily="18" charset="0"/>
                <a:cs typeface="Times New Roman" panose="02020603050405020304" pitchFamily="18" charset="0"/>
              </a:rPr>
              <a:t>: Y6</a:t>
            </a:r>
          </a:p>
        </p:txBody>
      </p:sp>
      <p:sp>
        <p:nvSpPr>
          <p:cNvPr id="8" name="Rectangle 3">
            <a:extLst>
              <a:ext uri="{FF2B5EF4-FFF2-40B4-BE49-F238E27FC236}">
                <a16:creationId xmlns:a16="http://schemas.microsoft.com/office/drawing/2014/main" id="{39DDA0A9-0AAF-214E-A6C5-28B859D7505C}"/>
              </a:ext>
            </a:extLst>
          </p:cNvPr>
          <p:cNvSpPr txBox="1">
            <a:spLocks noChangeArrowheads="1"/>
          </p:cNvSpPr>
          <p:nvPr/>
        </p:nvSpPr>
        <p:spPr bwMode="auto">
          <a:xfrm>
            <a:off x="1752600" y="304800"/>
            <a:ext cx="7391400" cy="533400"/>
          </a:xfrm>
          <a:prstGeom prst="rect">
            <a:avLst/>
          </a:prstGeom>
        </p:spPr>
        <p:txBody>
          <a:bodyPr/>
          <a:lstStyle/>
          <a:p>
            <a:pPr marL="411163" indent="-342900" eaLnBrk="1" hangingPunct="1">
              <a:spcBef>
                <a:spcPts val="700"/>
              </a:spcBef>
              <a:buClr>
                <a:schemeClr val="tx2"/>
              </a:buClr>
              <a:buSzPct val="95000"/>
              <a:defRPr/>
            </a:pPr>
            <a:r>
              <a:rPr lang="en-US" sz="2800" b="1" dirty="0">
                <a:solidFill>
                  <a:srgbClr val="002060"/>
                </a:solidFill>
                <a:latin typeface="Times New Roman" pitchFamily="18" charset="0"/>
                <a:ea typeface="+mj-ea"/>
                <a:cs typeface="Times New Roman" pitchFamily="18" charset="0"/>
              </a:rPr>
              <a:t>   </a:t>
            </a:r>
            <a:r>
              <a:rPr lang="en-US" sz="2800" b="1" dirty="0" err="1">
                <a:solidFill>
                  <a:srgbClr val="002060"/>
                </a:solidFill>
                <a:latin typeface="Times New Roman" pitchFamily="18" charset="0"/>
                <a:ea typeface="+mj-ea"/>
                <a:cs typeface="Times New Roman" pitchFamily="18" charset="0"/>
              </a:rPr>
              <a:t>Đại</a:t>
            </a:r>
            <a:r>
              <a:rPr lang="en-US" sz="2800" b="1" dirty="0">
                <a:solidFill>
                  <a:srgbClr val="002060"/>
                </a:solidFill>
                <a:latin typeface="Times New Roman" pitchFamily="18" charset="0"/>
                <a:ea typeface="+mj-ea"/>
                <a:cs typeface="Times New Roman" pitchFamily="18" charset="0"/>
              </a:rPr>
              <a:t> </a:t>
            </a:r>
            <a:r>
              <a:rPr lang="en-US" sz="2800" b="1" dirty="0" err="1">
                <a:solidFill>
                  <a:srgbClr val="002060"/>
                </a:solidFill>
                <a:latin typeface="Times New Roman" pitchFamily="18" charset="0"/>
                <a:ea typeface="+mj-ea"/>
                <a:cs typeface="Times New Roman" pitchFamily="18" charset="0"/>
              </a:rPr>
              <a:t>Học</a:t>
            </a:r>
            <a:r>
              <a:rPr lang="en-US" sz="2800" b="1" dirty="0">
                <a:solidFill>
                  <a:srgbClr val="002060"/>
                </a:solidFill>
                <a:latin typeface="Times New Roman" pitchFamily="18" charset="0"/>
                <a:ea typeface="+mj-ea"/>
                <a:cs typeface="Times New Roman" pitchFamily="18" charset="0"/>
              </a:rPr>
              <a:t> Y </a:t>
            </a:r>
            <a:r>
              <a:rPr lang="en-US" sz="2800" b="1" dirty="0" err="1">
                <a:solidFill>
                  <a:srgbClr val="002060"/>
                </a:solidFill>
                <a:latin typeface="Times New Roman" pitchFamily="18" charset="0"/>
                <a:ea typeface="+mj-ea"/>
                <a:cs typeface="Times New Roman" pitchFamily="18" charset="0"/>
              </a:rPr>
              <a:t>Dược</a:t>
            </a:r>
            <a:r>
              <a:rPr lang="en-US" sz="2800" b="1" dirty="0">
                <a:solidFill>
                  <a:srgbClr val="002060"/>
                </a:solidFill>
                <a:latin typeface="Times New Roman" pitchFamily="18" charset="0"/>
                <a:ea typeface="+mj-ea"/>
                <a:cs typeface="Times New Roman" pitchFamily="18" charset="0"/>
              </a:rPr>
              <a:t> </a:t>
            </a:r>
            <a:r>
              <a:rPr lang="en-US" sz="2800" b="1" dirty="0" err="1">
                <a:solidFill>
                  <a:srgbClr val="002060"/>
                </a:solidFill>
                <a:latin typeface="Times New Roman" pitchFamily="18" charset="0"/>
                <a:ea typeface="+mj-ea"/>
                <a:cs typeface="Times New Roman" pitchFamily="18" charset="0"/>
              </a:rPr>
              <a:t>Thành</a:t>
            </a:r>
            <a:r>
              <a:rPr lang="en-US" sz="2800" b="1" dirty="0">
                <a:solidFill>
                  <a:srgbClr val="002060"/>
                </a:solidFill>
                <a:latin typeface="Times New Roman" pitchFamily="18" charset="0"/>
                <a:ea typeface="+mj-ea"/>
                <a:cs typeface="Times New Roman" pitchFamily="18" charset="0"/>
              </a:rPr>
              <a:t> P</a:t>
            </a:r>
            <a:r>
              <a:rPr lang="en-US" sz="2800" b="1">
                <a:solidFill>
                  <a:srgbClr val="002060"/>
                </a:solidFill>
                <a:latin typeface="Times New Roman" pitchFamily="18" charset="0"/>
                <a:ea typeface="+mj-ea"/>
                <a:cs typeface="Times New Roman" pitchFamily="18" charset="0"/>
              </a:rPr>
              <a:t>hố</a:t>
            </a:r>
            <a:r>
              <a:rPr lang="en-US" sz="2800" b="1" dirty="0">
                <a:solidFill>
                  <a:srgbClr val="002060"/>
                </a:solidFill>
                <a:latin typeface="Times New Roman" pitchFamily="18" charset="0"/>
                <a:ea typeface="+mj-ea"/>
                <a:cs typeface="Times New Roman" pitchFamily="18" charset="0"/>
              </a:rPr>
              <a:t> </a:t>
            </a:r>
            <a:r>
              <a:rPr lang="en-US" sz="2800" b="1" dirty="0" err="1">
                <a:solidFill>
                  <a:srgbClr val="002060"/>
                </a:solidFill>
                <a:latin typeface="Times New Roman" pitchFamily="18" charset="0"/>
                <a:ea typeface="+mj-ea"/>
                <a:cs typeface="Times New Roman" pitchFamily="18" charset="0"/>
              </a:rPr>
              <a:t>Hồ</a:t>
            </a:r>
            <a:r>
              <a:rPr lang="en-US" sz="2800" b="1" dirty="0">
                <a:solidFill>
                  <a:srgbClr val="002060"/>
                </a:solidFill>
                <a:latin typeface="Times New Roman" pitchFamily="18" charset="0"/>
                <a:ea typeface="+mj-ea"/>
                <a:cs typeface="Times New Roman" pitchFamily="18" charset="0"/>
              </a:rPr>
              <a:t> </a:t>
            </a:r>
            <a:r>
              <a:rPr lang="en-US" sz="2800" b="1" dirty="0" err="1">
                <a:solidFill>
                  <a:srgbClr val="002060"/>
                </a:solidFill>
                <a:latin typeface="Times New Roman" pitchFamily="18" charset="0"/>
                <a:ea typeface="+mj-ea"/>
                <a:cs typeface="Times New Roman" pitchFamily="18" charset="0"/>
              </a:rPr>
              <a:t>Chí</a:t>
            </a:r>
            <a:r>
              <a:rPr lang="en-US" sz="2800" b="1" dirty="0">
                <a:solidFill>
                  <a:srgbClr val="002060"/>
                </a:solidFill>
                <a:latin typeface="Times New Roman" pitchFamily="18" charset="0"/>
                <a:ea typeface="+mj-ea"/>
                <a:cs typeface="Times New Roman" pitchFamily="18" charset="0"/>
              </a:rPr>
              <a:t> Minh</a:t>
            </a:r>
          </a:p>
        </p:txBody>
      </p:sp>
    </p:spTree>
  </p:cSld>
  <p:clrMapOvr>
    <a:masterClrMapping/>
  </p:clrMapOvr>
  <mc:AlternateContent xmlns:mc="http://schemas.openxmlformats.org/markup-compatibility/2006" xmlns:p14="http://schemas.microsoft.com/office/powerpoint/2010/main">
    <mc:Choice Requires="p14">
      <p:transition spd="slow" p14:dur="2000" advTm="15064"/>
    </mc:Choice>
    <mc:Fallback xmlns="">
      <p:transition spd="slow" advTm="15064"/>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B36F51D-7A48-214D-9A96-56EA3BAA0DDE}"/>
              </a:ext>
            </a:extLst>
          </p:cNvPr>
          <p:cNvSpPr/>
          <p:nvPr/>
        </p:nvSpPr>
        <p:spPr>
          <a:xfrm>
            <a:off x="609600" y="1447800"/>
            <a:ext cx="7910512" cy="5262979"/>
          </a:xfrm>
          <a:prstGeom prst="rect">
            <a:avLst/>
          </a:prstGeom>
        </p:spPr>
        <p:txBody>
          <a:bodyPr wrap="square">
            <a:spAutoFit/>
          </a:bodyPr>
          <a:lstStyle/>
          <a:p>
            <a:pPr marL="457200" indent="-457200" algn="just">
              <a:buFontTx/>
              <a:buChar char="-"/>
            </a:pPr>
            <a:r>
              <a:rPr lang="vi-VN" sz="2800" dirty="0">
                <a:latin typeface="Times New Roman" panose="02020603050405020304" pitchFamily="18" charset="0"/>
                <a:ea typeface="Calibri" panose="020F0502020204030204" pitchFamily="34" charset="0"/>
                <a:cs typeface="Times New Roman" panose="02020603050405020304" pitchFamily="18" charset="0"/>
              </a:rPr>
              <a:t>Da vàng sậm</a:t>
            </a:r>
          </a:p>
          <a:p>
            <a:pPr marL="457200" indent="-457200" algn="just">
              <a:buFontTx/>
              <a:buChar char="-"/>
            </a:pPr>
            <a:r>
              <a:rPr lang="vi-VN" sz="2800" dirty="0">
                <a:latin typeface="Times New Roman" panose="02020603050405020304" pitchFamily="18" charset="0"/>
                <a:ea typeface="Calibri" panose="020F0502020204030204" pitchFamily="34" charset="0"/>
                <a:cs typeface="Times New Roman" panose="02020603050405020304" pitchFamily="18" charset="0"/>
              </a:rPr>
              <a:t>Mắt vàng</a:t>
            </a:r>
          </a:p>
          <a:p>
            <a:pPr marL="457200" indent="-457200" algn="just">
              <a:buFontTx/>
              <a:buChar char="-"/>
            </a:pPr>
            <a:r>
              <a:rPr lang="vi-VN" sz="2800" dirty="0">
                <a:latin typeface="Times New Roman" panose="02020603050405020304" pitchFamily="18" charset="0"/>
                <a:ea typeface="Calibri" panose="020F0502020204030204" pitchFamily="34" charset="0"/>
                <a:cs typeface="Times New Roman" panose="02020603050405020304" pitchFamily="18" charset="0"/>
              </a:rPr>
              <a:t>Nước tiểu vàng sậm </a:t>
            </a:r>
          </a:p>
          <a:p>
            <a:pPr marL="457200" indent="-457200" algn="just">
              <a:buFontTx/>
              <a:buChar char="-"/>
            </a:pPr>
            <a:r>
              <a:rPr lang="vi-VN" sz="2800" dirty="0">
                <a:latin typeface="Times New Roman" panose="02020603050405020304" pitchFamily="18" charset="0"/>
                <a:ea typeface="Calibri" panose="020F0502020204030204" pitchFamily="34" charset="0"/>
                <a:cs typeface="Times New Roman" panose="02020603050405020304" pitchFamily="18" charset="0"/>
              </a:rPr>
              <a:t>Ngứa </a:t>
            </a:r>
          </a:p>
          <a:p>
            <a:pPr marL="457200" indent="-457200" algn="just">
              <a:buFontTx/>
              <a:buChar char="-"/>
            </a:pPr>
            <a:r>
              <a:rPr lang="vi-VN" sz="2800" dirty="0">
                <a:latin typeface="Times New Roman" panose="02020603050405020304" pitchFamily="18" charset="0"/>
                <a:ea typeface="Calibri" panose="020F0502020204030204" pitchFamily="34" charset="0"/>
                <a:cs typeface="Times New Roman" panose="02020603050405020304" pitchFamily="18" charset="0"/>
              </a:rPr>
              <a:t>Phân bạc màu </a:t>
            </a:r>
          </a:p>
          <a:p>
            <a:pPr marL="457200" indent="-457200" algn="just">
              <a:buFontTx/>
              <a:buChar char="-"/>
            </a:pPr>
            <a:endParaRPr lang="vi-VN" sz="2800" dirty="0">
              <a:latin typeface="Times New Roman" panose="02020603050405020304" pitchFamily="18" charset="0"/>
              <a:cs typeface="Times New Roman" panose="02020603050405020304" pitchFamily="18" charset="0"/>
            </a:endParaRPr>
          </a:p>
          <a:p>
            <a:pPr algn="just"/>
            <a:r>
              <a:rPr lang="vi-VN" sz="2800" dirty="0">
                <a:latin typeface="Times New Roman" panose="02020603050405020304" pitchFamily="18" charset="0"/>
                <a:cs typeface="Times New Roman" panose="02020603050405020304" pitchFamily="18" charset="0"/>
              </a:rPr>
              <a:t>Tam chứng Charcot (đau bụng, sốt, vàng da) có độ nhạy khá thấp (khoảng 26,4%), nhưng độ đặc hiệu khá cao (95,6%) trong chẩn đoán viêm đường mật cấp. </a:t>
            </a:r>
          </a:p>
          <a:p>
            <a:pPr algn="just"/>
            <a:r>
              <a:rPr lang="vi-VN" sz="2800" dirty="0">
                <a:latin typeface="Times New Roman" panose="02020603050405020304" pitchFamily="18" charset="0"/>
                <a:cs typeface="Times New Roman" panose="02020603050405020304" pitchFamily="18" charset="0"/>
              </a:rPr>
              <a:t>Ngày nay chẩn đoán viêm đường mật cấp thường dựa vào Tokyo Guidelines 2018.</a:t>
            </a:r>
            <a:endParaRPr sz="28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6AAA2B08-B0DA-F74A-AB81-07862EA10E82}"/>
              </a:ext>
            </a:extLst>
          </p:cNvPr>
          <p:cNvSpPr txBox="1">
            <a:spLocks noChangeArrowheads="1"/>
          </p:cNvSpPr>
          <p:nvPr/>
        </p:nvSpPr>
        <p:spPr bwMode="auto">
          <a:xfrm>
            <a:off x="381000" y="533400"/>
            <a:ext cx="66294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FFFF00"/>
                </a:solidFill>
                <a:latin typeface="Times New Roman" panose="02020603050405020304" pitchFamily="18" charset="0"/>
                <a:cs typeface="Times New Roman" panose="02020603050405020304" pitchFamily="18" charset="0"/>
              </a:rPr>
              <a:t>3/ Hội chứng vàng da tắc mật</a:t>
            </a:r>
          </a:p>
        </p:txBody>
      </p:sp>
    </p:spTree>
    <p:extLst>
      <p:ext uri="{BB962C8B-B14F-4D97-AF65-F5344CB8AC3E}">
        <p14:creationId xmlns:p14="http://schemas.microsoft.com/office/powerpoint/2010/main" val="695471119"/>
      </p:ext>
    </p:extLst>
  </p:cSld>
  <p:clrMapOvr>
    <a:masterClrMapping/>
  </p:clrMapOvr>
  <mc:AlternateContent xmlns:mc="http://schemas.openxmlformats.org/markup-compatibility/2006" xmlns:p14="http://schemas.microsoft.com/office/powerpoint/2010/main">
    <mc:Choice Requires="p14">
      <p:transition spd="slow" p14:dur="2000" advTm="29839"/>
    </mc:Choice>
    <mc:Fallback xmlns="">
      <p:transition spd="slow" advTm="29839"/>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470C245-F206-CE4A-B891-C48E9CF2196C}"/>
              </a:ext>
            </a:extLst>
          </p:cNvPr>
          <p:cNvSpPr txBox="1">
            <a:spLocks/>
          </p:cNvSpPr>
          <p:nvPr/>
        </p:nvSpPr>
        <p:spPr>
          <a:xfrm>
            <a:off x="293688" y="381000"/>
            <a:ext cx="8901112" cy="914400"/>
          </a:xfrm>
          <a:prstGeom prst="rect">
            <a:avLst/>
          </a:prstGeom>
        </p:spPr>
        <p:txBody>
          <a:bodyPr/>
          <a:lstStyle>
            <a:lvl1pPr algn="l" rtl="0" eaLnBrk="0" fontAlgn="base" hangingPunct="0">
              <a:spcBef>
                <a:spcPct val="0"/>
              </a:spcBef>
              <a:spcAft>
                <a:spcPct val="0"/>
              </a:spcAft>
              <a:defRPr sz="4000" kern="1200" spc="-100">
                <a:solidFill>
                  <a:srgbClr val="C1EEFF"/>
                </a:solidFill>
                <a:latin typeface="+mj-lt"/>
                <a:ea typeface="+mj-ea"/>
                <a:cs typeface="+mj-cs"/>
              </a:defRPr>
            </a:lvl1pPr>
            <a:lvl2pPr algn="l" rtl="0" eaLnBrk="0" fontAlgn="base" hangingPunct="0">
              <a:spcBef>
                <a:spcPct val="0"/>
              </a:spcBef>
              <a:spcAft>
                <a:spcPct val="0"/>
              </a:spcAft>
              <a:defRPr sz="4000">
                <a:solidFill>
                  <a:srgbClr val="C1EEFF"/>
                </a:solidFill>
                <a:latin typeface="Consolas" pitchFamily="49" charset="0"/>
              </a:defRPr>
            </a:lvl2pPr>
            <a:lvl3pPr algn="l" rtl="0" eaLnBrk="0" fontAlgn="base" hangingPunct="0">
              <a:spcBef>
                <a:spcPct val="0"/>
              </a:spcBef>
              <a:spcAft>
                <a:spcPct val="0"/>
              </a:spcAft>
              <a:defRPr sz="4000">
                <a:solidFill>
                  <a:srgbClr val="C1EEFF"/>
                </a:solidFill>
                <a:latin typeface="Consolas" pitchFamily="49" charset="0"/>
              </a:defRPr>
            </a:lvl3pPr>
            <a:lvl4pPr algn="l" rtl="0" eaLnBrk="0" fontAlgn="base" hangingPunct="0">
              <a:spcBef>
                <a:spcPct val="0"/>
              </a:spcBef>
              <a:spcAft>
                <a:spcPct val="0"/>
              </a:spcAft>
              <a:defRPr sz="4000">
                <a:solidFill>
                  <a:srgbClr val="C1EEFF"/>
                </a:solidFill>
                <a:latin typeface="Consolas" pitchFamily="49" charset="0"/>
              </a:defRPr>
            </a:lvl4pPr>
            <a:lvl5pPr algn="l" rtl="0" eaLnBrk="0" fontAlgn="base" hangingPunct="0">
              <a:spcBef>
                <a:spcPct val="0"/>
              </a:spcBef>
              <a:spcAft>
                <a:spcPct val="0"/>
              </a:spcAft>
              <a:defRPr sz="4000">
                <a:solidFill>
                  <a:srgbClr val="C1EEFF"/>
                </a:solidFill>
                <a:latin typeface="Consolas" pitchFamily="49" charset="0"/>
              </a:defRPr>
            </a:lvl5pPr>
            <a:lvl6pPr marL="457200" algn="l" rtl="0" fontAlgn="base">
              <a:spcBef>
                <a:spcPct val="0"/>
              </a:spcBef>
              <a:spcAft>
                <a:spcPct val="0"/>
              </a:spcAft>
              <a:defRPr sz="4000">
                <a:solidFill>
                  <a:srgbClr val="C1EEFF"/>
                </a:solidFill>
                <a:latin typeface="Consolas" pitchFamily="49" charset="0"/>
              </a:defRPr>
            </a:lvl6pPr>
            <a:lvl7pPr marL="914400" algn="l" rtl="0" fontAlgn="base">
              <a:spcBef>
                <a:spcPct val="0"/>
              </a:spcBef>
              <a:spcAft>
                <a:spcPct val="0"/>
              </a:spcAft>
              <a:defRPr sz="4000">
                <a:solidFill>
                  <a:srgbClr val="C1EEFF"/>
                </a:solidFill>
                <a:latin typeface="Consolas" pitchFamily="49" charset="0"/>
              </a:defRPr>
            </a:lvl7pPr>
            <a:lvl8pPr marL="1371600" algn="l" rtl="0" fontAlgn="base">
              <a:spcBef>
                <a:spcPct val="0"/>
              </a:spcBef>
              <a:spcAft>
                <a:spcPct val="0"/>
              </a:spcAft>
              <a:defRPr sz="4000">
                <a:solidFill>
                  <a:srgbClr val="C1EEFF"/>
                </a:solidFill>
                <a:latin typeface="Consolas" pitchFamily="49" charset="0"/>
              </a:defRPr>
            </a:lvl8pPr>
            <a:lvl9pPr marL="1828800" algn="l" rtl="0" fontAlgn="base">
              <a:spcBef>
                <a:spcPct val="0"/>
              </a:spcBef>
              <a:spcAft>
                <a:spcPct val="0"/>
              </a:spcAft>
              <a:defRPr sz="4000">
                <a:solidFill>
                  <a:srgbClr val="C1EEFF"/>
                </a:solidFill>
                <a:latin typeface="Consolas" pitchFamily="49" charset="0"/>
              </a:defRPr>
            </a:lvl9pPr>
            <a:extLst/>
          </a:lstStyle>
          <a:p>
            <a:pPr eaLnBrk="1" fontAlgn="auto" hangingPunct="1">
              <a:spcAft>
                <a:spcPts val="0"/>
              </a:spcAft>
              <a:defRPr/>
            </a:pPr>
            <a:r>
              <a:rPr lang="en-AU" sz="2800" b="1" dirty="0">
                <a:solidFill>
                  <a:srgbClr val="FF0000"/>
                </a:solidFill>
                <a:latin typeface="Times New Roman" pitchFamily="18" charset="0"/>
                <a:cs typeface="Times New Roman" pitchFamily="18" charset="0"/>
              </a:rPr>
              <a:t>IV. CẬN </a:t>
            </a:r>
            <a:r>
              <a:rPr lang="vi-VN" sz="2800" b="1" dirty="0">
                <a:solidFill>
                  <a:srgbClr val="FF0000"/>
                </a:solidFill>
                <a:latin typeface="Times New Roman" pitchFamily="18" charset="0"/>
                <a:cs typeface="Times New Roman" pitchFamily="18" charset="0"/>
              </a:rPr>
              <a:t>LÂM SÀNG </a:t>
            </a:r>
          </a:p>
          <a:p>
            <a:pPr eaLnBrk="1" fontAlgn="auto" hangingPunct="1">
              <a:spcAft>
                <a:spcPts val="0"/>
              </a:spcAft>
              <a:defRPr/>
            </a:pPr>
            <a:endParaRPr lang="en-US" sz="2800" b="1" dirty="0">
              <a:solidFill>
                <a:srgbClr val="FF0000"/>
              </a:solidFill>
              <a:latin typeface="Times New Roman" pitchFamily="18" charset="0"/>
              <a:cs typeface="Times New Roman" pitchFamily="18" charset="0"/>
            </a:endParaRPr>
          </a:p>
        </p:txBody>
      </p:sp>
      <p:sp>
        <p:nvSpPr>
          <p:cNvPr id="3" name="Rectangle 2">
            <a:extLst>
              <a:ext uri="{FF2B5EF4-FFF2-40B4-BE49-F238E27FC236}">
                <a16:creationId xmlns:a16="http://schemas.microsoft.com/office/drawing/2014/main" id="{3B36F51D-7A48-214D-9A96-56EA3BAA0DDE}"/>
              </a:ext>
            </a:extLst>
          </p:cNvPr>
          <p:cNvSpPr/>
          <p:nvPr/>
        </p:nvSpPr>
        <p:spPr>
          <a:xfrm>
            <a:off x="457200" y="1033790"/>
            <a:ext cx="8077200" cy="523220"/>
          </a:xfrm>
          <a:prstGeom prst="rect">
            <a:avLst/>
          </a:prstGeom>
        </p:spPr>
        <p:txBody>
          <a:bodyPr wrap="square">
            <a:spAutoFit/>
          </a:bodyPr>
          <a:lstStyle/>
          <a:p>
            <a:r>
              <a:rPr lang="vi-VN" sz="2800" dirty="0">
                <a:latin typeface="Times New Roman" panose="02020603050405020304" pitchFamily="18" charset="0"/>
                <a:ea typeface="Calibri" panose="020F0502020204030204" pitchFamily="34" charset="0"/>
                <a:cs typeface="Times New Roman" panose="02020603050405020304" pitchFamily="18" charset="0"/>
              </a:rPr>
              <a:t>Chẩn đoán sỏi đường mật chính dựa vào hình ảnh học</a:t>
            </a:r>
            <a:endParaRPr sz="2800" dirty="0">
              <a:latin typeface="Times New Roman" panose="02020603050405020304" pitchFamily="18" charset="0"/>
              <a:cs typeface="Times New Roman" panose="02020603050405020304" pitchFamily="18" charset="0"/>
            </a:endParaRPr>
          </a:p>
        </p:txBody>
      </p:sp>
      <p:graphicFrame>
        <p:nvGraphicFramePr>
          <p:cNvPr id="4" name="Table 3">
            <a:extLst>
              <a:ext uri="{FF2B5EF4-FFF2-40B4-BE49-F238E27FC236}">
                <a16:creationId xmlns:a16="http://schemas.microsoft.com/office/drawing/2014/main" id="{11DE5809-9A48-1449-864F-D99F8553F62A}"/>
              </a:ext>
            </a:extLst>
          </p:cNvPr>
          <p:cNvGraphicFramePr>
            <a:graphicFrameLocks noGrp="1"/>
          </p:cNvGraphicFramePr>
          <p:nvPr>
            <p:extLst>
              <p:ext uri="{D42A27DB-BD31-4B8C-83A1-F6EECF244321}">
                <p14:modId xmlns:p14="http://schemas.microsoft.com/office/powerpoint/2010/main" val="2212482707"/>
              </p:ext>
            </p:extLst>
          </p:nvPr>
        </p:nvGraphicFramePr>
        <p:xfrm>
          <a:off x="685800" y="1752600"/>
          <a:ext cx="7848600" cy="5009769"/>
        </p:xfrm>
        <a:graphic>
          <a:graphicData uri="http://schemas.openxmlformats.org/drawingml/2006/table">
            <a:tbl>
              <a:tblPr firstRow="1" bandRow="1">
                <a:tableStyleId>{5C22544A-7EE6-4342-B048-85BDC9FD1C3A}</a:tableStyleId>
              </a:tblPr>
              <a:tblGrid>
                <a:gridCol w="1219200">
                  <a:extLst>
                    <a:ext uri="{9D8B030D-6E8A-4147-A177-3AD203B41FA5}">
                      <a16:colId xmlns:a16="http://schemas.microsoft.com/office/drawing/2014/main" val="2556319015"/>
                    </a:ext>
                  </a:extLst>
                </a:gridCol>
                <a:gridCol w="4800600">
                  <a:extLst>
                    <a:ext uri="{9D8B030D-6E8A-4147-A177-3AD203B41FA5}">
                      <a16:colId xmlns:a16="http://schemas.microsoft.com/office/drawing/2014/main" val="418809865"/>
                    </a:ext>
                  </a:extLst>
                </a:gridCol>
                <a:gridCol w="1828800">
                  <a:extLst>
                    <a:ext uri="{9D8B030D-6E8A-4147-A177-3AD203B41FA5}">
                      <a16:colId xmlns:a16="http://schemas.microsoft.com/office/drawing/2014/main" val="3381033752"/>
                    </a:ext>
                  </a:extLst>
                </a:gridCol>
              </a:tblGrid>
              <a:tr h="542925">
                <a:tc>
                  <a:txBody>
                    <a:bodyPr/>
                    <a:lstStyle/>
                    <a:p>
                      <a:endParaRPr lang="en-US" sz="1800" dirty="0">
                        <a:solidFill>
                          <a:schemeClr val="bg1"/>
                        </a:solidFill>
                        <a:effectLst/>
                        <a:latin typeface="Times New Roman" panose="02020603050405020304" pitchFamily="18" charset="0"/>
                        <a:cs typeface="Times New Roman" panose="02020603050405020304" pitchFamily="18" charset="0"/>
                      </a:endParaRPr>
                    </a:p>
                  </a:txBody>
                  <a:tcPr/>
                </a:tc>
                <a:tc>
                  <a:txBody>
                    <a:bodyPr/>
                    <a:lstStyle/>
                    <a:p>
                      <a:pPr algn="ctr">
                        <a:spcAft>
                          <a:spcPts val="0"/>
                        </a:spcAft>
                      </a:pPr>
                      <a:r>
                        <a:rPr lang="en-US" sz="1800" b="1"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Chỉ</a:t>
                      </a:r>
                      <a:r>
                        <a:rPr lang="en-US" sz="18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định</a:t>
                      </a:r>
                      <a:endPar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ctr">
                        <a:spcAft>
                          <a:spcPts val="0"/>
                        </a:spcAft>
                      </a:pPr>
                      <a:r>
                        <a:rPr lang="en-US" sz="18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Chống chỉ định</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1245967211"/>
                  </a:ext>
                </a:extLst>
              </a:tr>
              <a:tr h="542925">
                <a:tc>
                  <a:txBody>
                    <a:bodyPr/>
                    <a:lstStyle/>
                    <a:p>
                      <a:pPr algn="just">
                        <a:lnSpc>
                          <a:spcPct val="115000"/>
                        </a:lnSpc>
                        <a:spcAft>
                          <a:spcPts val="0"/>
                        </a:spcAft>
                      </a:pPr>
                      <a:r>
                        <a:rPr lang="en-US" sz="18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Siêu âm</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Là phương tiện trước tiên được sử dụng khi nghi ngờ có bệnh sỏi đường mật</a:t>
                      </a:r>
                      <a:r>
                        <a:rPr lang="vi-VN"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chính</a:t>
                      </a:r>
                      <a:r>
                        <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p>
                  </a:txBody>
                  <a:tcPr/>
                </a:tc>
                <a:tc>
                  <a:txBody>
                    <a:bodyPr/>
                    <a:lstStyle/>
                    <a:p>
                      <a:endParaRPr lang="en-US" sz="1800">
                        <a:solidFill>
                          <a:schemeClr val="bg1"/>
                        </a:solidFill>
                        <a:effectLst/>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88613828"/>
                  </a:ext>
                </a:extLst>
              </a:tr>
              <a:tr h="542925">
                <a:tc>
                  <a:txBody>
                    <a:bodyPr/>
                    <a:lstStyle/>
                    <a:p>
                      <a:pPr algn="just">
                        <a:lnSpc>
                          <a:spcPct val="115000"/>
                        </a:lnSpc>
                        <a:spcAft>
                          <a:spcPts val="0"/>
                        </a:spcAft>
                      </a:pPr>
                      <a:r>
                        <a:rPr lang="en-US" sz="18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CT Scan</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Xác</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định</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có</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sỏi</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vị</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trí</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sỏi</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đường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mật</a:t>
                      </a:r>
                      <a:r>
                        <a:rPr lang="vi-V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chính</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p>
                    <a:p>
                      <a:pPr algn="just">
                        <a:lnSpc>
                          <a:spcPct val="115000"/>
                        </a:lnSpc>
                        <a:spcAft>
                          <a:spcPts val="0"/>
                        </a:spcAft>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Khảo</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sát</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thương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tổn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khác</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của</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đường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mật</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u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đường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mật</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áp</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xe</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gan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đường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mật</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p>
                    <a:p>
                      <a:pPr algn="just">
                        <a:lnSpc>
                          <a:spcPct val="115000"/>
                        </a:lnSpc>
                        <a:spcAft>
                          <a:spcPts val="0"/>
                        </a:spcAft>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Khảo</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sát</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cơ</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quan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xung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quanh</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viêm</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tụy</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p>
                  </a:txBody>
                  <a:tcPr/>
                </a:tc>
                <a:tc>
                  <a:txBody>
                    <a:bodyPr/>
                    <a:lstStyle/>
                    <a:p>
                      <a:pPr algn="just">
                        <a:lnSpc>
                          <a:spcPct val="115000"/>
                        </a:lnSpc>
                        <a:spcAft>
                          <a:spcPts val="0"/>
                        </a:spcAft>
                      </a:pPr>
                      <a:r>
                        <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Suy thận nặng</a:t>
                      </a:r>
                      <a:r>
                        <a:rPr lang="vi-VN"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0"/>
                        </a:spcAft>
                      </a:pPr>
                      <a:r>
                        <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Dị ứng thuốc cản quang</a:t>
                      </a:r>
                      <a:r>
                        <a:rPr lang="vi-VN"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206839511"/>
                  </a:ext>
                </a:extLst>
              </a:tr>
              <a:tr h="542925">
                <a:tc>
                  <a:txBody>
                    <a:bodyPr/>
                    <a:lstStyle/>
                    <a:p>
                      <a:pPr algn="just">
                        <a:lnSpc>
                          <a:spcPct val="115000"/>
                        </a:lnSpc>
                        <a:spcAft>
                          <a:spcPts val="0"/>
                        </a:spcAft>
                      </a:pPr>
                      <a:r>
                        <a:rPr lang="en-US" sz="1800" b="1"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X </a:t>
                      </a:r>
                      <a:r>
                        <a:rPr lang="en-US" sz="1800" b="1"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quang</a:t>
                      </a:r>
                      <a:r>
                        <a:rPr lang="en-US" sz="1800" b="1"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vi-VN" sz="1800" b="1"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đườ</a:t>
                      </a:r>
                      <a:r>
                        <a:rPr lang="en-US" sz="1800" b="1"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ng </a:t>
                      </a:r>
                      <a:r>
                        <a:rPr lang="en-US" sz="1800" b="1"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mật</a:t>
                      </a:r>
                      <a:r>
                        <a:rPr lang="en-US" sz="1800" b="1"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800" b="1"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trong</a:t>
                      </a:r>
                      <a:r>
                        <a:rPr lang="en-US" sz="1800" b="1"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800" b="1"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mổ</a:t>
                      </a:r>
                      <a:endPar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Bệnh</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nhân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có</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chỉ</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định</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cắt</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túi</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mật</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nghi</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ngờ</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sỏi</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OMC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dãn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đường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mật</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trong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ngoài</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gan</a:t>
                      </a:r>
                      <a:r>
                        <a:rPr lang="vi-V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tăng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Bilirubin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máu</a:t>
                      </a:r>
                      <a:r>
                        <a:rPr lang="vi-V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tăng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Amylase</a:t>
                      </a:r>
                      <a:r>
                        <a:rPr lang="vi-V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hoặc Lipase</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máu</a:t>
                      </a:r>
                      <a:r>
                        <a:rPr lang="vi-V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tăng men gan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p>
                  </a:txBody>
                  <a:tcPr/>
                </a:tc>
                <a:tc>
                  <a:txBody>
                    <a:bodyPr/>
                    <a:lstStyle/>
                    <a:p>
                      <a:pPr algn="just">
                        <a:lnSpc>
                          <a:spcPct val="115000"/>
                        </a:lnSpc>
                        <a:spcAft>
                          <a:spcPts val="0"/>
                        </a:spcAft>
                      </a:pPr>
                      <a:r>
                        <a:rPr lang="en-US" sz="18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65245326"/>
                  </a:ext>
                </a:extLst>
              </a:tr>
              <a:tr h="542925">
                <a:tc>
                  <a:txBody>
                    <a:bodyPr/>
                    <a:lstStyle/>
                    <a:p>
                      <a:pPr algn="just">
                        <a:lnSpc>
                          <a:spcPct val="115000"/>
                        </a:lnSpc>
                        <a:spcAft>
                          <a:spcPts val="0"/>
                        </a:spcAft>
                      </a:pPr>
                      <a:r>
                        <a:rPr lang="en-US" sz="1800" b="1" kern="120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ERCP</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Chẩn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đoán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điều</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trị</a:t>
                      </a:r>
                      <a:r>
                        <a:rPr lang="vi-V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lấy</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sỏi</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ống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mật</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chủ</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r>
                        <a:rPr lang="vi-V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đặt stent giải áp mật trong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viêm</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hẹp</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đoạn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cuối</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OMC, u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quanh</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bóng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Vater</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p>
                  </a:txBody>
                  <a:tcPr/>
                </a:tc>
                <a:tc>
                  <a:txBody>
                    <a:bodyPr/>
                    <a:lstStyle/>
                    <a:p>
                      <a:pPr algn="just">
                        <a:lnSpc>
                          <a:spcPct val="115000"/>
                        </a:lnSpc>
                        <a:spcAft>
                          <a:spcPts val="0"/>
                        </a:spcAft>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Rối</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loạn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đông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máu</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p>
                  </a:txBody>
                  <a:tcPr/>
                </a:tc>
                <a:extLst>
                  <a:ext uri="{0D108BD9-81ED-4DB2-BD59-A6C34878D82A}">
                    <a16:rowId xmlns:a16="http://schemas.microsoft.com/office/drawing/2014/main" val="70861182"/>
                  </a:ext>
                </a:extLst>
              </a:tr>
            </a:tbl>
          </a:graphicData>
        </a:graphic>
      </p:graphicFrame>
    </p:spTree>
    <p:extLst>
      <p:ext uri="{BB962C8B-B14F-4D97-AF65-F5344CB8AC3E}">
        <p14:creationId xmlns:p14="http://schemas.microsoft.com/office/powerpoint/2010/main" val="1881042499"/>
      </p:ext>
    </p:extLst>
  </p:cSld>
  <p:clrMapOvr>
    <a:masterClrMapping/>
  </p:clrMapOvr>
  <mc:AlternateContent xmlns:mc="http://schemas.openxmlformats.org/markup-compatibility/2006" xmlns:p14="http://schemas.microsoft.com/office/powerpoint/2010/main">
    <mc:Choice Requires="p14">
      <p:transition spd="slow" p14:dur="2000" advTm="58538"/>
    </mc:Choice>
    <mc:Fallback xmlns="">
      <p:transition spd="slow" advTm="58538"/>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11DE5809-9A48-1449-864F-D99F8553F62A}"/>
              </a:ext>
            </a:extLst>
          </p:cNvPr>
          <p:cNvGraphicFramePr>
            <a:graphicFrameLocks noGrp="1"/>
          </p:cNvGraphicFramePr>
          <p:nvPr>
            <p:extLst>
              <p:ext uri="{D42A27DB-BD31-4B8C-83A1-F6EECF244321}">
                <p14:modId xmlns:p14="http://schemas.microsoft.com/office/powerpoint/2010/main" val="266751285"/>
              </p:ext>
            </p:extLst>
          </p:nvPr>
        </p:nvGraphicFramePr>
        <p:xfrm>
          <a:off x="685800" y="685800"/>
          <a:ext cx="7848600" cy="5640705"/>
        </p:xfrm>
        <a:graphic>
          <a:graphicData uri="http://schemas.openxmlformats.org/drawingml/2006/table">
            <a:tbl>
              <a:tblPr firstRow="1" bandRow="1">
                <a:tableStyleId>{5C22544A-7EE6-4342-B048-85BDC9FD1C3A}</a:tableStyleId>
              </a:tblPr>
              <a:tblGrid>
                <a:gridCol w="1752600">
                  <a:extLst>
                    <a:ext uri="{9D8B030D-6E8A-4147-A177-3AD203B41FA5}">
                      <a16:colId xmlns:a16="http://schemas.microsoft.com/office/drawing/2014/main" val="2556319015"/>
                    </a:ext>
                  </a:extLst>
                </a:gridCol>
                <a:gridCol w="4267200">
                  <a:extLst>
                    <a:ext uri="{9D8B030D-6E8A-4147-A177-3AD203B41FA5}">
                      <a16:colId xmlns:a16="http://schemas.microsoft.com/office/drawing/2014/main" val="418809865"/>
                    </a:ext>
                  </a:extLst>
                </a:gridCol>
                <a:gridCol w="1828800">
                  <a:extLst>
                    <a:ext uri="{9D8B030D-6E8A-4147-A177-3AD203B41FA5}">
                      <a16:colId xmlns:a16="http://schemas.microsoft.com/office/drawing/2014/main" val="3381033752"/>
                    </a:ext>
                  </a:extLst>
                </a:gridCol>
              </a:tblGrid>
              <a:tr h="542925">
                <a:tc>
                  <a:txBody>
                    <a:bodyPr/>
                    <a:lstStyle/>
                    <a:p>
                      <a:endParaRPr lang="en-US" sz="1800" dirty="0">
                        <a:solidFill>
                          <a:schemeClr val="bg1"/>
                        </a:solidFill>
                        <a:effectLst/>
                        <a:latin typeface="Times New Roman" panose="02020603050405020304" pitchFamily="18" charset="0"/>
                        <a:cs typeface="Times New Roman" panose="02020603050405020304" pitchFamily="18" charset="0"/>
                      </a:endParaRPr>
                    </a:p>
                  </a:txBody>
                  <a:tcPr/>
                </a:tc>
                <a:tc>
                  <a:txBody>
                    <a:bodyPr/>
                    <a:lstStyle/>
                    <a:p>
                      <a:pPr algn="ctr">
                        <a:spcAft>
                          <a:spcPts val="0"/>
                        </a:spcAft>
                      </a:pPr>
                      <a:r>
                        <a:rPr lang="en-US" sz="18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Chỉ định</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ctr">
                        <a:spcAft>
                          <a:spcPts val="0"/>
                        </a:spcAft>
                      </a:pPr>
                      <a:r>
                        <a:rPr lang="en-US" sz="18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Chống chỉ định</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1245967211"/>
                  </a:ext>
                </a:extLst>
              </a:tr>
              <a:tr h="542925">
                <a:tc>
                  <a:txBody>
                    <a:bodyPr/>
                    <a:lstStyle/>
                    <a:p>
                      <a:pPr algn="just">
                        <a:lnSpc>
                          <a:spcPct val="115000"/>
                        </a:lnSpc>
                        <a:spcAft>
                          <a:spcPts val="0"/>
                        </a:spcAft>
                      </a:pPr>
                      <a:r>
                        <a:rPr lang="en-US" sz="18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Chụp X quang đường mật xuyên gan qua da (PTC)</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Xác</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định</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có</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sỏi</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vị</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trí</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sỏi</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đường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mật</a:t>
                      </a:r>
                      <a:r>
                        <a:rPr lang="vi-V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chính</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p>
                    <a:p>
                      <a:pPr algn="just">
                        <a:lnSpc>
                          <a:spcPct val="115000"/>
                        </a:lnSpc>
                        <a:spcAft>
                          <a:spcPts val="0"/>
                        </a:spcAft>
                      </a:pPr>
                      <a:r>
                        <a:rPr lang="vi-V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Thực hiện khi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có</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chỉ</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định</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dẫn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lưu</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dường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mật</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xuyên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gan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qua da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hoặc</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lấy</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sỏi</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qua da.</a:t>
                      </a:r>
                    </a:p>
                  </a:txBody>
                  <a:tcPr/>
                </a:tc>
                <a:tc>
                  <a:txBody>
                    <a:bodyPr/>
                    <a:lstStyle/>
                    <a:p>
                      <a:pPr algn="just">
                        <a:lnSpc>
                          <a:spcPct val="115000"/>
                        </a:lnSpc>
                        <a:spcAft>
                          <a:spcPts val="0"/>
                        </a:spcAft>
                      </a:pPr>
                      <a:r>
                        <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Rối loạn đông máu</a:t>
                      </a:r>
                      <a:r>
                        <a:rPr lang="vi-VN"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588613828"/>
                  </a:ext>
                </a:extLst>
              </a:tr>
              <a:tr h="542925">
                <a:tc>
                  <a:txBody>
                    <a:bodyPr/>
                    <a:lstStyle/>
                    <a:p>
                      <a:pPr algn="just">
                        <a:lnSpc>
                          <a:spcPct val="115000"/>
                        </a:lnSpc>
                        <a:spcAft>
                          <a:spcPts val="0"/>
                        </a:spcAft>
                      </a:pPr>
                      <a:r>
                        <a:rPr lang="en-US" sz="18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Chụp X quang đường mật qua ống dẫn lưu Kehr</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Kiểm</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tra</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còn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sỏi</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vị</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trí</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sỏi</a:t>
                      </a:r>
                      <a:r>
                        <a:rPr lang="vi-V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sự</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lành</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đường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hầm</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Kehr</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sau</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phẫu</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thuật</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p>
                  </a:txBody>
                  <a:tcPr/>
                </a:tc>
                <a:tc>
                  <a:txBody>
                    <a:bodyPr/>
                    <a:lstStyle/>
                    <a:p>
                      <a:pPr algn="just">
                        <a:lnSpc>
                          <a:spcPct val="115000"/>
                        </a:lnSpc>
                        <a:spcAft>
                          <a:spcPts val="0"/>
                        </a:spcAft>
                      </a:pPr>
                      <a:r>
                        <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p>
                  </a:txBody>
                  <a:tcPr/>
                </a:tc>
                <a:extLst>
                  <a:ext uri="{0D108BD9-81ED-4DB2-BD59-A6C34878D82A}">
                    <a16:rowId xmlns:a16="http://schemas.microsoft.com/office/drawing/2014/main" val="3206839511"/>
                  </a:ext>
                </a:extLst>
              </a:tr>
              <a:tr h="542925">
                <a:tc>
                  <a:txBody>
                    <a:bodyPr/>
                    <a:lstStyle/>
                    <a:p>
                      <a:pPr algn="just">
                        <a:lnSpc>
                          <a:spcPct val="115000"/>
                        </a:lnSpc>
                        <a:spcAft>
                          <a:spcPts val="0"/>
                        </a:spcAft>
                      </a:pPr>
                      <a:r>
                        <a:rPr lang="en-US" sz="1800" b="1" kern="120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Siêu âm trong mổ</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Bệnh</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nhân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có</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chỉ</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định</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cắt</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túi</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mật</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nghi</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ngờ</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sỏi</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OMC</a:t>
                      </a:r>
                      <a:r>
                        <a:rPr lang="vi-V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p>
                  </a:txBody>
                  <a:tcPr/>
                </a:tc>
                <a:tc>
                  <a:txBody>
                    <a:bodyPr/>
                    <a:lstStyle/>
                    <a:p>
                      <a:pPr algn="just">
                        <a:lnSpc>
                          <a:spcPct val="115000"/>
                        </a:lnSpc>
                        <a:spcAft>
                          <a:spcPts val="0"/>
                        </a:spcAft>
                      </a:pPr>
                      <a:r>
                        <a:rPr lang="en-US" sz="1800" b="1" kern="120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65245326"/>
                  </a:ext>
                </a:extLst>
              </a:tr>
              <a:tr h="542925">
                <a:tc>
                  <a:txBody>
                    <a:bodyPr/>
                    <a:lstStyle/>
                    <a:p>
                      <a:pPr algn="just">
                        <a:lnSpc>
                          <a:spcPct val="115000"/>
                        </a:lnSpc>
                        <a:spcAft>
                          <a:spcPts val="0"/>
                        </a:spcAft>
                      </a:pPr>
                      <a:r>
                        <a:rPr lang="en-US" sz="1800" b="1" kern="120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MRCP</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Xác định có sỏi và vị trí sỏi đường mật</a:t>
                      </a:r>
                      <a:r>
                        <a:rPr lang="vi-VN"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chính nhất là sỏi </a:t>
                      </a:r>
                      <a:r>
                        <a:rPr lang="en-US" sz="1800" kern="120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đường mật trong gan tái phát nhiều lần</a:t>
                      </a:r>
                      <a:r>
                        <a:rPr lang="vi-VN" sz="1800" kern="120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0"/>
                        </a:spcAft>
                      </a:pPr>
                      <a:r>
                        <a:rPr lang="en-US" sz="1800" kern="120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Nghi ngờ ung thư đường mật, hẹp đường mật.</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8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800"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Trong</a:t>
                      </a:r>
                      <a:r>
                        <a:rPr lang="en-US" sz="18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800"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cơ</a:t>
                      </a:r>
                      <a:r>
                        <a:rPr lang="en-US" sz="18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800"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thể</a:t>
                      </a:r>
                      <a:r>
                        <a:rPr lang="en-US" sz="18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800"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có</a:t>
                      </a:r>
                      <a:r>
                        <a:rPr lang="en-US" sz="18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800"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kim</a:t>
                      </a:r>
                      <a:r>
                        <a:rPr lang="en-US" sz="18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800"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loại</a:t>
                      </a:r>
                      <a:r>
                        <a:rPr lang="en-US" sz="18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800"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máy</a:t>
                      </a:r>
                      <a:r>
                        <a:rPr lang="en-US" sz="18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800"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tạo</a:t>
                      </a:r>
                      <a:r>
                        <a:rPr lang="en-US" sz="18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800"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nhịp</a:t>
                      </a:r>
                      <a:r>
                        <a:rPr lang="en-US" sz="18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a:t>
                      </a:r>
                      <a:endPar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0"/>
                        </a:spcAft>
                      </a:pPr>
                      <a:r>
                        <a:rPr lang="vi-VN" sz="18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Dị ứng chất cản từ.</a:t>
                      </a:r>
                      <a:endPar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70861182"/>
                  </a:ext>
                </a:extLst>
              </a:tr>
            </a:tbl>
          </a:graphicData>
        </a:graphic>
      </p:graphicFrame>
    </p:spTree>
    <p:extLst>
      <p:ext uri="{BB962C8B-B14F-4D97-AF65-F5344CB8AC3E}">
        <p14:creationId xmlns:p14="http://schemas.microsoft.com/office/powerpoint/2010/main" val="1486162003"/>
      </p:ext>
    </p:extLst>
  </p:cSld>
  <p:clrMapOvr>
    <a:masterClrMapping/>
  </p:clrMapOvr>
  <mc:AlternateContent xmlns:mc="http://schemas.openxmlformats.org/markup-compatibility/2006" xmlns:p14="http://schemas.microsoft.com/office/powerpoint/2010/main">
    <mc:Choice Requires="p14">
      <p:transition spd="slow" p14:dur="2000" advTm="50764"/>
    </mc:Choice>
    <mc:Fallback xmlns="">
      <p:transition spd="slow" advTm="50764"/>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28F66B3B-DF8F-B344-8BBB-D1E6BD352B86}"/>
              </a:ext>
            </a:extLst>
          </p:cNvPr>
          <p:cNvGraphicFramePr>
            <a:graphicFrameLocks noGrp="1"/>
          </p:cNvGraphicFramePr>
          <p:nvPr>
            <p:extLst>
              <p:ext uri="{D42A27DB-BD31-4B8C-83A1-F6EECF244321}">
                <p14:modId xmlns:p14="http://schemas.microsoft.com/office/powerpoint/2010/main" val="540405376"/>
              </p:ext>
            </p:extLst>
          </p:nvPr>
        </p:nvGraphicFramePr>
        <p:xfrm>
          <a:off x="533400" y="990600"/>
          <a:ext cx="8153400" cy="5694798"/>
        </p:xfrm>
        <a:graphic>
          <a:graphicData uri="http://schemas.openxmlformats.org/drawingml/2006/table">
            <a:tbl>
              <a:tblPr firstRow="1" bandRow="1">
                <a:tableStyleId>{5C22544A-7EE6-4342-B048-85BDC9FD1C3A}</a:tableStyleId>
              </a:tblPr>
              <a:tblGrid>
                <a:gridCol w="990600">
                  <a:extLst>
                    <a:ext uri="{9D8B030D-6E8A-4147-A177-3AD203B41FA5}">
                      <a16:colId xmlns:a16="http://schemas.microsoft.com/office/drawing/2014/main" val="4168552651"/>
                    </a:ext>
                  </a:extLst>
                </a:gridCol>
                <a:gridCol w="1143000">
                  <a:extLst>
                    <a:ext uri="{9D8B030D-6E8A-4147-A177-3AD203B41FA5}">
                      <a16:colId xmlns:a16="http://schemas.microsoft.com/office/drawing/2014/main" val="3466616772"/>
                    </a:ext>
                  </a:extLst>
                </a:gridCol>
                <a:gridCol w="1159119">
                  <a:extLst>
                    <a:ext uri="{9D8B030D-6E8A-4147-A177-3AD203B41FA5}">
                      <a16:colId xmlns:a16="http://schemas.microsoft.com/office/drawing/2014/main" val="262957995"/>
                    </a:ext>
                  </a:extLst>
                </a:gridCol>
                <a:gridCol w="2038350">
                  <a:extLst>
                    <a:ext uri="{9D8B030D-6E8A-4147-A177-3AD203B41FA5}">
                      <a16:colId xmlns:a16="http://schemas.microsoft.com/office/drawing/2014/main" val="574067411"/>
                    </a:ext>
                  </a:extLst>
                </a:gridCol>
                <a:gridCol w="2822331">
                  <a:extLst>
                    <a:ext uri="{9D8B030D-6E8A-4147-A177-3AD203B41FA5}">
                      <a16:colId xmlns:a16="http://schemas.microsoft.com/office/drawing/2014/main" val="3891914087"/>
                    </a:ext>
                  </a:extLst>
                </a:gridCol>
              </a:tblGrid>
              <a:tr h="381000">
                <a:tc>
                  <a:txBody>
                    <a:bodyPr/>
                    <a:lstStyle/>
                    <a:p>
                      <a:endParaRPr lang="en-US" sz="1400" dirty="0">
                        <a:solidFill>
                          <a:schemeClr val="bg1"/>
                        </a:solidFill>
                        <a:effectLst/>
                        <a:latin typeface="Times New Roman" panose="02020603050405020304" pitchFamily="18" charset="0"/>
                        <a:cs typeface="Times New Roman" panose="02020603050405020304" pitchFamily="18" charset="0"/>
                      </a:endParaRPr>
                    </a:p>
                  </a:txBody>
                  <a:tcPr/>
                </a:tc>
                <a:tc>
                  <a:txBody>
                    <a:bodyPr/>
                    <a:lstStyle/>
                    <a:p>
                      <a:pPr algn="just">
                        <a:lnSpc>
                          <a:spcPct val="115000"/>
                        </a:lnSpc>
                        <a:spcAft>
                          <a:spcPts val="0"/>
                        </a:spcAft>
                      </a:pPr>
                      <a:r>
                        <a:rPr lang="en-US"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Độ nhạy</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Độ </a:t>
                      </a:r>
                      <a:r>
                        <a:rPr lang="vi-VN"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đặ</a:t>
                      </a:r>
                      <a:r>
                        <a:rPr lang="en-US"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 hiệu</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vi-VN"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Ư</a:t>
                      </a:r>
                      <a:r>
                        <a:rPr lang="en-US"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u </a:t>
                      </a:r>
                      <a:r>
                        <a:rPr lang="vi-VN"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a:t>
                      </a:r>
                      <a:r>
                        <a:rPr lang="en-US"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iểm</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Khuyết </a:t>
                      </a:r>
                      <a:r>
                        <a:rPr lang="vi-VN"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a:t>
                      </a:r>
                      <a:r>
                        <a:rPr lang="en-US"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iểm</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1634818548"/>
                  </a:ext>
                </a:extLst>
              </a:tr>
              <a:tr h="1736600">
                <a:tc>
                  <a:txBody>
                    <a:bodyPr/>
                    <a:lstStyle/>
                    <a:p>
                      <a:pPr algn="just">
                        <a:lnSpc>
                          <a:spcPct val="115000"/>
                        </a:lnSpc>
                        <a:spcAft>
                          <a:spcPts val="0"/>
                        </a:spcAft>
                      </a:pPr>
                      <a:r>
                        <a:rPr lang="en-US" sz="1400" b="1"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Siêu</a:t>
                      </a:r>
                      <a:r>
                        <a:rPr lang="en-US"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b="1"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âm</a:t>
                      </a:r>
                      <a:endPar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vi-VN"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73 </a:t>
                      </a:r>
                      <a:r>
                        <a:rPr lang="en-US"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9</a:t>
                      </a:r>
                      <a:r>
                        <a:rPr lang="vi-VN"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1</a:t>
                      </a:r>
                      <a:r>
                        <a:rPr lang="en-US"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vi-VN"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Có thể phát hiện sỏi hoặc cho hình ảnh tắc nghẽn đường mật (dãn đường mật trong và ngoài gan).</a:t>
                      </a:r>
                      <a:endPar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0"/>
                        </a:spcAft>
                      </a:pP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Nhanh</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p>
                    <a:p>
                      <a:pPr algn="just">
                        <a:lnSpc>
                          <a:spcPct val="115000"/>
                        </a:lnSpc>
                        <a:spcAft>
                          <a:spcPts val="0"/>
                        </a:spcAft>
                      </a:pP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xâm</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lấn</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p>
                  </a:txBody>
                  <a:tcPr/>
                </a:tc>
                <a:tc>
                  <a:txBody>
                    <a:bodyPr/>
                    <a:lstStyle/>
                    <a:p>
                      <a:pPr algn="just">
                        <a:lnSpc>
                          <a:spcPct val="115000"/>
                        </a:lnSpc>
                        <a:spcAft>
                          <a:spcPts val="0"/>
                        </a:spcAft>
                      </a:pP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Giới hạn do hơi đường ruột.</a:t>
                      </a:r>
                    </a:p>
                    <a:p>
                      <a:pPr algn="just">
                        <a:lnSpc>
                          <a:spcPct val="115000"/>
                        </a:lnSpc>
                        <a:spcAft>
                          <a:spcPts val="0"/>
                        </a:spcAft>
                      </a:pP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Khó phát hiện sỏi khi đường mật không dãn hay dãn ít.</a:t>
                      </a:r>
                    </a:p>
                    <a:p>
                      <a:pPr algn="just">
                        <a:lnSpc>
                          <a:spcPct val="115000"/>
                        </a:lnSpc>
                        <a:spcAft>
                          <a:spcPts val="0"/>
                        </a:spcAft>
                      </a:pP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Không tái tạo giải phẫu đường mật.</a:t>
                      </a:r>
                    </a:p>
                    <a:p>
                      <a:pPr algn="just">
                        <a:lnSpc>
                          <a:spcPct val="115000"/>
                        </a:lnSpc>
                        <a:spcAft>
                          <a:spcPts val="0"/>
                        </a:spcAft>
                      </a:pP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Độ phân giải không cao.</a:t>
                      </a:r>
                    </a:p>
                    <a:p>
                      <a:pPr algn="just">
                        <a:lnSpc>
                          <a:spcPct val="115000"/>
                        </a:lnSpc>
                        <a:spcAft>
                          <a:spcPts val="0"/>
                        </a:spcAft>
                      </a:pP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Chủ quan: phụ thuộc ng</a:t>
                      </a:r>
                      <a:r>
                        <a:rPr lang="vi-VN"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ườ</a:t>
                      </a: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i thực hiện.</a:t>
                      </a:r>
                    </a:p>
                  </a:txBody>
                  <a:tcPr/>
                </a:tc>
                <a:extLst>
                  <a:ext uri="{0D108BD9-81ED-4DB2-BD59-A6C34878D82A}">
                    <a16:rowId xmlns:a16="http://schemas.microsoft.com/office/drawing/2014/main" val="1797231220"/>
                  </a:ext>
                </a:extLst>
              </a:tr>
              <a:tr h="1736600">
                <a:tc>
                  <a:txBody>
                    <a:bodyPr/>
                    <a:lstStyle/>
                    <a:p>
                      <a:pPr algn="just">
                        <a:lnSpc>
                          <a:spcPct val="115000"/>
                        </a:lnSpc>
                        <a:spcAft>
                          <a:spcPts val="0"/>
                        </a:spcAft>
                      </a:pPr>
                      <a:r>
                        <a:rPr lang="en-US"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CT Scan</a:t>
                      </a:r>
                      <a:endPar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15000"/>
                        </a:lnSpc>
                        <a:spcAft>
                          <a:spcPts val="0"/>
                        </a:spcAft>
                      </a:pPr>
                      <a:r>
                        <a:rPr lang="vi-VN"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cản</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quan</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p>
                    <a:p>
                      <a:pPr>
                        <a:lnSpc>
                          <a:spcPct val="115000"/>
                        </a:lnSpc>
                        <a:spcAft>
                          <a:spcPts val="0"/>
                        </a:spcAft>
                      </a:pPr>
                      <a:r>
                        <a:rPr lang="vi-VN"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Có</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cản</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quang</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p>
                  </a:txBody>
                  <a:tcPr/>
                </a:tc>
                <a:tc>
                  <a:txBody>
                    <a:bodyPr/>
                    <a:lstStyle/>
                    <a:p>
                      <a:pPr algn="just">
                        <a:lnSpc>
                          <a:spcPct val="115000"/>
                        </a:lnSpc>
                        <a:spcAft>
                          <a:spcPts val="0"/>
                        </a:spcAft>
                      </a:pPr>
                      <a:r>
                        <a:rPr lang="vi-VN"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0"/>
                        </a:spcAft>
                      </a:pPr>
                      <a:r>
                        <a:rPr lang="vi-VN"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0"/>
                        </a:spcAft>
                      </a:pPr>
                      <a:r>
                        <a:rPr lang="vi-VN"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65</a:t>
                      </a:r>
                      <a:r>
                        <a:rPr lang="en-US"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0"/>
                        </a:spcAft>
                      </a:pP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p>
                    <a:p>
                      <a:pPr algn="just">
                        <a:lnSpc>
                          <a:spcPct val="115000"/>
                        </a:lnSpc>
                        <a:spcAft>
                          <a:spcPts val="0"/>
                        </a:spcAft>
                      </a:pPr>
                      <a:r>
                        <a:rPr lang="vi-VN"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92 %</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0"/>
                        </a:spcAft>
                      </a:pPr>
                      <a:r>
                        <a:rPr lang="vi-VN"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0"/>
                        </a:spcAft>
                      </a:pPr>
                      <a:r>
                        <a:rPr lang="vi-VN"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84 </a:t>
                      </a:r>
                      <a:r>
                        <a:rPr lang="en-US"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0"/>
                        </a:spcAft>
                      </a:pP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p>
                    <a:p>
                      <a:pPr algn="just">
                        <a:lnSpc>
                          <a:spcPct val="115000"/>
                        </a:lnSpc>
                        <a:spcAft>
                          <a:spcPts val="0"/>
                        </a:spcAft>
                      </a:pPr>
                      <a:r>
                        <a:rPr lang="vi-VN"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92 %</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p>
                    <a:p>
                      <a:pPr algn="just">
                        <a:lnSpc>
                          <a:spcPct val="115000"/>
                        </a:lnSpc>
                        <a:spcAft>
                          <a:spcPts val="0"/>
                        </a:spcAft>
                      </a:pP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Không giới hạn do h</a:t>
                      </a:r>
                      <a:r>
                        <a:rPr lang="vi-VN"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ơ</a:t>
                      </a: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i.</a:t>
                      </a:r>
                    </a:p>
                    <a:p>
                      <a:pPr algn="just">
                        <a:lnSpc>
                          <a:spcPct val="115000"/>
                        </a:lnSpc>
                        <a:spcAft>
                          <a:spcPts val="0"/>
                        </a:spcAft>
                      </a:pP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Phát hiện sỏi ngay khi đường mật không dãn.</a:t>
                      </a:r>
                    </a:p>
                    <a:p>
                      <a:pPr algn="just">
                        <a:lnSpc>
                          <a:spcPct val="115000"/>
                        </a:lnSpc>
                        <a:spcAft>
                          <a:spcPts val="0"/>
                        </a:spcAft>
                      </a:pP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Khách quan.</a:t>
                      </a:r>
                    </a:p>
                    <a:p>
                      <a:pPr algn="just">
                        <a:lnSpc>
                          <a:spcPct val="115000"/>
                        </a:lnSpc>
                        <a:spcAft>
                          <a:spcPts val="0"/>
                        </a:spcAft>
                      </a:pP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Không xâm lấn.</a:t>
                      </a:r>
                    </a:p>
                  </a:txBody>
                  <a:tcPr/>
                </a:tc>
                <a:tc>
                  <a:txBody>
                    <a:bodyPr/>
                    <a:lstStyle/>
                    <a:p>
                      <a:pPr algn="just">
                        <a:lnSpc>
                          <a:spcPct val="115000"/>
                        </a:lnSpc>
                        <a:spcAft>
                          <a:spcPts val="0"/>
                        </a:spcAft>
                      </a:pP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p>
                    <a:p>
                      <a:pPr algn="just">
                        <a:lnSpc>
                          <a:spcPct val="115000"/>
                        </a:lnSpc>
                        <a:spcAft>
                          <a:spcPts val="0"/>
                        </a:spcAft>
                      </a:pP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Khó phát hiện sỏi cùng đậm độ dịch mật (sỏi cholesterol).</a:t>
                      </a:r>
                    </a:p>
                    <a:p>
                      <a:pPr algn="just">
                        <a:lnSpc>
                          <a:spcPct val="115000"/>
                        </a:lnSpc>
                        <a:spcAft>
                          <a:spcPts val="0"/>
                        </a:spcAft>
                      </a:pP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Không tái tạo giải phẫu </a:t>
                      </a:r>
                      <a:r>
                        <a:rPr lang="vi-VN"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đườ</a:t>
                      </a: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ng mật (trừ CT xoắn ốc). </a:t>
                      </a:r>
                    </a:p>
                    <a:p>
                      <a:pPr algn="just">
                        <a:lnSpc>
                          <a:spcPct val="115000"/>
                        </a:lnSpc>
                        <a:spcAft>
                          <a:spcPts val="0"/>
                        </a:spcAft>
                      </a:pPr>
                      <a:r>
                        <a:rPr lang="vi-VN"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Hình ảnh không rõ khi có kim loại gần vùng cần khảo sát.</a:t>
                      </a:r>
                    </a:p>
                  </a:txBody>
                  <a:tcPr/>
                </a:tc>
                <a:extLst>
                  <a:ext uri="{0D108BD9-81ED-4DB2-BD59-A6C34878D82A}">
                    <a16:rowId xmlns:a16="http://schemas.microsoft.com/office/drawing/2014/main" val="1528731402"/>
                  </a:ext>
                </a:extLst>
              </a:tr>
              <a:tr h="1695822">
                <a:tc>
                  <a:txBody>
                    <a:bodyPr/>
                    <a:lstStyle/>
                    <a:p>
                      <a:pPr algn="just">
                        <a:lnSpc>
                          <a:spcPct val="115000"/>
                        </a:lnSpc>
                        <a:spcAft>
                          <a:spcPts val="0"/>
                        </a:spcAft>
                      </a:pPr>
                      <a:r>
                        <a:rPr lang="en-US" sz="1400" b="1"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X </a:t>
                      </a:r>
                      <a:r>
                        <a:rPr lang="en-US" sz="1400" b="1"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quang</a:t>
                      </a:r>
                      <a:r>
                        <a:rPr lang="en-US" sz="1400" b="1"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vi-VN" sz="1400" b="1"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đườ</a:t>
                      </a:r>
                      <a:r>
                        <a:rPr lang="en-US" sz="1400" b="1"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ng </a:t>
                      </a:r>
                      <a:r>
                        <a:rPr lang="en-US" sz="1400" b="1"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mật</a:t>
                      </a:r>
                      <a:r>
                        <a:rPr lang="en-US" sz="1400" b="1"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b="1"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trong</a:t>
                      </a:r>
                      <a:r>
                        <a:rPr lang="en-US" sz="1400" b="1"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b="1"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mổ</a:t>
                      </a:r>
                      <a:endPar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vi-VN" sz="1400" b="1" kern="120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68</a:t>
                      </a:r>
                      <a:r>
                        <a:rPr lang="en-US" sz="1400" b="1" kern="120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 </a:t>
                      </a:r>
                      <a:r>
                        <a:rPr lang="vi-VN" sz="1400" b="1" kern="120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99</a:t>
                      </a:r>
                      <a:r>
                        <a:rPr lang="en-US" sz="1400" b="1" kern="120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vi-VN" sz="1400" b="1" kern="120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92 – 99</a:t>
                      </a:r>
                      <a:r>
                        <a:rPr lang="en-US" sz="1400" b="1" kern="120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fontAlgn="base">
                        <a:lnSpc>
                          <a:spcPct val="115000"/>
                        </a:lnSpc>
                        <a:spcAft>
                          <a:spcPts val="0"/>
                        </a:spcAft>
                      </a:pP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Phát</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hiện</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sỏi</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ngay</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khi</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đường</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mật</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dãn</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p>
                    <a:p>
                      <a:pPr algn="just">
                        <a:lnSpc>
                          <a:spcPct val="115000"/>
                        </a:lnSpc>
                        <a:spcAft>
                          <a:spcPts val="0"/>
                        </a:spcAft>
                      </a:pPr>
                      <a:r>
                        <a:rPr lang="en-US" sz="14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Tái</a:t>
                      </a:r>
                      <a:r>
                        <a:rPr lang="en-US" sz="14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tạo</a:t>
                      </a:r>
                      <a:r>
                        <a:rPr lang="en-US" sz="14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giải</a:t>
                      </a:r>
                      <a:r>
                        <a:rPr lang="en-US" sz="14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phẫu</a:t>
                      </a:r>
                      <a:r>
                        <a:rPr lang="en-US" sz="14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vi-VN" sz="14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đườ</a:t>
                      </a:r>
                      <a:r>
                        <a:rPr lang="en-US" sz="14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ng </a:t>
                      </a:r>
                      <a:r>
                        <a:rPr lang="en-US" sz="1400"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mật</a:t>
                      </a:r>
                      <a:r>
                        <a:rPr lang="en-US" sz="14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a:t>
                      </a:r>
                      <a:endPar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0"/>
                        </a:spcAft>
                      </a:pP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Cho</a:t>
                      </a:r>
                      <a:r>
                        <a:rPr lang="vi-VN"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hình ảnh động dưới màn hình huỳnh quang.</a:t>
                      </a:r>
                      <a:endPar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4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Không</a:t>
                      </a:r>
                      <a:r>
                        <a:rPr lang="en-US" sz="14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thấy</a:t>
                      </a:r>
                      <a:r>
                        <a:rPr lang="en-US" sz="14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phần</a:t>
                      </a:r>
                      <a:r>
                        <a:rPr lang="vi-VN" sz="14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giải phẫu đườ</a:t>
                      </a:r>
                      <a:r>
                        <a:rPr lang="en-US" sz="14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ng </a:t>
                      </a:r>
                      <a:r>
                        <a:rPr lang="en-US" sz="1400"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mật</a:t>
                      </a:r>
                      <a:r>
                        <a:rPr lang="en-US" sz="14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phía</a:t>
                      </a:r>
                      <a:r>
                        <a:rPr lang="en-US" sz="14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sau</a:t>
                      </a:r>
                      <a:r>
                        <a:rPr lang="en-US" sz="14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tắc</a:t>
                      </a:r>
                      <a:r>
                        <a:rPr lang="en-US" sz="14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kern="1200" dirty="0" err="1">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nghẽn</a:t>
                      </a:r>
                      <a:r>
                        <a:rPr lang="vi-VN" sz="14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(nếu tắc nghẽn hoàn toàn)</a:t>
                      </a:r>
                      <a:r>
                        <a:rPr lang="en-US" sz="1400"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a:t>
                      </a:r>
                      <a:endPar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0"/>
                        </a:spcAft>
                      </a:pP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Chỉ</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đá</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nh</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giá</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cây</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đườ</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ng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mật</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khảo</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sát</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đượ</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cấu</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trúc</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xung</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quanh</a:t>
                      </a:r>
                      <a:r>
                        <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p>
                  </a:txBody>
                  <a:tcPr/>
                </a:tc>
                <a:extLst>
                  <a:ext uri="{0D108BD9-81ED-4DB2-BD59-A6C34878D82A}">
                    <a16:rowId xmlns:a16="http://schemas.microsoft.com/office/drawing/2014/main" val="3384533025"/>
                  </a:ext>
                </a:extLst>
              </a:tr>
            </a:tbl>
          </a:graphicData>
        </a:graphic>
      </p:graphicFrame>
      <p:sp>
        <p:nvSpPr>
          <p:cNvPr id="5" name="TextBox 4">
            <a:extLst>
              <a:ext uri="{FF2B5EF4-FFF2-40B4-BE49-F238E27FC236}">
                <a16:creationId xmlns:a16="http://schemas.microsoft.com/office/drawing/2014/main" id="{9A0D0902-3D3B-CA41-8CC8-1D6D8B34A0B9}"/>
              </a:ext>
            </a:extLst>
          </p:cNvPr>
          <p:cNvSpPr txBox="1">
            <a:spLocks noChangeArrowheads="1"/>
          </p:cNvSpPr>
          <p:nvPr/>
        </p:nvSpPr>
        <p:spPr bwMode="auto">
          <a:xfrm>
            <a:off x="533400" y="304800"/>
            <a:ext cx="66294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FFFF00"/>
                </a:solidFill>
                <a:latin typeface="Times New Roman" panose="02020603050405020304" pitchFamily="18" charset="0"/>
                <a:cs typeface="Times New Roman" panose="02020603050405020304" pitchFamily="18" charset="0"/>
              </a:rPr>
              <a:t>1/ Sỏi OMC</a:t>
            </a:r>
          </a:p>
        </p:txBody>
      </p:sp>
    </p:spTree>
    <p:extLst>
      <p:ext uri="{BB962C8B-B14F-4D97-AF65-F5344CB8AC3E}">
        <p14:creationId xmlns:p14="http://schemas.microsoft.com/office/powerpoint/2010/main" val="1131966061"/>
      </p:ext>
    </p:extLst>
  </p:cSld>
  <p:clrMapOvr>
    <a:masterClrMapping/>
  </p:clrMapOvr>
  <mc:AlternateContent xmlns:mc="http://schemas.openxmlformats.org/markup-compatibility/2006" xmlns:p14="http://schemas.microsoft.com/office/powerpoint/2010/main">
    <mc:Choice Requires="p14">
      <p:transition spd="slow" p14:dur="2000" advTm="97600"/>
    </mc:Choice>
    <mc:Fallback xmlns="">
      <p:transition spd="slow" advTm="9760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28F66B3B-DF8F-B344-8BBB-D1E6BD352B86}"/>
              </a:ext>
            </a:extLst>
          </p:cNvPr>
          <p:cNvGraphicFramePr>
            <a:graphicFrameLocks noGrp="1"/>
          </p:cNvGraphicFramePr>
          <p:nvPr>
            <p:extLst>
              <p:ext uri="{D42A27DB-BD31-4B8C-83A1-F6EECF244321}">
                <p14:modId xmlns:p14="http://schemas.microsoft.com/office/powerpoint/2010/main" val="4080935115"/>
              </p:ext>
            </p:extLst>
          </p:nvPr>
        </p:nvGraphicFramePr>
        <p:xfrm>
          <a:off x="533400" y="762000"/>
          <a:ext cx="8153400" cy="5307076"/>
        </p:xfrm>
        <a:graphic>
          <a:graphicData uri="http://schemas.openxmlformats.org/drawingml/2006/table">
            <a:tbl>
              <a:tblPr firstRow="1" bandRow="1">
                <a:tableStyleId>{5C22544A-7EE6-4342-B048-85BDC9FD1C3A}</a:tableStyleId>
              </a:tblPr>
              <a:tblGrid>
                <a:gridCol w="1066800">
                  <a:extLst>
                    <a:ext uri="{9D8B030D-6E8A-4147-A177-3AD203B41FA5}">
                      <a16:colId xmlns:a16="http://schemas.microsoft.com/office/drawing/2014/main" val="4168552651"/>
                    </a:ext>
                  </a:extLst>
                </a:gridCol>
                <a:gridCol w="1143000">
                  <a:extLst>
                    <a:ext uri="{9D8B030D-6E8A-4147-A177-3AD203B41FA5}">
                      <a16:colId xmlns:a16="http://schemas.microsoft.com/office/drawing/2014/main" val="3466616772"/>
                    </a:ext>
                  </a:extLst>
                </a:gridCol>
                <a:gridCol w="1082919">
                  <a:extLst>
                    <a:ext uri="{9D8B030D-6E8A-4147-A177-3AD203B41FA5}">
                      <a16:colId xmlns:a16="http://schemas.microsoft.com/office/drawing/2014/main" val="262957995"/>
                    </a:ext>
                  </a:extLst>
                </a:gridCol>
                <a:gridCol w="2038350">
                  <a:extLst>
                    <a:ext uri="{9D8B030D-6E8A-4147-A177-3AD203B41FA5}">
                      <a16:colId xmlns:a16="http://schemas.microsoft.com/office/drawing/2014/main" val="574067411"/>
                    </a:ext>
                  </a:extLst>
                </a:gridCol>
                <a:gridCol w="2822331">
                  <a:extLst>
                    <a:ext uri="{9D8B030D-6E8A-4147-A177-3AD203B41FA5}">
                      <a16:colId xmlns:a16="http://schemas.microsoft.com/office/drawing/2014/main" val="3891914087"/>
                    </a:ext>
                  </a:extLst>
                </a:gridCol>
              </a:tblGrid>
              <a:tr h="370840">
                <a:tc>
                  <a:txBody>
                    <a:bodyPr/>
                    <a:lstStyle/>
                    <a:p>
                      <a:endParaRPr lang="en-US" sz="1400" dirty="0">
                        <a:solidFill>
                          <a:schemeClr val="bg1"/>
                        </a:solidFill>
                        <a:effectLst/>
                        <a:latin typeface="Times New Roman" panose="02020603050405020304" pitchFamily="18" charset="0"/>
                        <a:cs typeface="Times New Roman" panose="02020603050405020304" pitchFamily="18" charset="0"/>
                      </a:endParaRPr>
                    </a:p>
                  </a:txBody>
                  <a:tcPr/>
                </a:tc>
                <a:tc>
                  <a:txBody>
                    <a:bodyPr/>
                    <a:lstStyle/>
                    <a:p>
                      <a:pPr algn="just">
                        <a:lnSpc>
                          <a:spcPct val="115000"/>
                        </a:lnSpc>
                        <a:spcAft>
                          <a:spcPts val="0"/>
                        </a:spcAft>
                      </a:pPr>
                      <a:r>
                        <a:rPr lang="en-US"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Độ nhạy</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Độ </a:t>
                      </a:r>
                      <a:r>
                        <a:rPr lang="vi-VN"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đặ</a:t>
                      </a:r>
                      <a:r>
                        <a:rPr lang="en-US"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 hiệu</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vi-VN"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Ư</a:t>
                      </a:r>
                      <a:r>
                        <a:rPr lang="en-US"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u </a:t>
                      </a:r>
                      <a:r>
                        <a:rPr lang="vi-VN"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a:t>
                      </a:r>
                      <a:r>
                        <a:rPr lang="en-US"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iểm</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Khuyết </a:t>
                      </a:r>
                      <a:r>
                        <a:rPr lang="vi-VN"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a:t>
                      </a:r>
                      <a:r>
                        <a:rPr lang="en-US" sz="14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iểm</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1634818548"/>
                  </a:ext>
                </a:extLst>
              </a:tr>
              <a:tr h="370840">
                <a:tc>
                  <a:txBody>
                    <a:bodyPr/>
                    <a:lstStyle/>
                    <a:p>
                      <a:pPr algn="just">
                        <a:lnSpc>
                          <a:spcPct val="115000"/>
                        </a:lnSpc>
                        <a:spcAft>
                          <a:spcPts val="0"/>
                        </a:spcAft>
                      </a:pPr>
                      <a:r>
                        <a:rPr lang="en-US" sz="1400" b="1" kern="1200" dirty="0" err="1">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Siêu</a:t>
                      </a:r>
                      <a:r>
                        <a:rPr lang="en-US" sz="1400" b="1" kern="12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b="1" kern="1200" dirty="0" err="1">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âm</a:t>
                      </a:r>
                      <a:r>
                        <a:rPr lang="en-US" sz="1400" b="1" kern="12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b="1" kern="1200" dirty="0" err="1">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trong</a:t>
                      </a:r>
                      <a:r>
                        <a:rPr lang="en-US" sz="1400" b="1" kern="12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b="1" kern="1200" dirty="0" err="1">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mổ</a:t>
                      </a:r>
                      <a:r>
                        <a:rPr lang="en-US" sz="1400" b="1" kern="12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a:t>
                      </a: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400" b="1"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9</a:t>
                      </a:r>
                      <a:r>
                        <a:rPr lang="vi-VN" sz="1400" b="1"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5</a:t>
                      </a:r>
                      <a:r>
                        <a:rPr lang="en-US" sz="1400" b="1"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vi-VN" sz="1400" b="1"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99</a:t>
                      </a:r>
                      <a:r>
                        <a:rPr lang="en-US" sz="1400" b="1"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fontAlgn="base">
                        <a:lnSpc>
                          <a:spcPct val="115000"/>
                        </a:lnSpc>
                        <a:spcAft>
                          <a:spcPts val="0"/>
                        </a:spcAft>
                      </a:pPr>
                      <a:r>
                        <a:rPr lang="en-US" sz="1400"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Không giới hạn do h</a:t>
                      </a:r>
                      <a:r>
                        <a:rPr lang="vi-VN" sz="1400"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ơ</a:t>
                      </a:r>
                      <a:r>
                        <a:rPr lang="en-US" sz="1400"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i</a:t>
                      </a:r>
                      <a:r>
                        <a:rPr lang="vi-VN" sz="1400"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0"/>
                        </a:spcAft>
                      </a:pPr>
                      <a:r>
                        <a:rPr lang="en-US" sz="1400"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Phát hiện sỏi ngay khi </a:t>
                      </a:r>
                      <a:r>
                        <a:rPr lang="vi-VN" sz="1400"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đườ</a:t>
                      </a:r>
                      <a:r>
                        <a:rPr lang="en-US" sz="1400"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ng mật không dãn</a:t>
                      </a:r>
                      <a:r>
                        <a:rPr lang="vi-VN" sz="1400"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400"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Không tái tạo giải phẫu </a:t>
                      </a:r>
                      <a:r>
                        <a:rPr lang="vi-VN" sz="1400"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đườ</a:t>
                      </a:r>
                      <a:r>
                        <a:rPr lang="en-US" sz="1400"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ng mật</a:t>
                      </a:r>
                      <a:r>
                        <a:rPr lang="vi-VN" sz="1400"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0"/>
                        </a:spcAft>
                      </a:pPr>
                      <a:r>
                        <a:rPr lang="vi-VN" sz="140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a:effectLst/>
                          <a:latin typeface="Times New Roman" panose="02020603050405020304" pitchFamily="18" charset="0"/>
                          <a:ea typeface="Calibri" panose="020F0502020204030204" pitchFamily="34" charset="0"/>
                          <a:cs typeface="Times New Roman" panose="02020603050405020304" pitchFamily="18" charset="0"/>
                        </a:rPr>
                        <a:t>Chủ quan: phụ thuộc ng</a:t>
                      </a:r>
                      <a:r>
                        <a:rPr lang="vi-VN" sz="1400">
                          <a:effectLst/>
                          <a:latin typeface="Times New Roman" panose="02020603050405020304" pitchFamily="18" charset="0"/>
                          <a:ea typeface="Calibri" panose="020F0502020204030204" pitchFamily="34" charset="0"/>
                          <a:cs typeface="Times New Roman" panose="02020603050405020304" pitchFamily="18" charset="0"/>
                        </a:rPr>
                        <a:t>ườ</a:t>
                      </a:r>
                      <a:r>
                        <a:rPr lang="en-US" sz="1400">
                          <a:effectLst/>
                          <a:latin typeface="Times New Roman" panose="02020603050405020304" pitchFamily="18" charset="0"/>
                          <a:ea typeface="Calibri" panose="020F0502020204030204" pitchFamily="34" charset="0"/>
                          <a:cs typeface="Times New Roman" panose="02020603050405020304" pitchFamily="18" charset="0"/>
                        </a:rPr>
                        <a:t>i thực hiện.</a:t>
                      </a:r>
                    </a:p>
                  </a:txBody>
                  <a:tcPr/>
                </a:tc>
                <a:extLst>
                  <a:ext uri="{0D108BD9-81ED-4DB2-BD59-A6C34878D82A}">
                    <a16:rowId xmlns:a16="http://schemas.microsoft.com/office/drawing/2014/main" val="1797231220"/>
                  </a:ext>
                </a:extLst>
              </a:tr>
              <a:tr h="370840">
                <a:tc>
                  <a:txBody>
                    <a:bodyPr/>
                    <a:lstStyle/>
                    <a:p>
                      <a:pPr algn="just">
                        <a:lnSpc>
                          <a:spcPct val="115000"/>
                        </a:lnSpc>
                        <a:spcAft>
                          <a:spcPts val="0"/>
                        </a:spcAft>
                      </a:pPr>
                      <a:r>
                        <a:rPr lang="en-US" sz="1400" b="1" kern="12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ERCP </a:t>
                      </a: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vi-VN" sz="1400" b="1"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80 – 93</a:t>
                      </a:r>
                      <a:r>
                        <a:rPr lang="en-US" sz="1400" b="1"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400" b="1" kern="12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9</a:t>
                      </a:r>
                      <a:r>
                        <a:rPr lang="vi-VN" sz="1400" b="1" kern="12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9</a:t>
                      </a:r>
                      <a:r>
                        <a:rPr lang="en-US" sz="1400" b="1" kern="12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a:t>
                      </a: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400">
                          <a:effectLst/>
                          <a:latin typeface="Times New Roman" panose="02020603050405020304" pitchFamily="18" charset="0"/>
                          <a:ea typeface="Calibri" panose="020F0502020204030204" pitchFamily="34" charset="0"/>
                          <a:cs typeface="Times New Roman" panose="02020603050405020304" pitchFamily="18" charset="0"/>
                        </a:rPr>
                        <a:t>- Không giới hạn do h</a:t>
                      </a:r>
                      <a:r>
                        <a:rPr lang="vi-VN" sz="1400">
                          <a:effectLst/>
                          <a:latin typeface="Times New Roman" panose="02020603050405020304" pitchFamily="18" charset="0"/>
                          <a:ea typeface="Calibri" panose="020F0502020204030204" pitchFamily="34" charset="0"/>
                          <a:cs typeface="Times New Roman" panose="02020603050405020304" pitchFamily="18" charset="0"/>
                        </a:rPr>
                        <a:t>ơ</a:t>
                      </a:r>
                      <a:r>
                        <a:rPr lang="en-US" sz="1400">
                          <a:effectLst/>
                          <a:latin typeface="Times New Roman" panose="02020603050405020304" pitchFamily="18" charset="0"/>
                          <a:ea typeface="Calibri" panose="020F0502020204030204" pitchFamily="34" charset="0"/>
                          <a:cs typeface="Times New Roman" panose="02020603050405020304" pitchFamily="18" charset="0"/>
                        </a:rPr>
                        <a:t>i.</a:t>
                      </a:r>
                    </a:p>
                    <a:p>
                      <a:pPr fontAlgn="base">
                        <a:lnSpc>
                          <a:spcPct val="115000"/>
                        </a:lnSpc>
                        <a:spcAft>
                          <a:spcPts val="0"/>
                        </a:spcAft>
                      </a:pPr>
                      <a:r>
                        <a:rPr lang="en-US" sz="1400">
                          <a:effectLst/>
                          <a:latin typeface="Times New Roman" panose="02020603050405020304" pitchFamily="18" charset="0"/>
                          <a:ea typeface="Calibri" panose="020F0502020204030204" pitchFamily="34" charset="0"/>
                          <a:cs typeface="Times New Roman" panose="02020603050405020304" pitchFamily="18" charset="0"/>
                        </a:rPr>
                        <a:t>- Phát hiện sỏi ngay khi đường mật không dãn.</a:t>
                      </a:r>
                    </a:p>
                    <a:p>
                      <a:pPr algn="just">
                        <a:lnSpc>
                          <a:spcPct val="115000"/>
                        </a:lnSpc>
                        <a:spcAft>
                          <a:spcPts val="0"/>
                        </a:spcAft>
                      </a:pPr>
                      <a:r>
                        <a:rPr lang="en-US" sz="1400"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Tái tạo giải phẫu </a:t>
                      </a:r>
                      <a:r>
                        <a:rPr lang="vi-VN" sz="1400"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đườ</a:t>
                      </a:r>
                      <a:r>
                        <a:rPr lang="en-US" sz="1400"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ng mật.</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400" kern="12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kern="1200" dirty="0" err="1">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Không</a:t>
                      </a:r>
                      <a:r>
                        <a:rPr lang="en-US" sz="1400" kern="12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kern="1200" dirty="0" err="1">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thấy</a:t>
                      </a:r>
                      <a:r>
                        <a:rPr lang="en-US" sz="1400" kern="12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kern="1200" dirty="0" err="1">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phần</a:t>
                      </a:r>
                      <a:r>
                        <a:rPr lang="en-US" sz="1400" kern="12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a:t>
                      </a:r>
                      <a:r>
                        <a:rPr lang="vi-VN" sz="1400" kern="12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đườ</a:t>
                      </a:r>
                      <a:r>
                        <a:rPr lang="en-US" sz="1400" kern="12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ng </a:t>
                      </a:r>
                      <a:r>
                        <a:rPr lang="en-US" sz="1400" kern="1200" dirty="0" err="1">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mật</a:t>
                      </a:r>
                      <a:r>
                        <a:rPr lang="en-US" sz="1400" kern="12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kern="1200" dirty="0" err="1">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phía</a:t>
                      </a:r>
                      <a:r>
                        <a:rPr lang="en-US" sz="1400" kern="12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kern="1200" dirty="0" err="1">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sau</a:t>
                      </a:r>
                      <a:r>
                        <a:rPr lang="en-US" sz="1400" kern="12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kern="1200" dirty="0" err="1">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tắc</a:t>
                      </a:r>
                      <a:r>
                        <a:rPr lang="en-US" sz="1400" kern="12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1400" kern="1200" dirty="0" err="1">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nghẽn</a:t>
                      </a:r>
                      <a:r>
                        <a:rPr lang="en-US" sz="1400" kern="12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a:t>
                      </a: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0"/>
                        </a:spcAft>
                      </a:pP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Chỉ</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vi-VN" sz="1400" dirty="0">
                          <a:effectLst/>
                          <a:latin typeface="Times New Roman" panose="02020603050405020304" pitchFamily="18" charset="0"/>
                          <a:ea typeface="Calibri" panose="020F0502020204030204" pitchFamily="34" charset="0"/>
                          <a:cs typeface="Times New Roman" panose="02020603050405020304" pitchFamily="18" charset="0"/>
                        </a:rPr>
                        <a:t>đá</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nh</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giá</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cây</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vi-VN" sz="1400" dirty="0">
                          <a:effectLst/>
                          <a:latin typeface="Times New Roman" panose="02020603050405020304" pitchFamily="18" charset="0"/>
                          <a:ea typeface="Calibri" panose="020F0502020204030204" pitchFamily="34" charset="0"/>
                          <a:cs typeface="Times New Roman" panose="02020603050405020304" pitchFamily="18" charset="0"/>
                        </a:rPr>
                        <a:t>đườ</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ng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mật</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khảo</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sát</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vi-VN" sz="1400" dirty="0">
                          <a:effectLst/>
                          <a:latin typeface="Times New Roman" panose="02020603050405020304" pitchFamily="18" charset="0"/>
                          <a:ea typeface="Calibri" panose="020F0502020204030204" pitchFamily="34" charset="0"/>
                          <a:cs typeface="Times New Roman" panose="02020603050405020304" pitchFamily="18" charset="0"/>
                        </a:rPr>
                        <a:t>đượ</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c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cấu</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trúc</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xung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quanh</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a:t>
                      </a:r>
                    </a:p>
                    <a:p>
                      <a:pPr algn="just">
                        <a:lnSpc>
                          <a:spcPct val="115000"/>
                        </a:lnSpc>
                        <a:spcAft>
                          <a:spcPts val="0"/>
                        </a:spcAft>
                      </a:pP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Xâm</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lấn</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có</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biến</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chứng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viêm</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tụy</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cấp</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thủng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tá</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tràng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viêm</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đường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mật</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ngược</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dòng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chảy</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máu</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đường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mật</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a:t>
                      </a:r>
                    </a:p>
                    <a:p>
                      <a:pPr algn="just">
                        <a:lnSpc>
                          <a:spcPct val="115000"/>
                        </a:lnSpc>
                        <a:spcAft>
                          <a:spcPts val="0"/>
                        </a:spcAft>
                      </a:pP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p>
                  </a:txBody>
                  <a:tcPr/>
                </a:tc>
                <a:extLst>
                  <a:ext uri="{0D108BD9-81ED-4DB2-BD59-A6C34878D82A}">
                    <a16:rowId xmlns:a16="http://schemas.microsoft.com/office/drawing/2014/main" val="1528731402"/>
                  </a:ext>
                </a:extLst>
              </a:tr>
              <a:tr h="370840">
                <a:tc>
                  <a:txBody>
                    <a:bodyPr/>
                    <a:lstStyle/>
                    <a:p>
                      <a:pPr algn="just">
                        <a:lnSpc>
                          <a:spcPct val="115000"/>
                        </a:lnSpc>
                        <a:spcAft>
                          <a:spcPts val="0"/>
                        </a:spcAft>
                      </a:pPr>
                      <a:r>
                        <a:rPr lang="en-US" sz="1400" b="1" kern="12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MRCP </a:t>
                      </a: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vi-VN" sz="1400" b="1"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93 – 96 </a:t>
                      </a:r>
                      <a:r>
                        <a:rPr lang="en-US" sz="1400" b="1"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0"/>
                        </a:spcAft>
                      </a:pPr>
                      <a:r>
                        <a:rPr lang="en-US" sz="1400" b="1"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15000"/>
                        </a:lnSpc>
                        <a:spcAft>
                          <a:spcPts val="0"/>
                        </a:spcAft>
                      </a:pPr>
                      <a:r>
                        <a:rPr lang="vi-VN" sz="1400" b="1"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Độ nhạy còn 57,1% (nếu sỏi nhỏ hơn 6mm) </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400" b="1"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9</a:t>
                      </a:r>
                      <a:r>
                        <a:rPr lang="vi-VN" sz="1400" b="1"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4 – 99</a:t>
                      </a:r>
                      <a:r>
                        <a:rPr lang="en-US" sz="1400" b="1"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400">
                          <a:effectLst/>
                          <a:latin typeface="Times New Roman" panose="02020603050405020304" pitchFamily="18" charset="0"/>
                          <a:ea typeface="Calibri" panose="020F0502020204030204" pitchFamily="34" charset="0"/>
                          <a:cs typeface="Times New Roman" panose="02020603050405020304" pitchFamily="18" charset="0"/>
                        </a:rPr>
                        <a:t>- Không giới hạn do h</a:t>
                      </a:r>
                      <a:r>
                        <a:rPr lang="vi-VN" sz="1400">
                          <a:effectLst/>
                          <a:latin typeface="Times New Roman" panose="02020603050405020304" pitchFamily="18" charset="0"/>
                          <a:ea typeface="Calibri" panose="020F0502020204030204" pitchFamily="34" charset="0"/>
                          <a:cs typeface="Times New Roman" panose="02020603050405020304" pitchFamily="18" charset="0"/>
                        </a:rPr>
                        <a:t>ơ</a:t>
                      </a:r>
                      <a:r>
                        <a:rPr lang="en-US" sz="1400">
                          <a:effectLst/>
                          <a:latin typeface="Times New Roman" panose="02020603050405020304" pitchFamily="18" charset="0"/>
                          <a:ea typeface="Calibri" panose="020F0502020204030204" pitchFamily="34" charset="0"/>
                          <a:cs typeface="Times New Roman" panose="02020603050405020304" pitchFamily="18" charset="0"/>
                        </a:rPr>
                        <a:t>i.</a:t>
                      </a:r>
                    </a:p>
                    <a:p>
                      <a:pPr fontAlgn="base">
                        <a:lnSpc>
                          <a:spcPct val="115000"/>
                        </a:lnSpc>
                        <a:spcAft>
                          <a:spcPts val="0"/>
                        </a:spcAft>
                      </a:pPr>
                      <a:r>
                        <a:rPr lang="en-US" sz="1400">
                          <a:effectLst/>
                          <a:latin typeface="Times New Roman" panose="02020603050405020304" pitchFamily="18" charset="0"/>
                          <a:ea typeface="Calibri" panose="020F0502020204030204" pitchFamily="34" charset="0"/>
                          <a:cs typeface="Times New Roman" panose="02020603050405020304" pitchFamily="18" charset="0"/>
                        </a:rPr>
                        <a:t>- Phát hiện sỏi ngay khi đường mật không dãn.</a:t>
                      </a:r>
                    </a:p>
                    <a:p>
                      <a:pPr fontAlgn="base">
                        <a:lnSpc>
                          <a:spcPct val="115000"/>
                        </a:lnSpc>
                        <a:spcAft>
                          <a:spcPts val="0"/>
                        </a:spcAft>
                      </a:pPr>
                      <a:r>
                        <a:rPr lang="en-US" sz="1400"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Tái tạo giải phẫu </a:t>
                      </a:r>
                      <a:r>
                        <a:rPr lang="vi-VN" sz="1400"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đườ</a:t>
                      </a:r>
                      <a:r>
                        <a:rPr lang="en-US" sz="1400"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ng mật.</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p>
                      <a:pPr fontAlgn="base">
                        <a:lnSpc>
                          <a:spcPct val="115000"/>
                        </a:lnSpc>
                        <a:spcAft>
                          <a:spcPts val="0"/>
                        </a:spcAft>
                      </a:pPr>
                      <a:r>
                        <a:rPr lang="en-US" sz="1400"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Thấy phần </a:t>
                      </a:r>
                      <a:r>
                        <a:rPr lang="vi-VN" sz="1400"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đườ</a:t>
                      </a:r>
                      <a:r>
                        <a:rPr lang="en-US" sz="1400" kern="120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ng mật  phía sau tắc nghẽn. </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sẵn</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có</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a:t>
                      </a:r>
                    </a:p>
                    <a:p>
                      <a:pPr algn="just">
                        <a:lnSpc>
                          <a:spcPct val="115000"/>
                        </a:lnSpc>
                        <a:spcAft>
                          <a:spcPts val="0"/>
                        </a:spcAft>
                      </a:pP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Giá</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thành</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err="1">
                          <a:effectLst/>
                          <a:latin typeface="Times New Roman" panose="02020603050405020304" pitchFamily="18" charset="0"/>
                          <a:ea typeface="Calibri" panose="020F0502020204030204" pitchFamily="34" charset="0"/>
                          <a:cs typeface="Times New Roman" panose="02020603050405020304" pitchFamily="18" charset="0"/>
                        </a:rPr>
                        <a:t>cao</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a:t>
                      </a:r>
                    </a:p>
                    <a:p>
                      <a:pPr algn="just">
                        <a:lnSpc>
                          <a:spcPct val="115000"/>
                        </a:lnSpc>
                        <a:spcAft>
                          <a:spcPts val="0"/>
                        </a:spcAft>
                      </a:pPr>
                      <a:r>
                        <a:rPr lang="en-US" sz="1400" kern="12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a:t>
                      </a: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384533025"/>
                  </a:ext>
                </a:extLst>
              </a:tr>
            </a:tbl>
          </a:graphicData>
        </a:graphic>
      </p:graphicFrame>
    </p:spTree>
    <p:extLst>
      <p:ext uri="{BB962C8B-B14F-4D97-AF65-F5344CB8AC3E}">
        <p14:creationId xmlns:p14="http://schemas.microsoft.com/office/powerpoint/2010/main" val="2059553835"/>
      </p:ext>
    </p:extLst>
  </p:cSld>
  <p:clrMapOvr>
    <a:masterClrMapping/>
  </p:clrMapOvr>
  <mc:AlternateContent xmlns:mc="http://schemas.openxmlformats.org/markup-compatibility/2006" xmlns:p14="http://schemas.microsoft.com/office/powerpoint/2010/main">
    <mc:Choice Requires="p14">
      <p:transition spd="slow" p14:dur="2000" advTm="72661"/>
    </mc:Choice>
    <mc:Fallback xmlns="">
      <p:transition spd="slow" advTm="72661"/>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49AE243-E012-E64D-BB33-CE923D7762A1}"/>
              </a:ext>
            </a:extLst>
          </p:cNvPr>
          <p:cNvSpPr/>
          <p:nvPr/>
        </p:nvSpPr>
        <p:spPr>
          <a:xfrm>
            <a:off x="-95250" y="4572000"/>
            <a:ext cx="4572000" cy="830997"/>
          </a:xfrm>
          <a:prstGeom prst="rect">
            <a:avLst/>
          </a:prstGeom>
        </p:spPr>
        <p:txBody>
          <a:bodyPr>
            <a:spAutoFit/>
          </a:bodyPr>
          <a:lstStyle/>
          <a:p>
            <a:pPr algn="ctr">
              <a:spcAft>
                <a:spcPts val="0"/>
              </a:spcAft>
            </a:pPr>
            <a:r>
              <a:rPr lang="en-US" sz="2400" i="1" dirty="0" err="1">
                <a:latin typeface="Times New Roman" panose="02020603050405020304" pitchFamily="18" charset="0"/>
                <a:ea typeface="Calibri" panose="020F0502020204030204" pitchFamily="34" charset="0"/>
              </a:rPr>
              <a:t>Sỏi</a:t>
            </a:r>
            <a:r>
              <a:rPr lang="en-US" sz="2400" i="1" dirty="0">
                <a:latin typeface="Times New Roman" panose="02020603050405020304" pitchFamily="18" charset="0"/>
                <a:ea typeface="Calibri" panose="020F0502020204030204" pitchFamily="34" charset="0"/>
              </a:rPr>
              <a:t> OMC (</a:t>
            </a:r>
            <a:r>
              <a:rPr lang="en-US" sz="2400" i="1" dirty="0" err="1">
                <a:latin typeface="Times New Roman" panose="02020603050405020304" pitchFamily="18" charset="0"/>
                <a:ea typeface="Calibri" panose="020F0502020204030204" pitchFamily="34" charset="0"/>
              </a:rPr>
              <a:t>mũi</a:t>
            </a:r>
            <a:r>
              <a:rPr lang="en-US" sz="2400" i="1" dirty="0">
                <a:latin typeface="Times New Roman" panose="02020603050405020304" pitchFamily="18" charset="0"/>
                <a:ea typeface="Calibri" panose="020F0502020204030204" pitchFamily="34" charset="0"/>
              </a:rPr>
              <a:t> </a:t>
            </a:r>
            <a:r>
              <a:rPr lang="en-US" sz="2400" i="1" dirty="0" err="1">
                <a:latin typeface="Times New Roman" panose="02020603050405020304" pitchFamily="18" charset="0"/>
                <a:ea typeface="Calibri" panose="020F0502020204030204" pitchFamily="34" charset="0"/>
              </a:rPr>
              <a:t>tên</a:t>
            </a:r>
            <a:r>
              <a:rPr lang="en-US" sz="2400" i="1" dirty="0">
                <a:latin typeface="Times New Roman" panose="02020603050405020304" pitchFamily="18" charset="0"/>
                <a:ea typeface="Calibri" panose="020F0502020204030204" pitchFamily="34" charset="0"/>
              </a:rPr>
              <a:t>)</a:t>
            </a:r>
            <a:endParaRPr lang="en-US" sz="2400" dirty="0">
              <a:latin typeface="Times New Roman" panose="02020603050405020304" pitchFamily="18" charset="0"/>
              <a:ea typeface="Calibri" panose="020F0502020204030204" pitchFamily="34" charset="0"/>
            </a:endParaRPr>
          </a:p>
          <a:p>
            <a:pPr algn="ctr"/>
            <a:r>
              <a:rPr lang="en-US" sz="2400" i="1" dirty="0" err="1">
                <a:latin typeface="Times New Roman" panose="02020603050405020304" pitchFamily="18" charset="0"/>
                <a:ea typeface="Calibri" panose="020F0502020204030204" pitchFamily="34" charset="0"/>
              </a:rPr>
              <a:t>trên</a:t>
            </a:r>
            <a:r>
              <a:rPr lang="en-US" sz="2400" i="1" dirty="0">
                <a:latin typeface="Times New Roman" panose="02020603050405020304" pitchFamily="18" charset="0"/>
                <a:ea typeface="Calibri" panose="020F0502020204030204" pitchFamily="34" charset="0"/>
              </a:rPr>
              <a:t> </a:t>
            </a:r>
            <a:r>
              <a:rPr lang="en-US" sz="2400" i="1" dirty="0" err="1">
                <a:latin typeface="Times New Roman" panose="02020603050405020304" pitchFamily="18" charset="0"/>
                <a:ea typeface="Calibri" panose="020F0502020204030204" pitchFamily="34" charset="0"/>
              </a:rPr>
              <a:t>siêu</a:t>
            </a:r>
            <a:r>
              <a:rPr lang="en-US" sz="2400" i="1" dirty="0">
                <a:latin typeface="Times New Roman" panose="02020603050405020304" pitchFamily="18" charset="0"/>
                <a:ea typeface="Calibri" panose="020F0502020204030204" pitchFamily="34" charset="0"/>
              </a:rPr>
              <a:t> </a:t>
            </a:r>
            <a:r>
              <a:rPr lang="en-US" sz="2400" i="1" dirty="0" err="1">
                <a:latin typeface="Times New Roman" panose="02020603050405020304" pitchFamily="18" charset="0"/>
                <a:ea typeface="Calibri" panose="020F0502020204030204" pitchFamily="34" charset="0"/>
              </a:rPr>
              <a:t>âm</a:t>
            </a:r>
            <a:r>
              <a:rPr lang="en-US" sz="2400" i="1" dirty="0">
                <a:latin typeface="Times New Roman" panose="02020603050405020304" pitchFamily="18" charset="0"/>
                <a:ea typeface="Calibri" panose="020F0502020204030204" pitchFamily="34" charset="0"/>
              </a:rPr>
              <a:t> </a:t>
            </a:r>
            <a:r>
              <a:rPr lang="en-US" sz="2400" i="1" dirty="0" err="1">
                <a:latin typeface="Times New Roman" panose="02020603050405020304" pitchFamily="18" charset="0"/>
                <a:ea typeface="Calibri" panose="020F0502020204030204" pitchFamily="34" charset="0"/>
              </a:rPr>
              <a:t>bụng</a:t>
            </a:r>
            <a:r>
              <a:rPr lang="en-US" sz="2400" dirty="0"/>
              <a:t> </a:t>
            </a:r>
            <a:endParaRPr sz="2400" dirty="0"/>
          </a:p>
        </p:txBody>
      </p:sp>
      <p:pic>
        <p:nvPicPr>
          <p:cNvPr id="5" name="Picture 4">
            <a:extLst>
              <a:ext uri="{FF2B5EF4-FFF2-40B4-BE49-F238E27FC236}">
                <a16:creationId xmlns:a16="http://schemas.microsoft.com/office/drawing/2014/main" id="{32F3BB63-08E2-1749-A39D-C238087481A8}"/>
              </a:ext>
            </a:extLst>
          </p:cNvPr>
          <p:cNvPicPr/>
          <p:nvPr/>
        </p:nvPicPr>
        <p:blipFill rotWithShape="1">
          <a:blip r:embed="rId2">
            <a:extLst>
              <a:ext uri="{28A0092B-C50C-407E-A947-70E740481C1C}">
                <a14:useLocalDpi xmlns:a14="http://schemas.microsoft.com/office/drawing/2010/main" val="0"/>
              </a:ext>
            </a:extLst>
          </a:blip>
          <a:srcRect b="10655"/>
          <a:stretch/>
        </p:blipFill>
        <p:spPr bwMode="auto">
          <a:xfrm>
            <a:off x="4476750" y="1295400"/>
            <a:ext cx="4210050" cy="3048000"/>
          </a:xfrm>
          <a:prstGeom prst="rect">
            <a:avLst/>
          </a:prstGeom>
          <a:ln>
            <a:noFill/>
          </a:ln>
          <a:extLst>
            <a:ext uri="{53640926-AAD7-44D8-BBD7-CCE9431645EC}">
              <a14:shadowObscured xmlns:a14="http://schemas.microsoft.com/office/drawing/2010/main"/>
            </a:ext>
          </a:extLst>
        </p:spPr>
      </p:pic>
      <p:sp>
        <p:nvSpPr>
          <p:cNvPr id="6" name="Rectangle 5">
            <a:extLst>
              <a:ext uri="{FF2B5EF4-FFF2-40B4-BE49-F238E27FC236}">
                <a16:creationId xmlns:a16="http://schemas.microsoft.com/office/drawing/2014/main" id="{375A2822-B515-AA4C-9B27-EDE196DD1EF6}"/>
              </a:ext>
            </a:extLst>
          </p:cNvPr>
          <p:cNvSpPr/>
          <p:nvPr/>
        </p:nvSpPr>
        <p:spPr>
          <a:xfrm>
            <a:off x="4295775" y="4572000"/>
            <a:ext cx="4572000" cy="830997"/>
          </a:xfrm>
          <a:prstGeom prst="rect">
            <a:avLst/>
          </a:prstGeom>
        </p:spPr>
        <p:txBody>
          <a:bodyPr>
            <a:spAutoFit/>
          </a:bodyPr>
          <a:lstStyle/>
          <a:p>
            <a:pPr algn="ctr">
              <a:spcAft>
                <a:spcPts val="0"/>
              </a:spcAft>
            </a:pPr>
            <a:r>
              <a:rPr lang="en-US" sz="2400" i="1" dirty="0" err="1">
                <a:latin typeface="Times New Roman" panose="02020603050405020304" pitchFamily="18" charset="0"/>
                <a:ea typeface="Calibri" panose="020F0502020204030204" pitchFamily="34" charset="0"/>
              </a:rPr>
              <a:t>Sỏi</a:t>
            </a:r>
            <a:r>
              <a:rPr lang="en-US" sz="2400" i="1" dirty="0">
                <a:latin typeface="Times New Roman" panose="02020603050405020304" pitchFamily="18" charset="0"/>
                <a:ea typeface="Calibri" panose="020F0502020204030204" pitchFamily="34" charset="0"/>
              </a:rPr>
              <a:t> OMC (</a:t>
            </a:r>
            <a:r>
              <a:rPr lang="en-US" sz="2400" i="1" dirty="0" err="1">
                <a:latin typeface="Times New Roman" panose="02020603050405020304" pitchFamily="18" charset="0"/>
                <a:ea typeface="Calibri" panose="020F0502020204030204" pitchFamily="34" charset="0"/>
              </a:rPr>
              <a:t>mũi</a:t>
            </a:r>
            <a:r>
              <a:rPr lang="en-US" sz="2400" i="1" dirty="0">
                <a:latin typeface="Times New Roman" panose="02020603050405020304" pitchFamily="18" charset="0"/>
                <a:ea typeface="Calibri" panose="020F0502020204030204" pitchFamily="34" charset="0"/>
              </a:rPr>
              <a:t> </a:t>
            </a:r>
            <a:r>
              <a:rPr lang="en-US" sz="2400" i="1" dirty="0" err="1">
                <a:latin typeface="Times New Roman" panose="02020603050405020304" pitchFamily="18" charset="0"/>
                <a:ea typeface="Calibri" panose="020F0502020204030204" pitchFamily="34" charset="0"/>
              </a:rPr>
              <a:t>tên</a:t>
            </a:r>
            <a:r>
              <a:rPr lang="en-US" sz="2400" i="1" dirty="0">
                <a:latin typeface="Times New Roman" panose="02020603050405020304" pitchFamily="18" charset="0"/>
                <a:ea typeface="Calibri" panose="020F0502020204030204" pitchFamily="34" charset="0"/>
              </a:rPr>
              <a:t>) </a:t>
            </a:r>
            <a:endParaRPr lang="en-US" sz="2400" dirty="0">
              <a:latin typeface="Times New Roman" panose="02020603050405020304" pitchFamily="18" charset="0"/>
              <a:ea typeface="Calibri" panose="020F0502020204030204" pitchFamily="34" charset="0"/>
            </a:endParaRPr>
          </a:p>
          <a:p>
            <a:pPr algn="ctr">
              <a:spcAft>
                <a:spcPts val="0"/>
              </a:spcAft>
            </a:pPr>
            <a:r>
              <a:rPr lang="en-US" sz="2400" i="1" dirty="0" err="1">
                <a:latin typeface="Times New Roman" panose="02020603050405020304" pitchFamily="18" charset="0"/>
                <a:ea typeface="Calibri" panose="020F0502020204030204" pitchFamily="34" charset="0"/>
              </a:rPr>
              <a:t>trên</a:t>
            </a:r>
            <a:r>
              <a:rPr lang="en-US" sz="2400" i="1" dirty="0">
                <a:latin typeface="Times New Roman" panose="02020603050405020304" pitchFamily="18" charset="0"/>
                <a:ea typeface="Calibri" panose="020F0502020204030204" pitchFamily="34" charset="0"/>
              </a:rPr>
              <a:t> CT Scan </a:t>
            </a:r>
            <a:r>
              <a:rPr lang="en-US" sz="2400" i="1" dirty="0" err="1">
                <a:latin typeface="Times New Roman" panose="02020603050405020304" pitchFamily="18" charset="0"/>
                <a:ea typeface="Calibri" panose="020F0502020204030204" pitchFamily="34" charset="0"/>
              </a:rPr>
              <a:t>bụng</a:t>
            </a:r>
            <a:endParaRPr lang="en-US" sz="2400" dirty="0">
              <a:effectLst/>
              <a:latin typeface="Times New Roman" panose="02020603050405020304" pitchFamily="18" charset="0"/>
              <a:ea typeface="Calibri" panose="020F0502020204030204" pitchFamily="34" charset="0"/>
            </a:endParaRPr>
          </a:p>
        </p:txBody>
      </p:sp>
      <p:pic>
        <p:nvPicPr>
          <p:cNvPr id="7" name="Picture 6">
            <a:extLst>
              <a:ext uri="{FF2B5EF4-FFF2-40B4-BE49-F238E27FC236}">
                <a16:creationId xmlns:a16="http://schemas.microsoft.com/office/drawing/2014/main" id="{C55138FE-8C78-7C43-BE87-569641E90E81}"/>
              </a:ext>
            </a:extLst>
          </p:cNvPr>
          <p:cNvPicPr/>
          <p:nvPr/>
        </p:nvPicPr>
        <p:blipFill>
          <a:blip r:embed="rId3">
            <a:extLst>
              <a:ext uri="{28A0092B-C50C-407E-A947-70E740481C1C}">
                <a14:useLocalDpi xmlns:a14="http://schemas.microsoft.com/office/drawing/2010/main" val="0"/>
              </a:ext>
            </a:extLst>
          </a:blip>
          <a:stretch>
            <a:fillRect/>
          </a:stretch>
        </p:blipFill>
        <p:spPr>
          <a:xfrm>
            <a:off x="166688" y="1524000"/>
            <a:ext cx="3867150" cy="3048000"/>
          </a:xfrm>
          <a:prstGeom prst="rect">
            <a:avLst/>
          </a:prstGeom>
        </p:spPr>
      </p:pic>
    </p:spTree>
    <p:extLst>
      <p:ext uri="{BB962C8B-B14F-4D97-AF65-F5344CB8AC3E}">
        <p14:creationId xmlns:p14="http://schemas.microsoft.com/office/powerpoint/2010/main" val="2966504067"/>
      </p:ext>
    </p:extLst>
  </p:cSld>
  <p:clrMapOvr>
    <a:masterClrMapping/>
  </p:clrMapOvr>
  <mc:AlternateContent xmlns:mc="http://schemas.openxmlformats.org/markup-compatibility/2006" xmlns:p14="http://schemas.microsoft.com/office/powerpoint/2010/main">
    <mc:Choice Requires="p14">
      <p:transition spd="slow" p14:dur="2000" advTm="13466"/>
    </mc:Choice>
    <mc:Fallback xmlns="">
      <p:transition spd="slow" advTm="13466"/>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121C2C2-1FEB-9146-A5DD-B4C8BDF40D11}"/>
              </a:ext>
            </a:extLst>
          </p:cNvPr>
          <p:cNvPicPr/>
          <p:nvPr/>
        </p:nvPicPr>
        <p:blipFill>
          <a:blip r:embed="rId2" cstate="hqprint">
            <a:extLst>
              <a:ext uri="{28A0092B-C50C-407E-A947-70E740481C1C}">
                <a14:useLocalDpi xmlns:a14="http://schemas.microsoft.com/office/drawing/2010/main" val="0"/>
              </a:ext>
            </a:extLst>
          </a:blip>
          <a:stretch>
            <a:fillRect/>
          </a:stretch>
        </p:blipFill>
        <p:spPr>
          <a:xfrm>
            <a:off x="314490" y="1295400"/>
            <a:ext cx="3886200" cy="3505200"/>
          </a:xfrm>
          <a:prstGeom prst="rect">
            <a:avLst/>
          </a:prstGeom>
        </p:spPr>
      </p:pic>
      <p:sp>
        <p:nvSpPr>
          <p:cNvPr id="3" name="Rectangle 2">
            <a:extLst>
              <a:ext uri="{FF2B5EF4-FFF2-40B4-BE49-F238E27FC236}">
                <a16:creationId xmlns:a16="http://schemas.microsoft.com/office/drawing/2014/main" id="{5E597F81-A171-1C4E-8A71-0B900A23AC1C}"/>
              </a:ext>
            </a:extLst>
          </p:cNvPr>
          <p:cNvSpPr/>
          <p:nvPr/>
        </p:nvSpPr>
        <p:spPr>
          <a:xfrm>
            <a:off x="951784" y="5171346"/>
            <a:ext cx="2611612" cy="830997"/>
          </a:xfrm>
          <a:prstGeom prst="rect">
            <a:avLst/>
          </a:prstGeom>
        </p:spPr>
        <p:txBody>
          <a:bodyPr wrap="none">
            <a:spAutoFit/>
          </a:bodyPr>
          <a:lstStyle/>
          <a:p>
            <a:r>
              <a:rPr lang="en-US" sz="2400" i="1" dirty="0" err="1">
                <a:latin typeface="Times New Roman" panose="02020603050405020304" pitchFamily="18" charset="0"/>
                <a:ea typeface="Calibri" panose="020F0502020204030204" pitchFamily="34" charset="0"/>
              </a:rPr>
              <a:t>Sỏi</a:t>
            </a:r>
            <a:r>
              <a:rPr lang="en-US" sz="2400" i="1" dirty="0">
                <a:latin typeface="Times New Roman" panose="02020603050405020304" pitchFamily="18" charset="0"/>
                <a:ea typeface="Calibri" panose="020F0502020204030204" pitchFamily="34" charset="0"/>
              </a:rPr>
              <a:t> OMC (</a:t>
            </a:r>
            <a:r>
              <a:rPr lang="en-US" sz="2400" i="1" dirty="0" err="1">
                <a:latin typeface="Times New Roman" panose="02020603050405020304" pitchFamily="18" charset="0"/>
                <a:ea typeface="Calibri" panose="020F0502020204030204" pitchFamily="34" charset="0"/>
              </a:rPr>
              <a:t>mũi</a:t>
            </a:r>
            <a:r>
              <a:rPr lang="en-US" sz="2400" i="1" dirty="0">
                <a:latin typeface="Times New Roman" panose="02020603050405020304" pitchFamily="18" charset="0"/>
                <a:ea typeface="Calibri" panose="020F0502020204030204" pitchFamily="34" charset="0"/>
              </a:rPr>
              <a:t> </a:t>
            </a:r>
            <a:r>
              <a:rPr lang="en-US" sz="2400" i="1" dirty="0" err="1">
                <a:latin typeface="Times New Roman" panose="02020603050405020304" pitchFamily="18" charset="0"/>
                <a:ea typeface="Calibri" panose="020F0502020204030204" pitchFamily="34" charset="0"/>
              </a:rPr>
              <a:t>tên</a:t>
            </a:r>
            <a:r>
              <a:rPr lang="en-US" sz="2400" i="1" dirty="0">
                <a:latin typeface="Times New Roman" panose="02020603050405020304" pitchFamily="18" charset="0"/>
                <a:ea typeface="Calibri" panose="020F0502020204030204" pitchFamily="34" charset="0"/>
              </a:rPr>
              <a:t>) </a:t>
            </a:r>
          </a:p>
          <a:p>
            <a:pPr algn="ctr"/>
            <a:r>
              <a:rPr lang="en-US" sz="2400" i="1" dirty="0" err="1">
                <a:latin typeface="Times New Roman" panose="02020603050405020304" pitchFamily="18" charset="0"/>
                <a:ea typeface="Calibri" panose="020F0502020204030204" pitchFamily="34" charset="0"/>
              </a:rPr>
              <a:t>trên</a:t>
            </a:r>
            <a:r>
              <a:rPr lang="en-US" sz="2400" i="1" dirty="0">
                <a:latin typeface="Times New Roman" panose="02020603050405020304" pitchFamily="18" charset="0"/>
                <a:ea typeface="Calibri" panose="020F0502020204030204" pitchFamily="34" charset="0"/>
              </a:rPr>
              <a:t> </a:t>
            </a:r>
            <a:r>
              <a:rPr lang="vi-VN" sz="2400" i="1" dirty="0">
                <a:latin typeface="Times New Roman" panose="02020603050405020304" pitchFamily="18" charset="0"/>
                <a:ea typeface="Calibri" panose="020F0502020204030204" pitchFamily="34" charset="0"/>
              </a:rPr>
              <a:t>ERCP</a:t>
            </a:r>
            <a:r>
              <a:rPr lang="en-US" sz="2400" dirty="0"/>
              <a:t> </a:t>
            </a:r>
            <a:endParaRPr sz="2400" dirty="0"/>
          </a:p>
        </p:txBody>
      </p:sp>
      <p:pic>
        <p:nvPicPr>
          <p:cNvPr id="4" name="Picture 3">
            <a:extLst>
              <a:ext uri="{FF2B5EF4-FFF2-40B4-BE49-F238E27FC236}">
                <a16:creationId xmlns:a16="http://schemas.microsoft.com/office/drawing/2014/main" id="{EA5A63C4-B10E-6742-98AD-D122F0AD2AC7}"/>
              </a:ext>
            </a:extLst>
          </p:cNvPr>
          <p:cNvPicPr/>
          <p:nvPr/>
        </p:nvPicPr>
        <p:blipFill>
          <a:blip r:embed="rId3" cstate="hqprint">
            <a:extLst>
              <a:ext uri="{28A0092B-C50C-407E-A947-70E740481C1C}">
                <a14:useLocalDpi xmlns:a14="http://schemas.microsoft.com/office/drawing/2010/main" val="0"/>
              </a:ext>
            </a:extLst>
          </a:blip>
          <a:stretch>
            <a:fillRect/>
          </a:stretch>
        </p:blipFill>
        <p:spPr>
          <a:xfrm>
            <a:off x="4724400" y="1295400"/>
            <a:ext cx="4191000" cy="3505200"/>
          </a:xfrm>
          <a:prstGeom prst="rect">
            <a:avLst/>
          </a:prstGeom>
        </p:spPr>
      </p:pic>
      <p:sp>
        <p:nvSpPr>
          <p:cNvPr id="5" name="Rectangle 4">
            <a:extLst>
              <a:ext uri="{FF2B5EF4-FFF2-40B4-BE49-F238E27FC236}">
                <a16:creationId xmlns:a16="http://schemas.microsoft.com/office/drawing/2014/main" id="{C192107D-B7C3-974E-B39F-7DDCC6CEBB82}"/>
              </a:ext>
            </a:extLst>
          </p:cNvPr>
          <p:cNvSpPr/>
          <p:nvPr/>
        </p:nvSpPr>
        <p:spPr>
          <a:xfrm>
            <a:off x="4286250" y="5171347"/>
            <a:ext cx="5067300" cy="830997"/>
          </a:xfrm>
          <a:prstGeom prst="rect">
            <a:avLst/>
          </a:prstGeom>
        </p:spPr>
        <p:txBody>
          <a:bodyPr wrap="square">
            <a:spAutoFit/>
          </a:bodyPr>
          <a:lstStyle/>
          <a:p>
            <a:pPr algn="ctr">
              <a:spcAft>
                <a:spcPts val="0"/>
              </a:spcAft>
            </a:pPr>
            <a:r>
              <a:rPr lang="en-US" sz="2400" i="1" dirty="0" err="1">
                <a:latin typeface="Times New Roman" panose="02020603050405020304" pitchFamily="18" charset="0"/>
                <a:ea typeface="Calibri" panose="020F0502020204030204" pitchFamily="34" charset="0"/>
              </a:rPr>
              <a:t>Sỏi</a:t>
            </a:r>
            <a:r>
              <a:rPr lang="en-US" sz="2400" i="1" dirty="0">
                <a:latin typeface="Times New Roman" panose="02020603050405020304" pitchFamily="18" charset="0"/>
                <a:ea typeface="Calibri" panose="020F0502020204030204" pitchFamily="34" charset="0"/>
              </a:rPr>
              <a:t> OMC (</a:t>
            </a:r>
            <a:r>
              <a:rPr lang="en-US" sz="2400" i="1" dirty="0" err="1">
                <a:latin typeface="Times New Roman" panose="02020603050405020304" pitchFamily="18" charset="0"/>
                <a:ea typeface="Calibri" panose="020F0502020204030204" pitchFamily="34" charset="0"/>
              </a:rPr>
              <a:t>mũi</a:t>
            </a:r>
            <a:r>
              <a:rPr lang="en-US" sz="2400" i="1" dirty="0">
                <a:latin typeface="Times New Roman" panose="02020603050405020304" pitchFamily="18" charset="0"/>
                <a:ea typeface="Calibri" panose="020F0502020204030204" pitchFamily="34" charset="0"/>
              </a:rPr>
              <a:t> </a:t>
            </a:r>
            <a:r>
              <a:rPr lang="en-US" sz="2400" i="1" dirty="0" err="1">
                <a:latin typeface="Times New Roman" panose="02020603050405020304" pitchFamily="18" charset="0"/>
                <a:ea typeface="Calibri" panose="020F0502020204030204" pitchFamily="34" charset="0"/>
              </a:rPr>
              <a:t>tên</a:t>
            </a:r>
            <a:r>
              <a:rPr lang="en-US" sz="2400" i="1" dirty="0">
                <a:latin typeface="Times New Roman" panose="02020603050405020304" pitchFamily="18" charset="0"/>
                <a:ea typeface="Calibri" panose="020F0502020204030204" pitchFamily="34" charset="0"/>
              </a:rPr>
              <a:t>) </a:t>
            </a:r>
            <a:r>
              <a:rPr lang="en-US" sz="2400" i="1" dirty="0" err="1">
                <a:latin typeface="Times New Roman" panose="02020603050405020304" pitchFamily="18" charset="0"/>
                <a:ea typeface="Calibri" panose="020F0502020204030204" pitchFamily="34" charset="0"/>
              </a:rPr>
              <a:t>trên</a:t>
            </a:r>
            <a:r>
              <a:rPr lang="en-US" sz="2400" i="1" dirty="0">
                <a:latin typeface="Times New Roman" panose="02020603050405020304" pitchFamily="18" charset="0"/>
                <a:ea typeface="Calibri" panose="020F0502020204030204" pitchFamily="34" charset="0"/>
              </a:rPr>
              <a:t> </a:t>
            </a:r>
          </a:p>
          <a:p>
            <a:pPr algn="ctr">
              <a:spcAft>
                <a:spcPts val="0"/>
              </a:spcAft>
            </a:pPr>
            <a:r>
              <a:rPr lang="en-US" sz="2400" i="1" dirty="0" err="1">
                <a:latin typeface="Times New Roman" panose="02020603050405020304" pitchFamily="18" charset="0"/>
                <a:ea typeface="Calibri" panose="020F0502020204030204" pitchFamily="34" charset="0"/>
              </a:rPr>
              <a:t>ch</a:t>
            </a:r>
            <a:r>
              <a:rPr lang="vi-VN" sz="2400" i="1" dirty="0">
                <a:latin typeface="Times New Roman" panose="02020603050405020304" pitchFamily="18" charset="0"/>
                <a:ea typeface="Calibri" panose="020F0502020204030204" pitchFamily="34" charset="0"/>
              </a:rPr>
              <a:t>ụp X quang đường mật trong mổ</a:t>
            </a:r>
            <a:endParaRPr lang="en-US" sz="24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4179319661"/>
      </p:ext>
    </p:extLst>
  </p:cSld>
  <p:clrMapOvr>
    <a:masterClrMapping/>
  </p:clrMapOvr>
  <mc:AlternateContent xmlns:mc="http://schemas.openxmlformats.org/markup-compatibility/2006" xmlns:p14="http://schemas.microsoft.com/office/powerpoint/2010/main">
    <mc:Choice Requires="p14">
      <p:transition spd="slow" p14:dur="2000" advTm="14057"/>
    </mc:Choice>
    <mc:Fallback xmlns="">
      <p:transition spd="slow" advTm="14057"/>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2404FAD-FC29-B048-B9E7-92B29740DC32}"/>
              </a:ext>
            </a:extLst>
          </p:cNvPr>
          <p:cNvPicPr/>
          <p:nvPr/>
        </p:nvPicPr>
        <p:blipFill>
          <a:blip r:embed="rId2">
            <a:extLst>
              <a:ext uri="{28A0092B-C50C-407E-A947-70E740481C1C}">
                <a14:useLocalDpi xmlns:a14="http://schemas.microsoft.com/office/drawing/2010/main" val="0"/>
              </a:ext>
            </a:extLst>
          </a:blip>
          <a:stretch>
            <a:fillRect/>
          </a:stretch>
        </p:blipFill>
        <p:spPr>
          <a:xfrm>
            <a:off x="1981200" y="1295400"/>
            <a:ext cx="5410200" cy="3733800"/>
          </a:xfrm>
          <a:prstGeom prst="rect">
            <a:avLst/>
          </a:prstGeom>
        </p:spPr>
      </p:pic>
      <p:sp>
        <p:nvSpPr>
          <p:cNvPr id="3" name="Rectangle 2">
            <a:extLst>
              <a:ext uri="{FF2B5EF4-FFF2-40B4-BE49-F238E27FC236}">
                <a16:creationId xmlns:a16="http://schemas.microsoft.com/office/drawing/2014/main" id="{DF700015-48E9-534F-A0BE-F9F3E1AF3B13}"/>
              </a:ext>
            </a:extLst>
          </p:cNvPr>
          <p:cNvSpPr/>
          <p:nvPr/>
        </p:nvSpPr>
        <p:spPr>
          <a:xfrm>
            <a:off x="2088858" y="5257800"/>
            <a:ext cx="5194884" cy="461665"/>
          </a:xfrm>
          <a:prstGeom prst="rect">
            <a:avLst/>
          </a:prstGeom>
        </p:spPr>
        <p:txBody>
          <a:bodyPr wrap="none">
            <a:spAutoFit/>
          </a:bodyPr>
          <a:lstStyle/>
          <a:p>
            <a:r>
              <a:rPr lang="en-US" sz="2400" i="1" dirty="0" err="1">
                <a:latin typeface="Times New Roman" panose="02020603050405020304" pitchFamily="18" charset="0"/>
                <a:ea typeface="Calibri" panose="020F0502020204030204" pitchFamily="34" charset="0"/>
              </a:rPr>
              <a:t>Sỏi</a:t>
            </a:r>
            <a:r>
              <a:rPr lang="en-US" sz="2400" i="1" dirty="0">
                <a:latin typeface="Times New Roman" panose="02020603050405020304" pitchFamily="18" charset="0"/>
                <a:ea typeface="Calibri" panose="020F0502020204030204" pitchFamily="34" charset="0"/>
              </a:rPr>
              <a:t> OMC (</a:t>
            </a:r>
            <a:r>
              <a:rPr lang="en-US" sz="2400" i="1" dirty="0" err="1">
                <a:latin typeface="Times New Roman" panose="02020603050405020304" pitchFamily="18" charset="0"/>
                <a:ea typeface="Calibri" panose="020F0502020204030204" pitchFamily="34" charset="0"/>
              </a:rPr>
              <a:t>mũi</a:t>
            </a:r>
            <a:r>
              <a:rPr lang="en-US" sz="2400" i="1" dirty="0">
                <a:latin typeface="Times New Roman" panose="02020603050405020304" pitchFamily="18" charset="0"/>
                <a:ea typeface="Calibri" panose="020F0502020204030204" pitchFamily="34" charset="0"/>
              </a:rPr>
              <a:t> </a:t>
            </a:r>
            <a:r>
              <a:rPr lang="en-US" sz="2400" i="1" dirty="0" err="1">
                <a:latin typeface="Times New Roman" panose="02020603050405020304" pitchFamily="18" charset="0"/>
                <a:ea typeface="Calibri" panose="020F0502020204030204" pitchFamily="34" charset="0"/>
              </a:rPr>
              <a:t>tên</a:t>
            </a:r>
            <a:r>
              <a:rPr lang="en-US" sz="2400" i="1" dirty="0">
                <a:latin typeface="Times New Roman" panose="02020603050405020304" pitchFamily="18" charset="0"/>
                <a:ea typeface="Calibri" panose="020F0502020204030204" pitchFamily="34" charset="0"/>
              </a:rPr>
              <a:t>) </a:t>
            </a:r>
            <a:r>
              <a:rPr lang="en-US" sz="2400" i="1" dirty="0" err="1">
                <a:latin typeface="Times New Roman" panose="02020603050405020304" pitchFamily="18" charset="0"/>
                <a:ea typeface="Calibri" panose="020F0502020204030204" pitchFamily="34" charset="0"/>
              </a:rPr>
              <a:t>trên</a:t>
            </a:r>
            <a:r>
              <a:rPr lang="en-US" sz="2400" i="1" dirty="0">
                <a:latin typeface="Times New Roman" panose="02020603050405020304" pitchFamily="18" charset="0"/>
                <a:ea typeface="Calibri" panose="020F0502020204030204" pitchFamily="34" charset="0"/>
              </a:rPr>
              <a:t> </a:t>
            </a:r>
            <a:r>
              <a:rPr lang="en-US" sz="2400" i="1" dirty="0" err="1">
                <a:latin typeface="Times New Roman" panose="02020603050405020304" pitchFamily="18" charset="0"/>
                <a:ea typeface="Calibri" panose="020F0502020204030204" pitchFamily="34" charset="0"/>
              </a:rPr>
              <a:t>phim</a:t>
            </a:r>
            <a:r>
              <a:rPr lang="en-US" sz="2400" i="1" dirty="0">
                <a:latin typeface="Times New Roman" panose="02020603050405020304" pitchFamily="18" charset="0"/>
                <a:ea typeface="Calibri" panose="020F0502020204030204" pitchFamily="34" charset="0"/>
              </a:rPr>
              <a:t> MRCP T2</a:t>
            </a:r>
            <a:r>
              <a:rPr lang="en-US" sz="2400" dirty="0"/>
              <a:t> </a:t>
            </a:r>
            <a:endParaRPr sz="2400" dirty="0"/>
          </a:p>
        </p:txBody>
      </p:sp>
    </p:spTree>
    <p:extLst>
      <p:ext uri="{BB962C8B-B14F-4D97-AF65-F5344CB8AC3E}">
        <p14:creationId xmlns:p14="http://schemas.microsoft.com/office/powerpoint/2010/main" val="3028207384"/>
      </p:ext>
    </p:extLst>
  </p:cSld>
  <p:clrMapOvr>
    <a:masterClrMapping/>
  </p:clrMapOvr>
  <mc:AlternateContent xmlns:mc="http://schemas.openxmlformats.org/markup-compatibility/2006" xmlns:p14="http://schemas.microsoft.com/office/powerpoint/2010/main">
    <mc:Choice Requires="p14">
      <p:transition spd="slow" p14:dur="2000" advTm="5300"/>
    </mc:Choice>
    <mc:Fallback xmlns="">
      <p:transition spd="slow" advTm="5300"/>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A0D0902-3D3B-CA41-8CC8-1D6D8B34A0B9}"/>
              </a:ext>
            </a:extLst>
          </p:cNvPr>
          <p:cNvSpPr txBox="1">
            <a:spLocks noChangeArrowheads="1"/>
          </p:cNvSpPr>
          <p:nvPr/>
        </p:nvSpPr>
        <p:spPr bwMode="auto">
          <a:xfrm>
            <a:off x="533400" y="304800"/>
            <a:ext cx="66294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FFFF00"/>
                </a:solidFill>
                <a:latin typeface="Times New Roman" panose="02020603050405020304" pitchFamily="18" charset="0"/>
                <a:cs typeface="Times New Roman" panose="02020603050405020304" pitchFamily="18" charset="0"/>
              </a:rPr>
              <a:t>2/ Sỏi đường mật trong gan</a:t>
            </a:r>
          </a:p>
        </p:txBody>
      </p:sp>
      <p:graphicFrame>
        <p:nvGraphicFramePr>
          <p:cNvPr id="3" name="Table 2">
            <a:extLst>
              <a:ext uri="{FF2B5EF4-FFF2-40B4-BE49-F238E27FC236}">
                <a16:creationId xmlns:a16="http://schemas.microsoft.com/office/drawing/2014/main" id="{9EF5E007-9FCE-584F-914A-EF1455131CFB}"/>
              </a:ext>
            </a:extLst>
          </p:cNvPr>
          <p:cNvGraphicFramePr>
            <a:graphicFrameLocks noGrp="1"/>
          </p:cNvGraphicFramePr>
          <p:nvPr>
            <p:extLst>
              <p:ext uri="{D42A27DB-BD31-4B8C-83A1-F6EECF244321}">
                <p14:modId xmlns:p14="http://schemas.microsoft.com/office/powerpoint/2010/main" val="2910893364"/>
              </p:ext>
            </p:extLst>
          </p:nvPr>
        </p:nvGraphicFramePr>
        <p:xfrm>
          <a:off x="536448" y="1447800"/>
          <a:ext cx="8150352" cy="3505200"/>
        </p:xfrm>
        <a:graphic>
          <a:graphicData uri="http://schemas.openxmlformats.org/drawingml/2006/table">
            <a:tbl>
              <a:tblPr firstRow="1" bandRow="1">
                <a:tableStyleId>{5C22544A-7EE6-4342-B048-85BDC9FD1C3A}</a:tableStyleId>
              </a:tblPr>
              <a:tblGrid>
                <a:gridCol w="2716784">
                  <a:extLst>
                    <a:ext uri="{9D8B030D-6E8A-4147-A177-3AD203B41FA5}">
                      <a16:colId xmlns:a16="http://schemas.microsoft.com/office/drawing/2014/main" val="1630405742"/>
                    </a:ext>
                  </a:extLst>
                </a:gridCol>
                <a:gridCol w="2716784">
                  <a:extLst>
                    <a:ext uri="{9D8B030D-6E8A-4147-A177-3AD203B41FA5}">
                      <a16:colId xmlns:a16="http://schemas.microsoft.com/office/drawing/2014/main" val="1138483989"/>
                    </a:ext>
                  </a:extLst>
                </a:gridCol>
                <a:gridCol w="2716784">
                  <a:extLst>
                    <a:ext uri="{9D8B030D-6E8A-4147-A177-3AD203B41FA5}">
                      <a16:colId xmlns:a16="http://schemas.microsoft.com/office/drawing/2014/main" val="1085025951"/>
                    </a:ext>
                  </a:extLst>
                </a:gridCol>
              </a:tblGrid>
              <a:tr h="876300">
                <a:tc>
                  <a:txBody>
                    <a:bodyPr/>
                    <a:lstStyle/>
                    <a:p>
                      <a:endParaRPr lang="en-US" sz="2800" dirty="0">
                        <a:solidFill>
                          <a:schemeClr val="bg1"/>
                        </a:solidFill>
                        <a:effectLst/>
                        <a:latin typeface="Times New Roman" panose="02020603050405020304" pitchFamily="18" charset="0"/>
                        <a:cs typeface="Times New Roman" panose="02020603050405020304" pitchFamily="18" charset="0"/>
                      </a:endParaRPr>
                    </a:p>
                  </a:txBody>
                  <a:tcPr/>
                </a:tc>
                <a:tc>
                  <a:txBody>
                    <a:bodyPr/>
                    <a:lstStyle/>
                    <a:p>
                      <a:pPr algn="just">
                        <a:lnSpc>
                          <a:spcPct val="115000"/>
                        </a:lnSpc>
                        <a:spcAft>
                          <a:spcPts val="0"/>
                        </a:spcAft>
                      </a:pPr>
                      <a:r>
                        <a:rPr lang="en-US" sz="28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Độ nhạy</a:t>
                      </a:r>
                      <a:endParaRPr lang="en-US" sz="2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en-US" sz="28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Độ </a:t>
                      </a:r>
                      <a:r>
                        <a:rPr lang="vi-VN" sz="28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đặ</a:t>
                      </a:r>
                      <a:r>
                        <a:rPr lang="en-US" sz="2800" b="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 hiệu</a:t>
                      </a:r>
                      <a:endParaRPr lang="en-US" sz="2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1038538638"/>
                  </a:ext>
                </a:extLst>
              </a:tr>
              <a:tr h="876300">
                <a:tc>
                  <a:txBody>
                    <a:bodyPr/>
                    <a:lstStyle/>
                    <a:p>
                      <a:pPr algn="just">
                        <a:lnSpc>
                          <a:spcPct val="115000"/>
                        </a:lnSpc>
                        <a:spcAft>
                          <a:spcPts val="0"/>
                        </a:spcAft>
                      </a:pPr>
                      <a:r>
                        <a:rPr lang="en-US" sz="2800" b="1"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Siêu</a:t>
                      </a:r>
                      <a:r>
                        <a:rPr lang="en-US" sz="28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800" b="1"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âm</a:t>
                      </a:r>
                      <a:r>
                        <a:rPr lang="en-US" sz="28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2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vi-VN" sz="2800" b="1" kern="120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95,7</a:t>
                      </a:r>
                      <a:r>
                        <a:rPr lang="en-US" sz="2800" b="1" kern="120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endParaRPr lang="en-US" sz="2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vi-VN" sz="2800" b="1" kern="120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97,3</a:t>
                      </a:r>
                      <a:r>
                        <a:rPr lang="en-US" sz="2800" b="1" kern="120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endParaRPr lang="en-US" sz="2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2247273362"/>
                  </a:ext>
                </a:extLst>
              </a:tr>
              <a:tr h="876300">
                <a:tc>
                  <a:txBody>
                    <a:bodyPr/>
                    <a:lstStyle/>
                    <a:p>
                      <a:pPr algn="just">
                        <a:lnSpc>
                          <a:spcPct val="115000"/>
                        </a:lnSpc>
                        <a:spcAft>
                          <a:spcPts val="0"/>
                        </a:spcAft>
                      </a:pPr>
                      <a:r>
                        <a:rPr lang="en-US" sz="28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CT Scan </a:t>
                      </a:r>
                      <a:endParaRPr lang="en-US" sz="2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vi-VN" sz="2800" b="1" kern="120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78 </a:t>
                      </a:r>
                      <a:r>
                        <a:rPr lang="en-US" sz="2800" b="1" kern="120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a:t>
                      </a:r>
                      <a:endParaRPr lang="en-US" sz="2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vi-VN" sz="2800" b="1"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99</a:t>
                      </a:r>
                      <a:r>
                        <a:rPr lang="en-US" sz="2800" b="1"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endParaRPr lang="en-US" sz="2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799943106"/>
                  </a:ext>
                </a:extLst>
              </a:tr>
              <a:tr h="876300">
                <a:tc>
                  <a:txBody>
                    <a:bodyPr/>
                    <a:lstStyle/>
                    <a:p>
                      <a:pPr algn="just">
                        <a:lnSpc>
                          <a:spcPct val="115000"/>
                        </a:lnSpc>
                        <a:spcAft>
                          <a:spcPts val="0"/>
                        </a:spcAft>
                      </a:pPr>
                      <a:r>
                        <a:rPr lang="en-US" sz="2800" b="1"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MRCP </a:t>
                      </a:r>
                      <a:endParaRPr lang="en-US" sz="2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vi-VN" sz="2800" b="1" kern="120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93 – 94</a:t>
                      </a:r>
                      <a:r>
                        <a:rPr lang="en-US" sz="2800" b="1" kern="120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endParaRPr lang="en-US" sz="2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tc>
                  <a:txBody>
                    <a:bodyPr/>
                    <a:lstStyle/>
                    <a:p>
                      <a:pPr algn="just">
                        <a:lnSpc>
                          <a:spcPct val="115000"/>
                        </a:lnSpc>
                        <a:spcAft>
                          <a:spcPts val="0"/>
                        </a:spcAft>
                      </a:pPr>
                      <a:r>
                        <a:rPr lang="vi-VN" sz="2800" b="1"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88 – 95 </a:t>
                      </a:r>
                      <a:r>
                        <a:rPr lang="en-US" sz="2800" b="1" kern="12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rPr>
                        <a:t> %</a:t>
                      </a:r>
                      <a:endParaRPr lang="en-US" sz="2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1516282232"/>
                  </a:ext>
                </a:extLst>
              </a:tr>
            </a:tbl>
          </a:graphicData>
        </a:graphic>
      </p:graphicFrame>
    </p:spTree>
    <p:extLst>
      <p:ext uri="{BB962C8B-B14F-4D97-AF65-F5344CB8AC3E}">
        <p14:creationId xmlns:p14="http://schemas.microsoft.com/office/powerpoint/2010/main" val="1732163050"/>
      </p:ext>
    </p:extLst>
  </p:cSld>
  <p:clrMapOvr>
    <a:masterClrMapping/>
  </p:clrMapOvr>
  <mc:AlternateContent xmlns:mc="http://schemas.openxmlformats.org/markup-compatibility/2006" xmlns:p14="http://schemas.microsoft.com/office/powerpoint/2010/main">
    <mc:Choice Requires="p14">
      <p:transition spd="slow" p14:dur="2000" advTm="21004"/>
    </mc:Choice>
    <mc:Fallback xmlns="">
      <p:transition spd="slow" advTm="21004"/>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2AB9A69-C2DA-5C4C-8B38-E3235D294580}"/>
              </a:ext>
            </a:extLst>
          </p:cNvPr>
          <p:cNvSpPr/>
          <p:nvPr/>
        </p:nvSpPr>
        <p:spPr>
          <a:xfrm>
            <a:off x="304800" y="4724400"/>
            <a:ext cx="4572000" cy="830997"/>
          </a:xfrm>
          <a:prstGeom prst="rect">
            <a:avLst/>
          </a:prstGeom>
        </p:spPr>
        <p:txBody>
          <a:bodyPr>
            <a:spAutoFit/>
          </a:bodyPr>
          <a:lstStyle/>
          <a:p>
            <a:pPr algn="ctr">
              <a:spcAft>
                <a:spcPts val="0"/>
              </a:spcAft>
            </a:pPr>
            <a:r>
              <a:rPr lang="en-US" sz="2400" i="1" dirty="0" err="1">
                <a:latin typeface="Times New Roman" panose="02020603050405020304" pitchFamily="18" charset="0"/>
                <a:ea typeface="Calibri" panose="020F0502020204030204" pitchFamily="34" charset="0"/>
              </a:rPr>
              <a:t>Sỏi</a:t>
            </a:r>
            <a:r>
              <a:rPr lang="en-US" sz="2400" i="1" dirty="0">
                <a:latin typeface="Times New Roman" panose="02020603050405020304" pitchFamily="18" charset="0"/>
                <a:ea typeface="Calibri" panose="020F0502020204030204" pitchFamily="34" charset="0"/>
              </a:rPr>
              <a:t> </a:t>
            </a:r>
            <a:r>
              <a:rPr lang="en-US" sz="2400" i="1" dirty="0" err="1">
                <a:latin typeface="Times New Roman" panose="02020603050405020304" pitchFamily="18" charset="0"/>
                <a:ea typeface="Calibri" panose="020F0502020204030204" pitchFamily="34" charset="0"/>
              </a:rPr>
              <a:t>đường</a:t>
            </a:r>
            <a:r>
              <a:rPr lang="en-US" sz="2400" i="1" dirty="0">
                <a:latin typeface="Times New Roman" panose="02020603050405020304" pitchFamily="18" charset="0"/>
                <a:ea typeface="Calibri" panose="020F0502020204030204" pitchFamily="34" charset="0"/>
              </a:rPr>
              <a:t> </a:t>
            </a:r>
            <a:r>
              <a:rPr lang="en-US" sz="2400" i="1" dirty="0" err="1">
                <a:latin typeface="Times New Roman" panose="02020603050405020304" pitchFamily="18" charset="0"/>
                <a:ea typeface="Calibri" panose="020F0502020204030204" pitchFamily="34" charset="0"/>
              </a:rPr>
              <a:t>mật</a:t>
            </a:r>
            <a:r>
              <a:rPr lang="en-US" sz="2400" i="1" dirty="0">
                <a:latin typeface="Times New Roman" panose="02020603050405020304" pitchFamily="18" charset="0"/>
                <a:ea typeface="Calibri" panose="020F0502020204030204" pitchFamily="34" charset="0"/>
              </a:rPr>
              <a:t> </a:t>
            </a:r>
            <a:r>
              <a:rPr lang="en-US" sz="2400" i="1" dirty="0" err="1">
                <a:latin typeface="Times New Roman" panose="02020603050405020304" pitchFamily="18" charset="0"/>
                <a:ea typeface="Calibri" panose="020F0502020204030204" pitchFamily="34" charset="0"/>
              </a:rPr>
              <a:t>trong</a:t>
            </a:r>
            <a:r>
              <a:rPr lang="vi-VN" sz="2400" i="1" dirty="0">
                <a:latin typeface="Times New Roman" panose="02020603050405020304" pitchFamily="18" charset="0"/>
                <a:ea typeface="Calibri" panose="020F0502020204030204" pitchFamily="34" charset="0"/>
              </a:rPr>
              <a:t> gan</a:t>
            </a:r>
            <a:endParaRPr lang="en-US" sz="2400" dirty="0">
              <a:latin typeface="Times New Roman" panose="02020603050405020304" pitchFamily="18" charset="0"/>
              <a:ea typeface="Calibri" panose="020F0502020204030204" pitchFamily="34" charset="0"/>
            </a:endParaRPr>
          </a:p>
          <a:p>
            <a:pPr algn="ctr"/>
            <a:r>
              <a:rPr lang="en-US" sz="2400" i="1" dirty="0" err="1">
                <a:latin typeface="Times New Roman" panose="02020603050405020304" pitchFamily="18" charset="0"/>
                <a:ea typeface="Calibri" panose="020F0502020204030204" pitchFamily="34" charset="0"/>
              </a:rPr>
              <a:t>trên</a:t>
            </a:r>
            <a:r>
              <a:rPr lang="en-US" sz="2400" i="1" dirty="0">
                <a:latin typeface="Times New Roman" panose="02020603050405020304" pitchFamily="18" charset="0"/>
                <a:ea typeface="Calibri" panose="020F0502020204030204" pitchFamily="34" charset="0"/>
              </a:rPr>
              <a:t> </a:t>
            </a:r>
            <a:r>
              <a:rPr lang="en-US" sz="2400" i="1" dirty="0" err="1">
                <a:latin typeface="Times New Roman" panose="02020603050405020304" pitchFamily="18" charset="0"/>
                <a:ea typeface="Calibri" panose="020F0502020204030204" pitchFamily="34" charset="0"/>
              </a:rPr>
              <a:t>siêu</a:t>
            </a:r>
            <a:r>
              <a:rPr lang="en-US" sz="2400" i="1" dirty="0">
                <a:latin typeface="Times New Roman" panose="02020603050405020304" pitchFamily="18" charset="0"/>
                <a:ea typeface="Calibri" panose="020F0502020204030204" pitchFamily="34" charset="0"/>
              </a:rPr>
              <a:t> </a:t>
            </a:r>
            <a:r>
              <a:rPr lang="en-US" sz="2400" i="1" dirty="0" err="1">
                <a:latin typeface="Times New Roman" panose="02020603050405020304" pitchFamily="18" charset="0"/>
                <a:ea typeface="Calibri" panose="020F0502020204030204" pitchFamily="34" charset="0"/>
              </a:rPr>
              <a:t>âm</a:t>
            </a:r>
            <a:r>
              <a:rPr lang="en-US" sz="2400" i="1" dirty="0">
                <a:latin typeface="Times New Roman" panose="02020603050405020304" pitchFamily="18" charset="0"/>
                <a:ea typeface="Calibri" panose="020F0502020204030204" pitchFamily="34" charset="0"/>
              </a:rPr>
              <a:t> </a:t>
            </a:r>
            <a:r>
              <a:rPr lang="en-US" sz="2400" i="1" dirty="0" err="1">
                <a:latin typeface="Times New Roman" panose="02020603050405020304" pitchFamily="18" charset="0"/>
                <a:ea typeface="Calibri" panose="020F0502020204030204" pitchFamily="34" charset="0"/>
              </a:rPr>
              <a:t>bụng</a:t>
            </a:r>
            <a:r>
              <a:rPr lang="en-US" sz="2400" dirty="0"/>
              <a:t> </a:t>
            </a:r>
            <a:endParaRPr sz="2400" dirty="0"/>
          </a:p>
        </p:txBody>
      </p:sp>
      <p:pic>
        <p:nvPicPr>
          <p:cNvPr id="4" name="Picture 3">
            <a:extLst>
              <a:ext uri="{FF2B5EF4-FFF2-40B4-BE49-F238E27FC236}">
                <a16:creationId xmlns:a16="http://schemas.microsoft.com/office/drawing/2014/main" id="{26AE2393-08FF-2E4F-B84F-17130F20EFAC}"/>
              </a:ext>
            </a:extLst>
          </p:cNvPr>
          <p:cNvPicPr/>
          <p:nvPr/>
        </p:nvPicPr>
        <p:blipFill>
          <a:blip r:embed="rId2">
            <a:extLst>
              <a:ext uri="{28A0092B-C50C-407E-A947-70E740481C1C}">
                <a14:useLocalDpi xmlns:a14="http://schemas.microsoft.com/office/drawing/2010/main" val="0"/>
              </a:ext>
            </a:extLst>
          </a:blip>
          <a:stretch>
            <a:fillRect/>
          </a:stretch>
        </p:blipFill>
        <p:spPr>
          <a:xfrm>
            <a:off x="4724400" y="1660525"/>
            <a:ext cx="3962400" cy="2911475"/>
          </a:xfrm>
          <a:prstGeom prst="rect">
            <a:avLst/>
          </a:prstGeom>
        </p:spPr>
      </p:pic>
      <p:sp>
        <p:nvSpPr>
          <p:cNvPr id="5" name="Rectangle 4">
            <a:extLst>
              <a:ext uri="{FF2B5EF4-FFF2-40B4-BE49-F238E27FC236}">
                <a16:creationId xmlns:a16="http://schemas.microsoft.com/office/drawing/2014/main" id="{4360746A-B37B-2545-B926-9C304E90C55F}"/>
              </a:ext>
            </a:extLst>
          </p:cNvPr>
          <p:cNvSpPr/>
          <p:nvPr/>
        </p:nvSpPr>
        <p:spPr>
          <a:xfrm>
            <a:off x="4419600" y="4727448"/>
            <a:ext cx="4572000" cy="830997"/>
          </a:xfrm>
          <a:prstGeom prst="rect">
            <a:avLst/>
          </a:prstGeom>
        </p:spPr>
        <p:txBody>
          <a:bodyPr>
            <a:spAutoFit/>
          </a:bodyPr>
          <a:lstStyle/>
          <a:p>
            <a:pPr algn="ctr">
              <a:spcAft>
                <a:spcPts val="0"/>
              </a:spcAft>
            </a:pPr>
            <a:r>
              <a:rPr lang="en-US" sz="2400" i="1" dirty="0" err="1">
                <a:latin typeface="Times New Roman" panose="02020603050405020304" pitchFamily="18" charset="0"/>
                <a:ea typeface="Calibri" panose="020F0502020204030204" pitchFamily="34" charset="0"/>
              </a:rPr>
              <a:t>Sỏi</a:t>
            </a:r>
            <a:r>
              <a:rPr lang="vi-VN" sz="2400" i="1" dirty="0">
                <a:latin typeface="Times New Roman" panose="02020603050405020304" pitchFamily="18" charset="0"/>
                <a:ea typeface="Calibri" panose="020F0502020204030204" pitchFamily="34" charset="0"/>
              </a:rPr>
              <a:t> đường mật trong gan</a:t>
            </a:r>
            <a:r>
              <a:rPr lang="en-US" sz="2400" i="1" dirty="0">
                <a:latin typeface="Times New Roman" panose="02020603050405020304" pitchFamily="18" charset="0"/>
                <a:ea typeface="Calibri" panose="020F0502020204030204" pitchFamily="34" charset="0"/>
              </a:rPr>
              <a:t> (</a:t>
            </a:r>
            <a:r>
              <a:rPr lang="en-US" sz="2400" i="1" dirty="0" err="1">
                <a:latin typeface="Times New Roman" panose="02020603050405020304" pitchFamily="18" charset="0"/>
                <a:ea typeface="Calibri" panose="020F0502020204030204" pitchFamily="34" charset="0"/>
              </a:rPr>
              <a:t>mũi</a:t>
            </a:r>
            <a:r>
              <a:rPr lang="en-US" sz="2400" i="1" dirty="0">
                <a:latin typeface="Times New Roman" panose="02020603050405020304" pitchFamily="18" charset="0"/>
                <a:ea typeface="Calibri" panose="020F0502020204030204" pitchFamily="34" charset="0"/>
              </a:rPr>
              <a:t> </a:t>
            </a:r>
            <a:r>
              <a:rPr lang="en-US" sz="2400" i="1" dirty="0" err="1">
                <a:latin typeface="Times New Roman" panose="02020603050405020304" pitchFamily="18" charset="0"/>
                <a:ea typeface="Calibri" panose="020F0502020204030204" pitchFamily="34" charset="0"/>
              </a:rPr>
              <a:t>tên</a:t>
            </a:r>
            <a:r>
              <a:rPr lang="en-US" sz="2400" i="1" dirty="0">
                <a:latin typeface="Times New Roman" panose="02020603050405020304" pitchFamily="18" charset="0"/>
                <a:ea typeface="Calibri" panose="020F0502020204030204" pitchFamily="34" charset="0"/>
              </a:rPr>
              <a:t>) </a:t>
            </a:r>
            <a:endParaRPr lang="en-US" sz="2400" dirty="0">
              <a:latin typeface="Times New Roman" panose="02020603050405020304" pitchFamily="18" charset="0"/>
              <a:ea typeface="Calibri" panose="020F0502020204030204" pitchFamily="34" charset="0"/>
            </a:endParaRPr>
          </a:p>
          <a:p>
            <a:pPr algn="ctr"/>
            <a:r>
              <a:rPr lang="en-US" sz="2400" i="1" dirty="0" err="1">
                <a:latin typeface="Times New Roman" panose="02020603050405020304" pitchFamily="18" charset="0"/>
                <a:ea typeface="Calibri" panose="020F0502020204030204" pitchFamily="34" charset="0"/>
              </a:rPr>
              <a:t>trên</a:t>
            </a:r>
            <a:r>
              <a:rPr lang="en-US" sz="2400" i="1" dirty="0">
                <a:latin typeface="Times New Roman" panose="02020603050405020304" pitchFamily="18" charset="0"/>
                <a:ea typeface="Calibri" panose="020F0502020204030204" pitchFamily="34" charset="0"/>
              </a:rPr>
              <a:t> CT Scan </a:t>
            </a:r>
            <a:r>
              <a:rPr lang="en-US" sz="2400" i="1" dirty="0" err="1">
                <a:latin typeface="Times New Roman" panose="02020603050405020304" pitchFamily="18" charset="0"/>
                <a:ea typeface="Calibri" panose="020F0502020204030204" pitchFamily="34" charset="0"/>
              </a:rPr>
              <a:t>bụng</a:t>
            </a:r>
            <a:r>
              <a:rPr lang="en-US" sz="2400" dirty="0"/>
              <a:t> </a:t>
            </a:r>
            <a:endParaRPr sz="2400" dirty="0"/>
          </a:p>
        </p:txBody>
      </p:sp>
      <p:pic>
        <p:nvPicPr>
          <p:cNvPr id="6" name="Picture 5">
            <a:extLst>
              <a:ext uri="{FF2B5EF4-FFF2-40B4-BE49-F238E27FC236}">
                <a16:creationId xmlns:a16="http://schemas.microsoft.com/office/drawing/2014/main" id="{5BF9B410-65CC-D240-AB3C-4D26829F9BEC}"/>
              </a:ext>
            </a:extLst>
          </p:cNvPr>
          <p:cNvPicPr/>
          <p:nvPr/>
        </p:nvPicPr>
        <p:blipFill>
          <a:blip r:embed="rId3">
            <a:extLst>
              <a:ext uri="{28A0092B-C50C-407E-A947-70E740481C1C}">
                <a14:useLocalDpi xmlns:a14="http://schemas.microsoft.com/office/drawing/2010/main" val="0"/>
              </a:ext>
            </a:extLst>
          </a:blip>
          <a:stretch>
            <a:fillRect/>
          </a:stretch>
        </p:blipFill>
        <p:spPr>
          <a:xfrm>
            <a:off x="609600" y="1660525"/>
            <a:ext cx="4004050" cy="2930208"/>
          </a:xfrm>
          <a:prstGeom prst="rect">
            <a:avLst/>
          </a:prstGeom>
        </p:spPr>
      </p:pic>
    </p:spTree>
    <p:extLst>
      <p:ext uri="{BB962C8B-B14F-4D97-AF65-F5344CB8AC3E}">
        <p14:creationId xmlns:p14="http://schemas.microsoft.com/office/powerpoint/2010/main" val="2216759558"/>
      </p:ext>
    </p:extLst>
  </p:cSld>
  <p:clrMapOvr>
    <a:masterClrMapping/>
  </p:clrMapOvr>
  <mc:AlternateContent xmlns:mc="http://schemas.openxmlformats.org/markup-compatibility/2006" xmlns:p14="http://schemas.microsoft.com/office/powerpoint/2010/main">
    <mc:Choice Requires="p14">
      <p:transition spd="slow" p14:dur="2000" advTm="14415"/>
    </mc:Choice>
    <mc:Fallback xmlns="">
      <p:transition spd="slow" advTm="14415"/>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F7FEC-848F-2F4B-B51F-DE3EDEE0EE0B}"/>
              </a:ext>
            </a:extLst>
          </p:cNvPr>
          <p:cNvSpPr>
            <a:spLocks noGrp="1"/>
          </p:cNvSpPr>
          <p:nvPr>
            <p:ph type="title" idx="4294967295"/>
          </p:nvPr>
        </p:nvSpPr>
        <p:spPr>
          <a:xfrm>
            <a:off x="609600" y="512763"/>
            <a:ext cx="7772400" cy="914400"/>
          </a:xfrm>
        </p:spPr>
        <p:txBody>
          <a:bodyPr>
            <a:normAutofit/>
          </a:bodyPr>
          <a:lstStyle/>
          <a:p>
            <a:pPr eaLnBrk="1" fontAlgn="auto" hangingPunct="1">
              <a:spcAft>
                <a:spcPts val="0"/>
              </a:spcAft>
              <a:defRPr/>
            </a:pPr>
            <a:r>
              <a:rPr lang="en-AU" b="1">
                <a:solidFill>
                  <a:srgbClr val="FF0000"/>
                </a:solidFill>
                <a:latin typeface="Times New Roman" pitchFamily="18" charset="0"/>
                <a:cs typeface="Times New Roman" pitchFamily="18" charset="0"/>
              </a:rPr>
              <a:t>MỤC TIÊU</a:t>
            </a:r>
            <a:endParaRPr lang="en-US" b="1">
              <a:solidFill>
                <a:srgbClr val="FF0000"/>
              </a:solidFill>
              <a:latin typeface="Times New Roman" pitchFamily="18" charset="0"/>
              <a:cs typeface="Times New Roman" pitchFamily="18" charset="0"/>
            </a:endParaRPr>
          </a:p>
        </p:txBody>
      </p:sp>
      <p:sp>
        <p:nvSpPr>
          <p:cNvPr id="4" name="Text Box 6">
            <a:extLst>
              <a:ext uri="{FF2B5EF4-FFF2-40B4-BE49-F238E27FC236}">
                <a16:creationId xmlns:a16="http://schemas.microsoft.com/office/drawing/2014/main" id="{85601504-86FC-3C4E-B240-5855F575C4BA}"/>
              </a:ext>
            </a:extLst>
          </p:cNvPr>
          <p:cNvSpPr txBox="1">
            <a:spLocks noChangeArrowheads="1"/>
          </p:cNvSpPr>
          <p:nvPr/>
        </p:nvSpPr>
        <p:spPr bwMode="auto">
          <a:xfrm>
            <a:off x="381000" y="1460500"/>
            <a:ext cx="8658225" cy="5262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rgbClr val="CCFFFF"/>
                </a:solidFill>
                <a:latin typeface="VNI-Swiss-Condense" pitchFamily="2" charset="0"/>
              </a:defRPr>
            </a:lvl1pPr>
            <a:lvl2pPr marL="742950" indent="-285750">
              <a:defRPr sz="2400">
                <a:solidFill>
                  <a:srgbClr val="CCFFFF"/>
                </a:solidFill>
                <a:latin typeface="VNI-Swiss-Condense" pitchFamily="2" charset="0"/>
              </a:defRPr>
            </a:lvl2pPr>
            <a:lvl3pPr marL="1143000" indent="-228600">
              <a:defRPr sz="2400">
                <a:solidFill>
                  <a:srgbClr val="CCFFFF"/>
                </a:solidFill>
                <a:latin typeface="VNI-Swiss-Condense" pitchFamily="2" charset="0"/>
              </a:defRPr>
            </a:lvl3pPr>
            <a:lvl4pPr marL="1600200" indent="-228600">
              <a:defRPr sz="2400">
                <a:solidFill>
                  <a:srgbClr val="CCFFFF"/>
                </a:solidFill>
                <a:latin typeface="VNI-Swiss-Condense" pitchFamily="2" charset="0"/>
              </a:defRPr>
            </a:lvl4pPr>
            <a:lvl5pPr marL="2057400" indent="-228600">
              <a:defRPr sz="2400">
                <a:solidFill>
                  <a:srgbClr val="CCFFFF"/>
                </a:solidFill>
                <a:latin typeface="VNI-Swiss-Condense" pitchFamily="2" charset="0"/>
              </a:defRPr>
            </a:lvl5pPr>
            <a:lvl6pPr marL="2514600" indent="-228600" eaLnBrk="0" fontAlgn="base" hangingPunct="0">
              <a:spcBef>
                <a:spcPct val="0"/>
              </a:spcBef>
              <a:spcAft>
                <a:spcPct val="0"/>
              </a:spcAft>
              <a:defRPr sz="2400">
                <a:solidFill>
                  <a:srgbClr val="CCFFFF"/>
                </a:solidFill>
                <a:latin typeface="VNI-Swiss-Condense" pitchFamily="2" charset="0"/>
              </a:defRPr>
            </a:lvl6pPr>
            <a:lvl7pPr marL="2971800" indent="-228600" eaLnBrk="0" fontAlgn="base" hangingPunct="0">
              <a:spcBef>
                <a:spcPct val="0"/>
              </a:spcBef>
              <a:spcAft>
                <a:spcPct val="0"/>
              </a:spcAft>
              <a:defRPr sz="2400">
                <a:solidFill>
                  <a:srgbClr val="CCFFFF"/>
                </a:solidFill>
                <a:latin typeface="VNI-Swiss-Condense" pitchFamily="2" charset="0"/>
              </a:defRPr>
            </a:lvl7pPr>
            <a:lvl8pPr marL="3429000" indent="-228600" eaLnBrk="0" fontAlgn="base" hangingPunct="0">
              <a:spcBef>
                <a:spcPct val="0"/>
              </a:spcBef>
              <a:spcAft>
                <a:spcPct val="0"/>
              </a:spcAft>
              <a:defRPr sz="2400">
                <a:solidFill>
                  <a:srgbClr val="CCFFFF"/>
                </a:solidFill>
                <a:latin typeface="VNI-Swiss-Condense" pitchFamily="2" charset="0"/>
              </a:defRPr>
            </a:lvl8pPr>
            <a:lvl9pPr marL="3886200" indent="-228600" eaLnBrk="0" fontAlgn="base" hangingPunct="0">
              <a:spcBef>
                <a:spcPct val="0"/>
              </a:spcBef>
              <a:spcAft>
                <a:spcPct val="0"/>
              </a:spcAft>
              <a:defRPr sz="2400">
                <a:solidFill>
                  <a:srgbClr val="CCFFFF"/>
                </a:solidFill>
                <a:latin typeface="VNI-Swiss-Condense" pitchFamily="2" charset="0"/>
              </a:defRPr>
            </a:lvl9pPr>
          </a:lstStyle>
          <a:p>
            <a:pPr eaLnBrk="1" hangingPunct="1">
              <a:spcBef>
                <a:spcPct val="50000"/>
              </a:spcBef>
              <a:defRPr/>
            </a:pPr>
            <a:r>
              <a:rPr lang="vi-VN" sz="2800" i="1" dirty="0">
                <a:solidFill>
                  <a:schemeClr val="tx1"/>
                </a:solidFill>
                <a:latin typeface="Times New Roman" pitchFamily="18" charset="0"/>
                <a:cs typeface="Times New Roman" pitchFamily="18" charset="0"/>
              </a:rPr>
              <a:t>1. Phân loại được sỏi đường mật chính (của người bệnh) theo sinh bệnh học, sinh hóa, giải phẫu.</a:t>
            </a:r>
          </a:p>
          <a:p>
            <a:pPr eaLnBrk="1" hangingPunct="1">
              <a:spcBef>
                <a:spcPct val="50000"/>
              </a:spcBef>
              <a:defRPr/>
            </a:pPr>
            <a:r>
              <a:rPr lang="vi-VN" sz="2800" i="1" dirty="0">
                <a:solidFill>
                  <a:schemeClr val="tx1"/>
                </a:solidFill>
                <a:latin typeface="Times New Roman" pitchFamily="18" charset="0"/>
                <a:cs typeface="Times New Roman" pitchFamily="18" charset="0"/>
              </a:rPr>
              <a:t>2. Khai thác người bệnh và ghi nhận yếu tố nguy cơ của sỏi ống mật chủ, của sỏi đường mật trong gan.</a:t>
            </a:r>
          </a:p>
          <a:p>
            <a:pPr eaLnBrk="1" hangingPunct="1">
              <a:spcBef>
                <a:spcPct val="50000"/>
              </a:spcBef>
              <a:defRPr/>
            </a:pPr>
            <a:r>
              <a:rPr lang="vi-VN" sz="2800" i="1" dirty="0">
                <a:solidFill>
                  <a:schemeClr val="tx1"/>
                </a:solidFill>
                <a:latin typeface="Times New Roman" pitchFamily="18" charset="0"/>
                <a:cs typeface="Times New Roman" pitchFamily="18" charset="0"/>
              </a:rPr>
              <a:t>3. Tiếp cận qua lâm sàng và cận lâm sàng để chẩn đoán xác định sỏi đường mật chính và sáu biến chứng của bệnh.</a:t>
            </a:r>
          </a:p>
          <a:p>
            <a:pPr eaLnBrk="1" hangingPunct="1">
              <a:spcBef>
                <a:spcPct val="50000"/>
              </a:spcBef>
              <a:defRPr/>
            </a:pPr>
            <a:r>
              <a:rPr lang="vi-VN" sz="2800" i="1" dirty="0">
                <a:solidFill>
                  <a:schemeClr val="tx1"/>
                </a:solidFill>
                <a:latin typeface="Times New Roman" pitchFamily="18" charset="0"/>
                <a:cs typeface="Times New Roman" pitchFamily="18" charset="0"/>
              </a:rPr>
              <a:t>4. Chỉ định phương pháp điều trị sỏi đường mật chính phù hợp với nguyên tắc điều trị và dựa trên sáu yếu tố quan trọng.</a:t>
            </a:r>
          </a:p>
          <a:p>
            <a:pPr eaLnBrk="1" hangingPunct="1">
              <a:spcBef>
                <a:spcPct val="50000"/>
              </a:spcBef>
              <a:defRPr/>
            </a:pPr>
            <a:endParaRPr lang="en-US" sz="2800" i="1" dirty="0">
              <a:solidFill>
                <a:schemeClr val="tx1"/>
              </a:solidFill>
              <a:latin typeface="Times New Roman" pitchFamily="18" charset="0"/>
              <a:cs typeface="Times New Roman"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2000" advTm="28905"/>
    </mc:Choice>
    <mc:Fallback xmlns="">
      <p:transition spd="slow" advTm="28905"/>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99C02A7-5C64-3440-B76B-462D22890B27}"/>
              </a:ext>
            </a:extLst>
          </p:cNvPr>
          <p:cNvPicPr/>
          <p:nvPr/>
        </p:nvPicPr>
        <p:blipFill>
          <a:blip r:embed="rId2">
            <a:extLst>
              <a:ext uri="{28A0092B-C50C-407E-A947-70E740481C1C}">
                <a14:useLocalDpi xmlns:a14="http://schemas.microsoft.com/office/drawing/2010/main" val="0"/>
              </a:ext>
            </a:extLst>
          </a:blip>
          <a:stretch>
            <a:fillRect/>
          </a:stretch>
        </p:blipFill>
        <p:spPr>
          <a:xfrm>
            <a:off x="533400" y="1752600"/>
            <a:ext cx="4114800" cy="2971800"/>
          </a:xfrm>
          <a:prstGeom prst="rect">
            <a:avLst/>
          </a:prstGeom>
        </p:spPr>
      </p:pic>
      <p:sp>
        <p:nvSpPr>
          <p:cNvPr id="3" name="Rectangle 2">
            <a:extLst>
              <a:ext uri="{FF2B5EF4-FFF2-40B4-BE49-F238E27FC236}">
                <a16:creationId xmlns:a16="http://schemas.microsoft.com/office/drawing/2014/main" id="{FD5BE5F6-5A86-6E45-8D7C-621DCEDBEEB3}"/>
              </a:ext>
            </a:extLst>
          </p:cNvPr>
          <p:cNvSpPr/>
          <p:nvPr/>
        </p:nvSpPr>
        <p:spPr>
          <a:xfrm>
            <a:off x="304800" y="4724400"/>
            <a:ext cx="4572000" cy="707886"/>
          </a:xfrm>
          <a:prstGeom prst="rect">
            <a:avLst/>
          </a:prstGeom>
        </p:spPr>
        <p:txBody>
          <a:bodyPr>
            <a:spAutoFit/>
          </a:bodyPr>
          <a:lstStyle/>
          <a:p>
            <a:pPr algn="ctr">
              <a:spcAft>
                <a:spcPts val="0"/>
              </a:spcAft>
            </a:pPr>
            <a:r>
              <a:rPr lang="en-US" sz="2000" i="1" dirty="0" err="1">
                <a:latin typeface="Times New Roman" panose="02020603050405020304" pitchFamily="18" charset="0"/>
                <a:ea typeface="Calibri" panose="020F0502020204030204" pitchFamily="34" charset="0"/>
              </a:rPr>
              <a:t>Sỏi</a:t>
            </a:r>
            <a:r>
              <a:rPr lang="vi-VN" sz="2000" i="1" dirty="0">
                <a:latin typeface="Times New Roman" panose="02020603050405020304" pitchFamily="18" charset="0"/>
                <a:ea typeface="Calibri" panose="020F0502020204030204" pitchFamily="34" charset="0"/>
              </a:rPr>
              <a:t> đường mật trong gan</a:t>
            </a:r>
            <a:r>
              <a:rPr lang="en-US" sz="2000" i="1" dirty="0">
                <a:latin typeface="Times New Roman" panose="02020603050405020304" pitchFamily="18" charset="0"/>
                <a:ea typeface="Calibri" panose="020F0502020204030204" pitchFamily="34" charset="0"/>
              </a:rPr>
              <a:t> (</a:t>
            </a:r>
            <a:r>
              <a:rPr lang="en-US" sz="2000" i="1" dirty="0" err="1">
                <a:latin typeface="Times New Roman" panose="02020603050405020304" pitchFamily="18" charset="0"/>
                <a:ea typeface="Calibri" panose="020F0502020204030204" pitchFamily="34" charset="0"/>
              </a:rPr>
              <a:t>mũi</a:t>
            </a:r>
            <a:r>
              <a:rPr lang="en-US" sz="2000" i="1" dirty="0">
                <a:latin typeface="Times New Roman" panose="02020603050405020304" pitchFamily="18" charset="0"/>
                <a:ea typeface="Calibri" panose="020F0502020204030204" pitchFamily="34" charset="0"/>
              </a:rPr>
              <a:t> </a:t>
            </a:r>
            <a:r>
              <a:rPr lang="en-US" sz="2000" i="1" dirty="0" err="1">
                <a:latin typeface="Times New Roman" panose="02020603050405020304" pitchFamily="18" charset="0"/>
                <a:ea typeface="Calibri" panose="020F0502020204030204" pitchFamily="34" charset="0"/>
              </a:rPr>
              <a:t>tên</a:t>
            </a:r>
            <a:r>
              <a:rPr lang="en-US" sz="2000" i="1" dirty="0">
                <a:latin typeface="Times New Roman" panose="02020603050405020304" pitchFamily="18" charset="0"/>
                <a:ea typeface="Calibri" panose="020F0502020204030204" pitchFamily="34" charset="0"/>
              </a:rPr>
              <a:t>) </a:t>
            </a:r>
            <a:endParaRPr lang="en-US" sz="2000" dirty="0">
              <a:latin typeface="Times New Roman" panose="02020603050405020304" pitchFamily="18" charset="0"/>
              <a:ea typeface="Calibri" panose="020F0502020204030204" pitchFamily="34" charset="0"/>
            </a:endParaRPr>
          </a:p>
          <a:p>
            <a:pPr algn="ctr">
              <a:spcAft>
                <a:spcPts val="0"/>
              </a:spcAft>
            </a:pPr>
            <a:r>
              <a:rPr lang="en-US" sz="2000" i="1" dirty="0" err="1">
                <a:latin typeface="Times New Roman" panose="02020603050405020304" pitchFamily="18" charset="0"/>
                <a:ea typeface="Calibri" panose="020F0502020204030204" pitchFamily="34" charset="0"/>
              </a:rPr>
              <a:t>trên</a:t>
            </a:r>
            <a:r>
              <a:rPr lang="en-US" sz="2000" i="1" dirty="0">
                <a:latin typeface="Times New Roman" panose="02020603050405020304" pitchFamily="18" charset="0"/>
                <a:ea typeface="Calibri" panose="020F0502020204030204" pitchFamily="34" charset="0"/>
              </a:rPr>
              <a:t> </a:t>
            </a:r>
            <a:r>
              <a:rPr lang="en-US" sz="2000" i="1" dirty="0" err="1">
                <a:latin typeface="Times New Roman" panose="02020603050405020304" pitchFamily="18" charset="0"/>
                <a:ea typeface="Calibri" panose="020F0502020204030204" pitchFamily="34" charset="0"/>
              </a:rPr>
              <a:t>phim</a:t>
            </a:r>
            <a:r>
              <a:rPr lang="en-US" sz="2000" i="1" dirty="0">
                <a:latin typeface="Times New Roman" panose="02020603050405020304" pitchFamily="18" charset="0"/>
                <a:ea typeface="Calibri" panose="020F0502020204030204" pitchFamily="34" charset="0"/>
              </a:rPr>
              <a:t> MRCP T1</a:t>
            </a:r>
            <a:endParaRPr lang="en-US" sz="2000" dirty="0">
              <a:effectLst/>
              <a:latin typeface="Times New Roman" panose="02020603050405020304" pitchFamily="18" charset="0"/>
              <a:ea typeface="Calibri" panose="020F0502020204030204" pitchFamily="34" charset="0"/>
            </a:endParaRPr>
          </a:p>
        </p:txBody>
      </p:sp>
      <p:pic>
        <p:nvPicPr>
          <p:cNvPr id="4" name="Picture 3">
            <a:extLst>
              <a:ext uri="{FF2B5EF4-FFF2-40B4-BE49-F238E27FC236}">
                <a16:creationId xmlns:a16="http://schemas.microsoft.com/office/drawing/2014/main" id="{78300C63-0839-9842-91FD-6FCF2CBE426F}"/>
              </a:ext>
            </a:extLst>
          </p:cNvPr>
          <p:cNvPicPr/>
          <p:nvPr/>
        </p:nvPicPr>
        <p:blipFill>
          <a:blip r:embed="rId3">
            <a:extLst>
              <a:ext uri="{28A0092B-C50C-407E-A947-70E740481C1C}">
                <a14:useLocalDpi xmlns:a14="http://schemas.microsoft.com/office/drawing/2010/main" val="0"/>
              </a:ext>
            </a:extLst>
          </a:blip>
          <a:stretch>
            <a:fillRect/>
          </a:stretch>
        </p:blipFill>
        <p:spPr>
          <a:xfrm>
            <a:off x="4876800" y="2057400"/>
            <a:ext cx="3886200" cy="2667000"/>
          </a:xfrm>
          <a:prstGeom prst="rect">
            <a:avLst/>
          </a:prstGeom>
        </p:spPr>
      </p:pic>
      <p:sp>
        <p:nvSpPr>
          <p:cNvPr id="5" name="Rectangle 4">
            <a:extLst>
              <a:ext uri="{FF2B5EF4-FFF2-40B4-BE49-F238E27FC236}">
                <a16:creationId xmlns:a16="http://schemas.microsoft.com/office/drawing/2014/main" id="{C0E3F836-7559-9C46-AC30-890F3353FB9C}"/>
              </a:ext>
            </a:extLst>
          </p:cNvPr>
          <p:cNvSpPr/>
          <p:nvPr/>
        </p:nvSpPr>
        <p:spPr>
          <a:xfrm>
            <a:off x="4648200" y="4724399"/>
            <a:ext cx="4572000" cy="707886"/>
          </a:xfrm>
          <a:prstGeom prst="rect">
            <a:avLst/>
          </a:prstGeom>
        </p:spPr>
        <p:txBody>
          <a:bodyPr>
            <a:spAutoFit/>
          </a:bodyPr>
          <a:lstStyle/>
          <a:p>
            <a:pPr algn="ctr">
              <a:spcAft>
                <a:spcPts val="0"/>
              </a:spcAft>
            </a:pPr>
            <a:r>
              <a:rPr lang="en-US" sz="2000" i="1" dirty="0" err="1">
                <a:latin typeface="Times New Roman" panose="02020603050405020304" pitchFamily="18" charset="0"/>
                <a:ea typeface="Calibri" panose="020F0502020204030204" pitchFamily="34" charset="0"/>
              </a:rPr>
              <a:t>Sỏi</a:t>
            </a:r>
            <a:r>
              <a:rPr lang="vi-VN" sz="2000" i="1" dirty="0">
                <a:latin typeface="Times New Roman" panose="02020603050405020304" pitchFamily="18" charset="0"/>
                <a:ea typeface="Calibri" panose="020F0502020204030204" pitchFamily="34" charset="0"/>
              </a:rPr>
              <a:t> đường mật trong gan</a:t>
            </a:r>
            <a:r>
              <a:rPr lang="en-US" sz="2000" i="1" dirty="0">
                <a:latin typeface="Times New Roman" panose="02020603050405020304" pitchFamily="18" charset="0"/>
                <a:ea typeface="Calibri" panose="020F0502020204030204" pitchFamily="34" charset="0"/>
              </a:rPr>
              <a:t> (</a:t>
            </a:r>
            <a:r>
              <a:rPr lang="en-US" sz="2000" i="1" dirty="0" err="1">
                <a:latin typeface="Times New Roman" panose="02020603050405020304" pitchFamily="18" charset="0"/>
                <a:ea typeface="Calibri" panose="020F0502020204030204" pitchFamily="34" charset="0"/>
              </a:rPr>
              <a:t>mũi</a:t>
            </a:r>
            <a:r>
              <a:rPr lang="en-US" sz="2000" i="1" dirty="0">
                <a:latin typeface="Times New Roman" panose="02020603050405020304" pitchFamily="18" charset="0"/>
                <a:ea typeface="Calibri" panose="020F0502020204030204" pitchFamily="34" charset="0"/>
              </a:rPr>
              <a:t> </a:t>
            </a:r>
            <a:r>
              <a:rPr lang="en-US" sz="2000" i="1" dirty="0" err="1">
                <a:latin typeface="Times New Roman" panose="02020603050405020304" pitchFamily="18" charset="0"/>
                <a:ea typeface="Calibri" panose="020F0502020204030204" pitchFamily="34" charset="0"/>
              </a:rPr>
              <a:t>tên</a:t>
            </a:r>
            <a:r>
              <a:rPr lang="en-US" sz="2000" i="1" dirty="0">
                <a:latin typeface="Times New Roman" panose="02020603050405020304" pitchFamily="18" charset="0"/>
                <a:ea typeface="Calibri" panose="020F0502020204030204" pitchFamily="34" charset="0"/>
              </a:rPr>
              <a:t>) </a:t>
            </a:r>
            <a:endParaRPr lang="en-US" sz="2000" dirty="0">
              <a:latin typeface="Times New Roman" panose="02020603050405020304" pitchFamily="18" charset="0"/>
              <a:ea typeface="Calibri" panose="020F0502020204030204" pitchFamily="34" charset="0"/>
            </a:endParaRPr>
          </a:p>
          <a:p>
            <a:pPr algn="ctr"/>
            <a:r>
              <a:rPr lang="en-US" sz="2000" i="1" dirty="0" err="1">
                <a:latin typeface="Times New Roman" panose="02020603050405020304" pitchFamily="18" charset="0"/>
                <a:ea typeface="Calibri" panose="020F0502020204030204" pitchFamily="34" charset="0"/>
              </a:rPr>
              <a:t>trên</a:t>
            </a:r>
            <a:r>
              <a:rPr lang="en-US" sz="2000" i="1" dirty="0">
                <a:latin typeface="Times New Roman" panose="02020603050405020304" pitchFamily="18" charset="0"/>
                <a:ea typeface="Calibri" panose="020F0502020204030204" pitchFamily="34" charset="0"/>
              </a:rPr>
              <a:t> </a:t>
            </a:r>
            <a:r>
              <a:rPr lang="en-US" sz="2000" i="1" dirty="0" err="1">
                <a:latin typeface="Times New Roman" panose="02020603050405020304" pitchFamily="18" charset="0"/>
                <a:ea typeface="Calibri" panose="020F0502020204030204" pitchFamily="34" charset="0"/>
              </a:rPr>
              <a:t>phim</a:t>
            </a:r>
            <a:r>
              <a:rPr lang="en-US" sz="2000" i="1" dirty="0">
                <a:latin typeface="Times New Roman" panose="02020603050405020304" pitchFamily="18" charset="0"/>
                <a:ea typeface="Calibri" panose="020F0502020204030204" pitchFamily="34" charset="0"/>
              </a:rPr>
              <a:t> MRCP T</a:t>
            </a:r>
            <a:r>
              <a:rPr lang="vi-VN" sz="2000" i="1" dirty="0">
                <a:latin typeface="Times New Roman" panose="02020603050405020304" pitchFamily="18" charset="0"/>
                <a:ea typeface="Calibri" panose="020F0502020204030204" pitchFamily="34" charset="0"/>
              </a:rPr>
              <a:t>2</a:t>
            </a:r>
            <a:r>
              <a:rPr lang="en-US" sz="2000" dirty="0"/>
              <a:t> </a:t>
            </a:r>
            <a:endParaRPr sz="2000" dirty="0"/>
          </a:p>
        </p:txBody>
      </p:sp>
    </p:spTree>
    <p:extLst>
      <p:ext uri="{BB962C8B-B14F-4D97-AF65-F5344CB8AC3E}">
        <p14:creationId xmlns:p14="http://schemas.microsoft.com/office/powerpoint/2010/main" val="2300482275"/>
      </p:ext>
    </p:extLst>
  </p:cSld>
  <p:clrMapOvr>
    <a:masterClrMapping/>
  </p:clrMapOvr>
  <mc:AlternateContent xmlns:mc="http://schemas.openxmlformats.org/markup-compatibility/2006" xmlns:p14="http://schemas.microsoft.com/office/powerpoint/2010/main">
    <mc:Choice Requires="p14">
      <p:transition spd="slow" p14:dur="2000" advTm="13712"/>
    </mc:Choice>
    <mc:Fallback xmlns="">
      <p:transition spd="slow" advTm="13712"/>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470C245-F206-CE4A-B891-C48E9CF2196C}"/>
              </a:ext>
            </a:extLst>
          </p:cNvPr>
          <p:cNvSpPr txBox="1">
            <a:spLocks/>
          </p:cNvSpPr>
          <p:nvPr/>
        </p:nvSpPr>
        <p:spPr>
          <a:xfrm>
            <a:off x="293688" y="381000"/>
            <a:ext cx="8901112" cy="914400"/>
          </a:xfrm>
          <a:prstGeom prst="rect">
            <a:avLst/>
          </a:prstGeom>
        </p:spPr>
        <p:txBody>
          <a:bodyPr/>
          <a:lstStyle>
            <a:lvl1pPr algn="l" rtl="0" eaLnBrk="0" fontAlgn="base" hangingPunct="0">
              <a:spcBef>
                <a:spcPct val="0"/>
              </a:spcBef>
              <a:spcAft>
                <a:spcPct val="0"/>
              </a:spcAft>
              <a:defRPr sz="4000" kern="1200" spc="-100">
                <a:solidFill>
                  <a:srgbClr val="C1EEFF"/>
                </a:solidFill>
                <a:latin typeface="+mj-lt"/>
                <a:ea typeface="+mj-ea"/>
                <a:cs typeface="+mj-cs"/>
              </a:defRPr>
            </a:lvl1pPr>
            <a:lvl2pPr algn="l" rtl="0" eaLnBrk="0" fontAlgn="base" hangingPunct="0">
              <a:spcBef>
                <a:spcPct val="0"/>
              </a:spcBef>
              <a:spcAft>
                <a:spcPct val="0"/>
              </a:spcAft>
              <a:defRPr sz="4000">
                <a:solidFill>
                  <a:srgbClr val="C1EEFF"/>
                </a:solidFill>
                <a:latin typeface="Consolas" pitchFamily="49" charset="0"/>
              </a:defRPr>
            </a:lvl2pPr>
            <a:lvl3pPr algn="l" rtl="0" eaLnBrk="0" fontAlgn="base" hangingPunct="0">
              <a:spcBef>
                <a:spcPct val="0"/>
              </a:spcBef>
              <a:spcAft>
                <a:spcPct val="0"/>
              </a:spcAft>
              <a:defRPr sz="4000">
                <a:solidFill>
                  <a:srgbClr val="C1EEFF"/>
                </a:solidFill>
                <a:latin typeface="Consolas" pitchFamily="49" charset="0"/>
              </a:defRPr>
            </a:lvl3pPr>
            <a:lvl4pPr algn="l" rtl="0" eaLnBrk="0" fontAlgn="base" hangingPunct="0">
              <a:spcBef>
                <a:spcPct val="0"/>
              </a:spcBef>
              <a:spcAft>
                <a:spcPct val="0"/>
              </a:spcAft>
              <a:defRPr sz="4000">
                <a:solidFill>
                  <a:srgbClr val="C1EEFF"/>
                </a:solidFill>
                <a:latin typeface="Consolas" pitchFamily="49" charset="0"/>
              </a:defRPr>
            </a:lvl4pPr>
            <a:lvl5pPr algn="l" rtl="0" eaLnBrk="0" fontAlgn="base" hangingPunct="0">
              <a:spcBef>
                <a:spcPct val="0"/>
              </a:spcBef>
              <a:spcAft>
                <a:spcPct val="0"/>
              </a:spcAft>
              <a:defRPr sz="4000">
                <a:solidFill>
                  <a:srgbClr val="C1EEFF"/>
                </a:solidFill>
                <a:latin typeface="Consolas" pitchFamily="49" charset="0"/>
              </a:defRPr>
            </a:lvl5pPr>
            <a:lvl6pPr marL="457200" algn="l" rtl="0" fontAlgn="base">
              <a:spcBef>
                <a:spcPct val="0"/>
              </a:spcBef>
              <a:spcAft>
                <a:spcPct val="0"/>
              </a:spcAft>
              <a:defRPr sz="4000">
                <a:solidFill>
                  <a:srgbClr val="C1EEFF"/>
                </a:solidFill>
                <a:latin typeface="Consolas" pitchFamily="49" charset="0"/>
              </a:defRPr>
            </a:lvl6pPr>
            <a:lvl7pPr marL="914400" algn="l" rtl="0" fontAlgn="base">
              <a:spcBef>
                <a:spcPct val="0"/>
              </a:spcBef>
              <a:spcAft>
                <a:spcPct val="0"/>
              </a:spcAft>
              <a:defRPr sz="4000">
                <a:solidFill>
                  <a:srgbClr val="C1EEFF"/>
                </a:solidFill>
                <a:latin typeface="Consolas" pitchFamily="49" charset="0"/>
              </a:defRPr>
            </a:lvl7pPr>
            <a:lvl8pPr marL="1371600" algn="l" rtl="0" fontAlgn="base">
              <a:spcBef>
                <a:spcPct val="0"/>
              </a:spcBef>
              <a:spcAft>
                <a:spcPct val="0"/>
              </a:spcAft>
              <a:defRPr sz="4000">
                <a:solidFill>
                  <a:srgbClr val="C1EEFF"/>
                </a:solidFill>
                <a:latin typeface="Consolas" pitchFamily="49" charset="0"/>
              </a:defRPr>
            </a:lvl8pPr>
            <a:lvl9pPr marL="1828800" algn="l" rtl="0" fontAlgn="base">
              <a:spcBef>
                <a:spcPct val="0"/>
              </a:spcBef>
              <a:spcAft>
                <a:spcPct val="0"/>
              </a:spcAft>
              <a:defRPr sz="4000">
                <a:solidFill>
                  <a:srgbClr val="C1EEFF"/>
                </a:solidFill>
                <a:latin typeface="Consolas" pitchFamily="49" charset="0"/>
              </a:defRPr>
            </a:lvl9pPr>
            <a:extLst/>
          </a:lstStyle>
          <a:p>
            <a:pPr eaLnBrk="1" fontAlgn="auto" hangingPunct="1">
              <a:spcAft>
                <a:spcPts val="0"/>
              </a:spcAft>
              <a:defRPr/>
            </a:pPr>
            <a:r>
              <a:rPr lang="en-AU" sz="2800" b="1" dirty="0">
                <a:solidFill>
                  <a:srgbClr val="FF0000"/>
                </a:solidFill>
                <a:latin typeface="Times New Roman" pitchFamily="18" charset="0"/>
                <a:cs typeface="Times New Roman" pitchFamily="18" charset="0"/>
              </a:rPr>
              <a:t>V. </a:t>
            </a:r>
            <a:r>
              <a:rPr lang="vi-VN" sz="2800" b="1" dirty="0">
                <a:solidFill>
                  <a:srgbClr val="FF0000"/>
                </a:solidFill>
                <a:latin typeface="Times New Roman" pitchFamily="18" charset="0"/>
                <a:cs typeface="Times New Roman" pitchFamily="18" charset="0"/>
              </a:rPr>
              <a:t>CHẨN ĐOÁN XÁC ĐỊNH</a:t>
            </a:r>
          </a:p>
          <a:p>
            <a:pPr eaLnBrk="1" fontAlgn="auto" hangingPunct="1">
              <a:spcAft>
                <a:spcPts val="0"/>
              </a:spcAft>
              <a:defRPr/>
            </a:pPr>
            <a:endParaRPr lang="en-US" sz="2800" b="1" dirty="0">
              <a:solidFill>
                <a:srgbClr val="FF0000"/>
              </a:solidFill>
              <a:latin typeface="Times New Roman" pitchFamily="18" charset="0"/>
              <a:cs typeface="Times New Roman" pitchFamily="18" charset="0"/>
            </a:endParaRPr>
          </a:p>
        </p:txBody>
      </p:sp>
      <p:sp>
        <p:nvSpPr>
          <p:cNvPr id="2" name="Rectangle 1">
            <a:extLst>
              <a:ext uri="{FF2B5EF4-FFF2-40B4-BE49-F238E27FC236}">
                <a16:creationId xmlns:a16="http://schemas.microsoft.com/office/drawing/2014/main" id="{5581ECE8-1A65-5043-B3A6-F6249C543920}"/>
              </a:ext>
            </a:extLst>
          </p:cNvPr>
          <p:cNvSpPr/>
          <p:nvPr/>
        </p:nvSpPr>
        <p:spPr>
          <a:xfrm>
            <a:off x="914400" y="1295400"/>
            <a:ext cx="7315200" cy="1898212"/>
          </a:xfrm>
          <a:prstGeom prst="rect">
            <a:avLst/>
          </a:prstGeom>
        </p:spPr>
        <p:txBody>
          <a:bodyPr wrap="square">
            <a:spAutoFit/>
          </a:bodyPr>
          <a:lstStyle/>
          <a:p>
            <a:pPr marL="342900" lvl="0" indent="-342900" algn="just">
              <a:lnSpc>
                <a:spcPct val="115000"/>
              </a:lnSpc>
              <a:spcAft>
                <a:spcPts val="1440"/>
              </a:spcAft>
              <a:buFont typeface="Wingdings" pitchFamily="2" charset="2"/>
              <a:buChar char=""/>
            </a:pPr>
            <a:r>
              <a:rPr lang="vi-VN" sz="2800" dirty="0">
                <a:latin typeface="Times New Roman" panose="02020603050405020304" pitchFamily="18" charset="0"/>
                <a:ea typeface="Calibri" panose="020F0502020204030204" pitchFamily="34" charset="0"/>
              </a:rPr>
              <a:t>Có sỏi đường mật chính không? Vị trí sỏi?</a:t>
            </a:r>
            <a:endParaRPr lang="en-US" sz="2800" dirty="0">
              <a:latin typeface="Times New Roman" panose="02020603050405020304" pitchFamily="18" charset="0"/>
              <a:ea typeface="Calibri" panose="020F0502020204030204" pitchFamily="34" charset="0"/>
            </a:endParaRPr>
          </a:p>
          <a:p>
            <a:pPr marL="342900" lvl="0" indent="-342900" algn="just">
              <a:lnSpc>
                <a:spcPct val="115000"/>
              </a:lnSpc>
              <a:spcAft>
                <a:spcPts val="1440"/>
              </a:spcAft>
              <a:buFont typeface="Wingdings" pitchFamily="2" charset="2"/>
              <a:buChar char=""/>
            </a:pPr>
            <a:r>
              <a:rPr lang="vi-VN" sz="2800" dirty="0">
                <a:latin typeface="Times New Roman" panose="02020603050405020304" pitchFamily="18" charset="0"/>
                <a:ea typeface="Calibri" panose="020F0502020204030204" pitchFamily="34" charset="0"/>
              </a:rPr>
              <a:t>Sỏi lần đầu, sỏi tái phát hay sỏi sót?</a:t>
            </a:r>
            <a:endParaRPr lang="en-US" sz="2800" dirty="0">
              <a:latin typeface="Times New Roman" panose="02020603050405020304" pitchFamily="18" charset="0"/>
              <a:ea typeface="Calibri" panose="020F0502020204030204" pitchFamily="34" charset="0"/>
            </a:endParaRPr>
          </a:p>
          <a:p>
            <a:pPr marL="342900" lvl="0" indent="-342900" algn="just">
              <a:lnSpc>
                <a:spcPct val="115000"/>
              </a:lnSpc>
              <a:spcAft>
                <a:spcPts val="1440"/>
              </a:spcAft>
              <a:buFont typeface="Wingdings" pitchFamily="2" charset="2"/>
              <a:buChar char=""/>
            </a:pPr>
            <a:r>
              <a:rPr lang="vi-VN" sz="2800" dirty="0">
                <a:latin typeface="Times New Roman" panose="02020603050405020304" pitchFamily="18" charset="0"/>
                <a:ea typeface="Calibri" panose="020F0502020204030204" pitchFamily="34" charset="0"/>
              </a:rPr>
              <a:t>Có biến chứng không?</a:t>
            </a:r>
            <a:endParaRPr lang="en-US" sz="28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1634738054"/>
      </p:ext>
    </p:extLst>
  </p:cSld>
  <p:clrMapOvr>
    <a:masterClrMapping/>
  </p:clrMapOvr>
  <mc:AlternateContent xmlns:mc="http://schemas.openxmlformats.org/markup-compatibility/2006" xmlns:p14="http://schemas.microsoft.com/office/powerpoint/2010/main">
    <mc:Choice Requires="p14">
      <p:transition spd="slow" p14:dur="2000" advTm="13766"/>
    </mc:Choice>
    <mc:Fallback xmlns="">
      <p:transition spd="slow" advTm="13766"/>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470C245-F206-CE4A-B891-C48E9CF2196C}"/>
              </a:ext>
            </a:extLst>
          </p:cNvPr>
          <p:cNvSpPr txBox="1">
            <a:spLocks/>
          </p:cNvSpPr>
          <p:nvPr/>
        </p:nvSpPr>
        <p:spPr>
          <a:xfrm>
            <a:off x="293688" y="381000"/>
            <a:ext cx="8901112" cy="914400"/>
          </a:xfrm>
          <a:prstGeom prst="rect">
            <a:avLst/>
          </a:prstGeom>
        </p:spPr>
        <p:txBody>
          <a:bodyPr/>
          <a:lstStyle>
            <a:lvl1pPr algn="l" rtl="0" eaLnBrk="0" fontAlgn="base" hangingPunct="0">
              <a:spcBef>
                <a:spcPct val="0"/>
              </a:spcBef>
              <a:spcAft>
                <a:spcPct val="0"/>
              </a:spcAft>
              <a:defRPr sz="4000" kern="1200" spc="-100">
                <a:solidFill>
                  <a:srgbClr val="C1EEFF"/>
                </a:solidFill>
                <a:latin typeface="+mj-lt"/>
                <a:ea typeface="+mj-ea"/>
                <a:cs typeface="+mj-cs"/>
              </a:defRPr>
            </a:lvl1pPr>
            <a:lvl2pPr algn="l" rtl="0" eaLnBrk="0" fontAlgn="base" hangingPunct="0">
              <a:spcBef>
                <a:spcPct val="0"/>
              </a:spcBef>
              <a:spcAft>
                <a:spcPct val="0"/>
              </a:spcAft>
              <a:defRPr sz="4000">
                <a:solidFill>
                  <a:srgbClr val="C1EEFF"/>
                </a:solidFill>
                <a:latin typeface="Consolas" pitchFamily="49" charset="0"/>
              </a:defRPr>
            </a:lvl2pPr>
            <a:lvl3pPr algn="l" rtl="0" eaLnBrk="0" fontAlgn="base" hangingPunct="0">
              <a:spcBef>
                <a:spcPct val="0"/>
              </a:spcBef>
              <a:spcAft>
                <a:spcPct val="0"/>
              </a:spcAft>
              <a:defRPr sz="4000">
                <a:solidFill>
                  <a:srgbClr val="C1EEFF"/>
                </a:solidFill>
                <a:latin typeface="Consolas" pitchFamily="49" charset="0"/>
              </a:defRPr>
            </a:lvl3pPr>
            <a:lvl4pPr algn="l" rtl="0" eaLnBrk="0" fontAlgn="base" hangingPunct="0">
              <a:spcBef>
                <a:spcPct val="0"/>
              </a:spcBef>
              <a:spcAft>
                <a:spcPct val="0"/>
              </a:spcAft>
              <a:defRPr sz="4000">
                <a:solidFill>
                  <a:srgbClr val="C1EEFF"/>
                </a:solidFill>
                <a:latin typeface="Consolas" pitchFamily="49" charset="0"/>
              </a:defRPr>
            </a:lvl4pPr>
            <a:lvl5pPr algn="l" rtl="0" eaLnBrk="0" fontAlgn="base" hangingPunct="0">
              <a:spcBef>
                <a:spcPct val="0"/>
              </a:spcBef>
              <a:spcAft>
                <a:spcPct val="0"/>
              </a:spcAft>
              <a:defRPr sz="4000">
                <a:solidFill>
                  <a:srgbClr val="C1EEFF"/>
                </a:solidFill>
                <a:latin typeface="Consolas" pitchFamily="49" charset="0"/>
              </a:defRPr>
            </a:lvl5pPr>
            <a:lvl6pPr marL="457200" algn="l" rtl="0" fontAlgn="base">
              <a:spcBef>
                <a:spcPct val="0"/>
              </a:spcBef>
              <a:spcAft>
                <a:spcPct val="0"/>
              </a:spcAft>
              <a:defRPr sz="4000">
                <a:solidFill>
                  <a:srgbClr val="C1EEFF"/>
                </a:solidFill>
                <a:latin typeface="Consolas" pitchFamily="49" charset="0"/>
              </a:defRPr>
            </a:lvl6pPr>
            <a:lvl7pPr marL="914400" algn="l" rtl="0" fontAlgn="base">
              <a:spcBef>
                <a:spcPct val="0"/>
              </a:spcBef>
              <a:spcAft>
                <a:spcPct val="0"/>
              </a:spcAft>
              <a:defRPr sz="4000">
                <a:solidFill>
                  <a:srgbClr val="C1EEFF"/>
                </a:solidFill>
                <a:latin typeface="Consolas" pitchFamily="49" charset="0"/>
              </a:defRPr>
            </a:lvl7pPr>
            <a:lvl8pPr marL="1371600" algn="l" rtl="0" fontAlgn="base">
              <a:spcBef>
                <a:spcPct val="0"/>
              </a:spcBef>
              <a:spcAft>
                <a:spcPct val="0"/>
              </a:spcAft>
              <a:defRPr sz="4000">
                <a:solidFill>
                  <a:srgbClr val="C1EEFF"/>
                </a:solidFill>
                <a:latin typeface="Consolas" pitchFamily="49" charset="0"/>
              </a:defRPr>
            </a:lvl8pPr>
            <a:lvl9pPr marL="1828800" algn="l" rtl="0" fontAlgn="base">
              <a:spcBef>
                <a:spcPct val="0"/>
              </a:spcBef>
              <a:spcAft>
                <a:spcPct val="0"/>
              </a:spcAft>
              <a:defRPr sz="4000">
                <a:solidFill>
                  <a:srgbClr val="C1EEFF"/>
                </a:solidFill>
                <a:latin typeface="Consolas" pitchFamily="49" charset="0"/>
              </a:defRPr>
            </a:lvl9pPr>
            <a:extLst/>
          </a:lstStyle>
          <a:p>
            <a:pPr eaLnBrk="1" fontAlgn="auto" hangingPunct="1">
              <a:spcAft>
                <a:spcPts val="0"/>
              </a:spcAft>
              <a:defRPr/>
            </a:pPr>
            <a:r>
              <a:rPr lang="en-AU" sz="2800" b="1" dirty="0">
                <a:solidFill>
                  <a:srgbClr val="FF0000"/>
                </a:solidFill>
                <a:latin typeface="Times New Roman" pitchFamily="18" charset="0"/>
                <a:cs typeface="Times New Roman" pitchFamily="18" charset="0"/>
              </a:rPr>
              <a:t>V. </a:t>
            </a:r>
            <a:r>
              <a:rPr lang="vi-VN" sz="2800" b="1" dirty="0">
                <a:solidFill>
                  <a:srgbClr val="FF0000"/>
                </a:solidFill>
                <a:latin typeface="Times New Roman" pitchFamily="18" charset="0"/>
                <a:cs typeface="Times New Roman" pitchFamily="18" charset="0"/>
              </a:rPr>
              <a:t>CHẨN ĐOÁN XÁC ĐỊNH</a:t>
            </a:r>
          </a:p>
          <a:p>
            <a:pPr eaLnBrk="1" fontAlgn="auto" hangingPunct="1">
              <a:spcAft>
                <a:spcPts val="0"/>
              </a:spcAft>
              <a:defRPr/>
            </a:pPr>
            <a:endParaRPr lang="en-US" sz="2800" b="1" dirty="0">
              <a:solidFill>
                <a:srgbClr val="FF0000"/>
              </a:solidFill>
              <a:latin typeface="Times New Roman" pitchFamily="18" charset="0"/>
              <a:cs typeface="Times New Roman" pitchFamily="18" charset="0"/>
            </a:endParaRPr>
          </a:p>
        </p:txBody>
      </p:sp>
      <p:sp>
        <p:nvSpPr>
          <p:cNvPr id="2" name="Rectangle 1">
            <a:extLst>
              <a:ext uri="{FF2B5EF4-FFF2-40B4-BE49-F238E27FC236}">
                <a16:creationId xmlns:a16="http://schemas.microsoft.com/office/drawing/2014/main" id="{5581ECE8-1A65-5043-B3A6-F6249C543920}"/>
              </a:ext>
            </a:extLst>
          </p:cNvPr>
          <p:cNvSpPr/>
          <p:nvPr/>
        </p:nvSpPr>
        <p:spPr>
          <a:xfrm>
            <a:off x="621792" y="2057400"/>
            <a:ext cx="7315200" cy="548099"/>
          </a:xfrm>
          <a:prstGeom prst="rect">
            <a:avLst/>
          </a:prstGeom>
        </p:spPr>
        <p:txBody>
          <a:bodyPr wrap="square">
            <a:spAutoFit/>
          </a:bodyPr>
          <a:lstStyle/>
          <a:p>
            <a:pPr lvl="0" algn="just">
              <a:lnSpc>
                <a:spcPct val="115000"/>
              </a:lnSpc>
              <a:spcAft>
                <a:spcPts val="1440"/>
              </a:spcAft>
            </a:pPr>
            <a:r>
              <a:rPr lang="vi-VN" sz="2800" dirty="0">
                <a:latin typeface="Times New Roman" panose="02020603050405020304" pitchFamily="18" charset="0"/>
                <a:ea typeface="Calibri" panose="020F0502020204030204" pitchFamily="34" charset="0"/>
              </a:rPr>
              <a:t>- Dựa vào hình ảnh học</a:t>
            </a:r>
            <a:endParaRPr lang="en-US" sz="2800" dirty="0">
              <a:effectLst/>
              <a:latin typeface="Times New Roman" panose="02020603050405020304" pitchFamily="18" charset="0"/>
              <a:ea typeface="Calibri" panose="020F0502020204030204" pitchFamily="34" charset="0"/>
            </a:endParaRPr>
          </a:p>
        </p:txBody>
      </p:sp>
      <p:sp>
        <p:nvSpPr>
          <p:cNvPr id="4" name="TextBox 3">
            <a:extLst>
              <a:ext uri="{FF2B5EF4-FFF2-40B4-BE49-F238E27FC236}">
                <a16:creationId xmlns:a16="http://schemas.microsoft.com/office/drawing/2014/main" id="{7E7DBC82-C5A5-9743-83C9-6F25D47655BF}"/>
              </a:ext>
            </a:extLst>
          </p:cNvPr>
          <p:cNvSpPr txBox="1">
            <a:spLocks noChangeArrowheads="1"/>
          </p:cNvSpPr>
          <p:nvPr/>
        </p:nvSpPr>
        <p:spPr bwMode="auto">
          <a:xfrm>
            <a:off x="533400" y="1283208"/>
            <a:ext cx="73914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FFFF00"/>
                </a:solidFill>
                <a:latin typeface="Times New Roman" panose="02020603050405020304" pitchFamily="18" charset="0"/>
                <a:cs typeface="Times New Roman" panose="02020603050405020304" pitchFamily="18" charset="0"/>
              </a:rPr>
              <a:t>1/ Có sỏi đường mật chính không? Vị trí sỏi?</a:t>
            </a:r>
          </a:p>
          <a:p>
            <a:endParaRPr lang="vi-VN" altLang="en-US" sz="2800" b="1" i="1" dirty="0">
              <a:solidFill>
                <a:srgbClr val="FFFF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48710859"/>
      </p:ext>
    </p:extLst>
  </p:cSld>
  <p:clrMapOvr>
    <a:masterClrMapping/>
  </p:clrMapOvr>
  <mc:AlternateContent xmlns:mc="http://schemas.openxmlformats.org/markup-compatibility/2006" xmlns:p14="http://schemas.microsoft.com/office/powerpoint/2010/main">
    <mc:Choice Requires="p14">
      <p:transition spd="slow" p14:dur="2000" advTm="8843"/>
    </mc:Choice>
    <mc:Fallback xmlns="">
      <p:transition spd="slow" advTm="8843"/>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581ECE8-1A65-5043-B3A6-F6249C543920}"/>
              </a:ext>
            </a:extLst>
          </p:cNvPr>
          <p:cNvSpPr/>
          <p:nvPr/>
        </p:nvSpPr>
        <p:spPr>
          <a:xfrm>
            <a:off x="563880" y="1447800"/>
            <a:ext cx="7988808" cy="3880293"/>
          </a:xfrm>
          <a:prstGeom prst="rect">
            <a:avLst/>
          </a:prstGeom>
        </p:spPr>
        <p:txBody>
          <a:bodyPr wrap="square">
            <a:spAutoFit/>
          </a:bodyPr>
          <a:lstStyle/>
          <a:p>
            <a:pPr marL="457200" indent="-457200" algn="just">
              <a:lnSpc>
                <a:spcPct val="115000"/>
              </a:lnSpc>
              <a:spcAft>
                <a:spcPts val="1440"/>
              </a:spcAft>
              <a:buFontTx/>
              <a:buChar char="-"/>
            </a:pPr>
            <a:r>
              <a:rPr lang="vi-VN" sz="2800" dirty="0">
                <a:latin typeface="Times New Roman" panose="02020603050405020304" pitchFamily="18" charset="0"/>
                <a:ea typeface="Calibri" panose="020F0502020204030204" pitchFamily="34" charset="0"/>
              </a:rPr>
              <a:t>Sỏi lần đầu: mới phát hiện sỏi và trước đó chưa có điều trị sỏi đường mật chính.</a:t>
            </a:r>
          </a:p>
          <a:p>
            <a:pPr marL="457200" indent="-457200" algn="just">
              <a:lnSpc>
                <a:spcPct val="115000"/>
              </a:lnSpc>
              <a:spcAft>
                <a:spcPts val="1440"/>
              </a:spcAft>
              <a:buFontTx/>
              <a:buChar char="-"/>
            </a:pPr>
            <a:r>
              <a:rPr lang="en-US" sz="2800" dirty="0" err="1">
                <a:effectLst/>
                <a:latin typeface="Times New Roman" panose="02020603050405020304" pitchFamily="18" charset="0"/>
                <a:ea typeface="Calibri" panose="020F0502020204030204" pitchFamily="34" charset="0"/>
              </a:rPr>
              <a:t>Sỏi</a:t>
            </a:r>
            <a:r>
              <a:rPr lang="en-US" sz="2800" dirty="0">
                <a:effectLst/>
                <a:latin typeface="Times New Roman" panose="02020603050405020304" pitchFamily="18" charset="0"/>
                <a:ea typeface="Calibri" panose="020F0502020204030204" pitchFamily="34" charset="0"/>
              </a:rPr>
              <a:t> </a:t>
            </a:r>
            <a:r>
              <a:rPr lang="en-US" sz="2800" dirty="0" err="1">
                <a:effectLst/>
                <a:latin typeface="Times New Roman" panose="02020603050405020304" pitchFamily="18" charset="0"/>
                <a:ea typeface="Calibri" panose="020F0502020204030204" pitchFamily="34" charset="0"/>
              </a:rPr>
              <a:t>tái</a:t>
            </a:r>
            <a:r>
              <a:rPr lang="en-US" sz="2800" dirty="0">
                <a:effectLst/>
                <a:latin typeface="Times New Roman" panose="02020603050405020304" pitchFamily="18" charset="0"/>
                <a:ea typeface="Calibri" panose="020F0502020204030204" pitchFamily="34" charset="0"/>
              </a:rPr>
              <a:t> </a:t>
            </a:r>
            <a:r>
              <a:rPr lang="en-US" sz="2800" dirty="0" err="1">
                <a:effectLst/>
                <a:latin typeface="Times New Roman" panose="02020603050405020304" pitchFamily="18" charset="0"/>
                <a:ea typeface="Calibri" panose="020F0502020204030204" pitchFamily="34" charset="0"/>
              </a:rPr>
              <a:t>phát</a:t>
            </a:r>
            <a:r>
              <a:rPr lang="en-US" sz="2800" dirty="0">
                <a:effectLst/>
                <a:latin typeface="Times New Roman" panose="02020603050405020304" pitchFamily="18" charset="0"/>
                <a:ea typeface="Calibri" panose="020F0502020204030204" pitchFamily="34" charset="0"/>
              </a:rPr>
              <a:t>: </a:t>
            </a:r>
            <a:r>
              <a:rPr lang="vi-VN" sz="2800" dirty="0">
                <a:latin typeface="Times New Roman" panose="02020603050405020304" pitchFamily="18" charset="0"/>
                <a:ea typeface="Calibri" panose="020F0502020204030204" pitchFamily="34" charset="0"/>
              </a:rPr>
              <a:t>trước đây đã được chẩn đoán sỏi đường mật chính, được điều trị và kiểm tra đã hết sỏi, lần này phát hiện sỏi mới.</a:t>
            </a:r>
          </a:p>
          <a:p>
            <a:pPr marL="457200" indent="-457200" algn="just">
              <a:lnSpc>
                <a:spcPct val="115000"/>
              </a:lnSpc>
              <a:spcAft>
                <a:spcPts val="1440"/>
              </a:spcAft>
              <a:buFontTx/>
              <a:buChar char="-"/>
            </a:pPr>
            <a:r>
              <a:rPr lang="vi-VN" sz="2800" dirty="0">
                <a:latin typeface="Times New Roman" panose="02020603050405020304" pitchFamily="18" charset="0"/>
                <a:ea typeface="Calibri" panose="020F0502020204030204" pitchFamily="34" charset="0"/>
              </a:rPr>
              <a:t>Sỏi sót: đã được chẩn đoán và điều trị sỏi đường mật chính, nhưng không thể lấy hết sỏi. </a:t>
            </a:r>
            <a:endParaRPr lang="en-US" sz="2800" dirty="0">
              <a:effectLst/>
              <a:latin typeface="Times New Roman" panose="02020603050405020304" pitchFamily="18" charset="0"/>
              <a:ea typeface="Calibri" panose="020F0502020204030204" pitchFamily="34" charset="0"/>
            </a:endParaRPr>
          </a:p>
        </p:txBody>
      </p:sp>
      <p:sp>
        <p:nvSpPr>
          <p:cNvPr id="4" name="TextBox 3">
            <a:extLst>
              <a:ext uri="{FF2B5EF4-FFF2-40B4-BE49-F238E27FC236}">
                <a16:creationId xmlns:a16="http://schemas.microsoft.com/office/drawing/2014/main" id="{7E7DBC82-C5A5-9743-83C9-6F25D47655BF}"/>
              </a:ext>
            </a:extLst>
          </p:cNvPr>
          <p:cNvSpPr txBox="1">
            <a:spLocks noChangeArrowheads="1"/>
          </p:cNvSpPr>
          <p:nvPr/>
        </p:nvSpPr>
        <p:spPr bwMode="auto">
          <a:xfrm>
            <a:off x="533400" y="762000"/>
            <a:ext cx="73914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FFFF00"/>
                </a:solidFill>
                <a:latin typeface="Times New Roman" panose="02020603050405020304" pitchFamily="18" charset="0"/>
                <a:cs typeface="Times New Roman" panose="02020603050405020304" pitchFamily="18" charset="0"/>
              </a:rPr>
              <a:t>2/ Sỏi lần đầu, sỏi tái phát hay sỏi sót?</a:t>
            </a:r>
          </a:p>
          <a:p>
            <a:endParaRPr lang="vi-VN" altLang="en-US" sz="2800" b="1" i="1" dirty="0">
              <a:solidFill>
                <a:srgbClr val="FFFF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54713933"/>
      </p:ext>
    </p:extLst>
  </p:cSld>
  <p:clrMapOvr>
    <a:masterClrMapping/>
  </p:clrMapOvr>
  <mc:AlternateContent xmlns:mc="http://schemas.openxmlformats.org/markup-compatibility/2006" xmlns:p14="http://schemas.microsoft.com/office/powerpoint/2010/main">
    <mc:Choice Requires="p14">
      <p:transition spd="slow" p14:dur="2000" advTm="20971"/>
    </mc:Choice>
    <mc:Fallback xmlns="">
      <p:transition spd="slow" advTm="20971"/>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581ECE8-1A65-5043-B3A6-F6249C543920}"/>
              </a:ext>
            </a:extLst>
          </p:cNvPr>
          <p:cNvSpPr/>
          <p:nvPr/>
        </p:nvSpPr>
        <p:spPr>
          <a:xfrm>
            <a:off x="563880" y="1447800"/>
            <a:ext cx="7988808" cy="3923382"/>
          </a:xfrm>
          <a:prstGeom prst="rect">
            <a:avLst/>
          </a:prstGeom>
        </p:spPr>
        <p:txBody>
          <a:bodyPr wrap="square">
            <a:spAutoFit/>
          </a:bodyPr>
          <a:lstStyle/>
          <a:p>
            <a:pPr marL="457200" indent="-457200" algn="just">
              <a:lnSpc>
                <a:spcPct val="115000"/>
              </a:lnSpc>
              <a:spcAft>
                <a:spcPts val="1440"/>
              </a:spcAft>
              <a:buFontTx/>
              <a:buChar char="-"/>
            </a:pPr>
            <a:r>
              <a:rPr lang="vi-VN" sz="2800" dirty="0">
                <a:latin typeface="Times New Roman" panose="02020603050405020304" pitchFamily="18" charset="0"/>
                <a:ea typeface="Calibri" panose="020F0502020204030204" pitchFamily="34" charset="0"/>
              </a:rPr>
              <a:t>Viêm đường mật cấp</a:t>
            </a:r>
          </a:p>
          <a:p>
            <a:pPr marL="457200" indent="-457200" algn="just">
              <a:lnSpc>
                <a:spcPct val="115000"/>
              </a:lnSpc>
              <a:spcAft>
                <a:spcPts val="1440"/>
              </a:spcAft>
              <a:buFontTx/>
              <a:buChar char="-"/>
            </a:pPr>
            <a:r>
              <a:rPr lang="vi-VN" sz="2800" dirty="0">
                <a:latin typeface="Times New Roman" panose="02020603050405020304" pitchFamily="18" charset="0"/>
                <a:ea typeface="Calibri" panose="020F0502020204030204" pitchFamily="34" charset="0"/>
              </a:rPr>
              <a:t>Áp xe gan đường mật</a:t>
            </a:r>
          </a:p>
          <a:p>
            <a:pPr marL="457200" indent="-457200" algn="just">
              <a:lnSpc>
                <a:spcPct val="115000"/>
              </a:lnSpc>
              <a:spcAft>
                <a:spcPts val="1440"/>
              </a:spcAft>
              <a:buFontTx/>
              <a:buChar char="-"/>
            </a:pPr>
            <a:r>
              <a:rPr lang="vi-VN" sz="2800" dirty="0">
                <a:effectLst/>
                <a:latin typeface="Times New Roman" panose="02020603050405020304" pitchFamily="18" charset="0"/>
                <a:ea typeface="Calibri" panose="020F0502020204030204" pitchFamily="34" charset="0"/>
              </a:rPr>
              <a:t>Viêm tuỵ cấp</a:t>
            </a:r>
          </a:p>
          <a:p>
            <a:pPr marL="457200" indent="-457200" algn="just">
              <a:lnSpc>
                <a:spcPct val="115000"/>
              </a:lnSpc>
              <a:spcAft>
                <a:spcPts val="1440"/>
              </a:spcAft>
              <a:buFontTx/>
              <a:buChar char="-"/>
            </a:pPr>
            <a:r>
              <a:rPr lang="vi-VN" sz="2800" dirty="0">
                <a:latin typeface="Times New Roman" panose="02020603050405020304" pitchFamily="18" charset="0"/>
                <a:ea typeface="Calibri" panose="020F0502020204030204" pitchFamily="34" charset="0"/>
              </a:rPr>
              <a:t>Viêm hẹp đường mật</a:t>
            </a:r>
          </a:p>
          <a:p>
            <a:pPr marL="457200" indent="-457200" algn="just">
              <a:lnSpc>
                <a:spcPct val="115000"/>
              </a:lnSpc>
              <a:spcAft>
                <a:spcPts val="1440"/>
              </a:spcAft>
              <a:buFontTx/>
              <a:buChar char="-"/>
            </a:pPr>
            <a:r>
              <a:rPr lang="vi-VN" sz="2800" dirty="0">
                <a:effectLst/>
                <a:latin typeface="Times New Roman" panose="02020603050405020304" pitchFamily="18" charset="0"/>
                <a:ea typeface="Calibri" panose="020F0502020204030204" pitchFamily="34" charset="0"/>
              </a:rPr>
              <a:t>Xơ gan do sỏi mật</a:t>
            </a:r>
          </a:p>
          <a:p>
            <a:pPr marL="457200" indent="-457200" algn="just">
              <a:lnSpc>
                <a:spcPct val="115000"/>
              </a:lnSpc>
              <a:spcAft>
                <a:spcPts val="1440"/>
              </a:spcAft>
              <a:buFontTx/>
              <a:buChar char="-"/>
            </a:pPr>
            <a:r>
              <a:rPr lang="vi-VN" sz="2800" dirty="0">
                <a:latin typeface="Times New Roman" panose="02020603050405020304" pitchFamily="18" charset="0"/>
                <a:ea typeface="Calibri" panose="020F0502020204030204" pitchFamily="34" charset="0"/>
              </a:rPr>
              <a:t>Ung thư đường mật</a:t>
            </a:r>
            <a:endParaRPr lang="en-US" sz="2800" dirty="0">
              <a:effectLst/>
              <a:latin typeface="Times New Roman" panose="02020603050405020304" pitchFamily="18" charset="0"/>
              <a:ea typeface="Calibri" panose="020F0502020204030204" pitchFamily="34" charset="0"/>
            </a:endParaRPr>
          </a:p>
        </p:txBody>
      </p:sp>
      <p:sp>
        <p:nvSpPr>
          <p:cNvPr id="4" name="TextBox 3">
            <a:extLst>
              <a:ext uri="{FF2B5EF4-FFF2-40B4-BE49-F238E27FC236}">
                <a16:creationId xmlns:a16="http://schemas.microsoft.com/office/drawing/2014/main" id="{7E7DBC82-C5A5-9743-83C9-6F25D47655BF}"/>
              </a:ext>
            </a:extLst>
          </p:cNvPr>
          <p:cNvSpPr txBox="1">
            <a:spLocks noChangeArrowheads="1"/>
          </p:cNvSpPr>
          <p:nvPr/>
        </p:nvSpPr>
        <p:spPr bwMode="auto">
          <a:xfrm>
            <a:off x="533400" y="762000"/>
            <a:ext cx="73914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FFFF00"/>
                </a:solidFill>
                <a:latin typeface="Times New Roman" panose="02020603050405020304" pitchFamily="18" charset="0"/>
                <a:cs typeface="Times New Roman" panose="02020603050405020304" pitchFamily="18" charset="0"/>
              </a:rPr>
              <a:t>3/ Có biến chứng không?</a:t>
            </a:r>
          </a:p>
          <a:p>
            <a:endParaRPr lang="vi-VN" altLang="en-US" sz="2800" b="1" i="1" dirty="0">
              <a:solidFill>
                <a:srgbClr val="FFFF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77657397"/>
      </p:ext>
    </p:extLst>
  </p:cSld>
  <p:clrMapOvr>
    <a:masterClrMapping/>
  </p:clrMapOvr>
  <mc:AlternateContent xmlns:mc="http://schemas.openxmlformats.org/markup-compatibility/2006" xmlns:p14="http://schemas.microsoft.com/office/powerpoint/2010/main">
    <mc:Choice Requires="p14">
      <p:transition spd="slow" p14:dur="2000" advTm="13018"/>
    </mc:Choice>
    <mc:Fallback xmlns="">
      <p:transition spd="slow" advTm="13018"/>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E7DBC82-C5A5-9743-83C9-6F25D47655BF}"/>
              </a:ext>
            </a:extLst>
          </p:cNvPr>
          <p:cNvSpPr txBox="1">
            <a:spLocks noChangeArrowheads="1"/>
          </p:cNvSpPr>
          <p:nvPr/>
        </p:nvSpPr>
        <p:spPr bwMode="auto">
          <a:xfrm>
            <a:off x="533400" y="457200"/>
            <a:ext cx="73914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00B050"/>
                </a:solidFill>
                <a:latin typeface="Times New Roman" panose="02020603050405020304" pitchFamily="18" charset="0"/>
                <a:cs typeface="Times New Roman" panose="02020603050405020304" pitchFamily="18" charset="0"/>
              </a:rPr>
              <a:t>3.1/ Viêm đường mật cấp?</a:t>
            </a:r>
          </a:p>
          <a:p>
            <a:endParaRPr lang="vi-VN" altLang="en-US" sz="2800" b="1" i="1" dirty="0">
              <a:solidFill>
                <a:srgbClr val="00B050"/>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3D5BB833-3FA4-E449-8AF2-CA297C03B182}"/>
              </a:ext>
            </a:extLst>
          </p:cNvPr>
          <p:cNvSpPr txBox="1">
            <a:spLocks noChangeArrowheads="1"/>
          </p:cNvSpPr>
          <p:nvPr/>
        </p:nvSpPr>
        <p:spPr bwMode="auto">
          <a:xfrm>
            <a:off x="762000" y="1143000"/>
            <a:ext cx="71628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chemeClr val="tx2">
                    <a:lumMod val="75000"/>
                  </a:schemeClr>
                </a:solidFill>
                <a:latin typeface="Times New Roman" panose="02020603050405020304" pitchFamily="18" charset="0"/>
                <a:cs typeface="Times New Roman" panose="02020603050405020304" pitchFamily="18" charset="0"/>
              </a:rPr>
              <a:t>3.1.1/ Chẩn đoán viêm đường mật cấp theo Tokyo Guidelines 2018</a:t>
            </a:r>
          </a:p>
        </p:txBody>
      </p:sp>
      <p:graphicFrame>
        <p:nvGraphicFramePr>
          <p:cNvPr id="3" name="Table 2">
            <a:extLst>
              <a:ext uri="{FF2B5EF4-FFF2-40B4-BE49-F238E27FC236}">
                <a16:creationId xmlns:a16="http://schemas.microsoft.com/office/drawing/2014/main" id="{89FD7B80-C768-0A4B-865B-01AF3B231B4D}"/>
              </a:ext>
            </a:extLst>
          </p:cNvPr>
          <p:cNvGraphicFramePr>
            <a:graphicFrameLocks noGrp="1"/>
          </p:cNvGraphicFramePr>
          <p:nvPr>
            <p:extLst>
              <p:ext uri="{D42A27DB-BD31-4B8C-83A1-F6EECF244321}">
                <p14:modId xmlns:p14="http://schemas.microsoft.com/office/powerpoint/2010/main" val="359664829"/>
              </p:ext>
            </p:extLst>
          </p:nvPr>
        </p:nvGraphicFramePr>
        <p:xfrm>
          <a:off x="762000" y="2286000"/>
          <a:ext cx="7848600" cy="4393014"/>
        </p:xfrm>
        <a:graphic>
          <a:graphicData uri="http://schemas.openxmlformats.org/drawingml/2006/table">
            <a:tbl>
              <a:tblPr firstRow="1" firstCol="1" bandRow="1">
                <a:tableStyleId>{5C22544A-7EE6-4342-B048-85BDC9FD1C3A}</a:tableStyleId>
              </a:tblPr>
              <a:tblGrid>
                <a:gridCol w="650190">
                  <a:extLst>
                    <a:ext uri="{9D8B030D-6E8A-4147-A177-3AD203B41FA5}">
                      <a16:colId xmlns:a16="http://schemas.microsoft.com/office/drawing/2014/main" val="79299921"/>
                    </a:ext>
                  </a:extLst>
                </a:gridCol>
                <a:gridCol w="7198410">
                  <a:extLst>
                    <a:ext uri="{9D8B030D-6E8A-4147-A177-3AD203B41FA5}">
                      <a16:colId xmlns:a16="http://schemas.microsoft.com/office/drawing/2014/main" val="3016403761"/>
                    </a:ext>
                  </a:extLst>
                </a:gridCol>
              </a:tblGrid>
              <a:tr h="192541">
                <a:tc gridSpan="2">
                  <a:txBody>
                    <a:bodyPr/>
                    <a:lstStyle/>
                    <a:p>
                      <a:pPr algn="just">
                        <a:lnSpc>
                          <a:spcPct val="115000"/>
                        </a:lnSpc>
                        <a:spcAft>
                          <a:spcPts val="0"/>
                        </a:spcAft>
                      </a:pPr>
                      <a:r>
                        <a:rPr lang="en-US" sz="1400">
                          <a:solidFill>
                            <a:schemeClr val="bg1"/>
                          </a:solidFill>
                          <a:effectLst/>
                          <a:latin typeface="Times New Roman" panose="02020603050405020304" pitchFamily="18" charset="0"/>
                          <a:cs typeface="Times New Roman" panose="02020603050405020304" pitchFamily="18" charset="0"/>
                        </a:rPr>
                        <a:t>A. Dấu hiệu viêm toàn thân</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hMerge="1">
                  <a:txBody>
                    <a:bodyPr/>
                    <a:lstStyle/>
                    <a:p>
                      <a:endParaRPr/>
                    </a:p>
                  </a:txBody>
                  <a:tcPr/>
                </a:tc>
                <a:extLst>
                  <a:ext uri="{0D108BD9-81ED-4DB2-BD59-A6C34878D82A}">
                    <a16:rowId xmlns:a16="http://schemas.microsoft.com/office/drawing/2014/main" val="62224469"/>
                  </a:ext>
                </a:extLst>
              </a:tr>
              <a:tr h="192541">
                <a:tc>
                  <a:txBody>
                    <a:bodyPr/>
                    <a:lstStyle/>
                    <a:p>
                      <a:pPr algn="just">
                        <a:lnSpc>
                          <a:spcPct val="115000"/>
                        </a:lnSpc>
                        <a:spcAft>
                          <a:spcPts val="0"/>
                        </a:spcAft>
                      </a:pPr>
                      <a:r>
                        <a:rPr lang="en-US" sz="1400">
                          <a:solidFill>
                            <a:schemeClr val="bg1"/>
                          </a:solidFill>
                          <a:effectLst/>
                          <a:latin typeface="Times New Roman" panose="02020603050405020304" pitchFamily="18" charset="0"/>
                          <a:cs typeface="Times New Roman" panose="02020603050405020304" pitchFamily="18" charset="0"/>
                        </a:rPr>
                        <a:t>A-1</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400">
                          <a:solidFill>
                            <a:schemeClr val="bg1"/>
                          </a:solidFill>
                          <a:effectLst/>
                          <a:latin typeface="Times New Roman" panose="02020603050405020304" pitchFamily="18" charset="0"/>
                          <a:cs typeface="Times New Roman" panose="02020603050405020304" pitchFamily="18" charset="0"/>
                        </a:rPr>
                        <a:t>Sốt (&gt; 38</a:t>
                      </a:r>
                      <a:r>
                        <a:rPr lang="en-US" sz="1400" baseline="30000">
                          <a:solidFill>
                            <a:schemeClr val="bg1"/>
                          </a:solidFill>
                          <a:effectLst/>
                          <a:latin typeface="Times New Roman" panose="02020603050405020304" pitchFamily="18" charset="0"/>
                          <a:cs typeface="Times New Roman" panose="02020603050405020304" pitchFamily="18" charset="0"/>
                        </a:rPr>
                        <a:t>0</a:t>
                      </a:r>
                      <a:r>
                        <a:rPr lang="en-US" sz="1400">
                          <a:solidFill>
                            <a:schemeClr val="bg1"/>
                          </a:solidFill>
                          <a:effectLst/>
                          <a:latin typeface="Times New Roman" panose="02020603050405020304" pitchFamily="18" charset="0"/>
                          <a:cs typeface="Times New Roman" panose="02020603050405020304" pitchFamily="18" charset="0"/>
                        </a:rPr>
                        <a:t>C) và/hoặc lạnh run</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33325900"/>
                  </a:ext>
                </a:extLst>
              </a:tr>
              <a:tr h="603621">
                <a:tc>
                  <a:txBody>
                    <a:bodyPr/>
                    <a:lstStyle/>
                    <a:p>
                      <a:pPr algn="just">
                        <a:lnSpc>
                          <a:spcPct val="115000"/>
                        </a:lnSpc>
                        <a:spcAft>
                          <a:spcPts val="0"/>
                        </a:spcAft>
                      </a:pPr>
                      <a:r>
                        <a:rPr lang="en-US" sz="1400">
                          <a:solidFill>
                            <a:schemeClr val="bg1"/>
                          </a:solidFill>
                          <a:effectLst/>
                          <a:latin typeface="Times New Roman" panose="02020603050405020304" pitchFamily="18" charset="0"/>
                          <a:cs typeface="Times New Roman" panose="02020603050405020304" pitchFamily="18" charset="0"/>
                        </a:rPr>
                        <a:t>A-2</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400" dirty="0" err="1">
                          <a:solidFill>
                            <a:schemeClr val="bg1"/>
                          </a:solidFill>
                          <a:effectLst/>
                          <a:latin typeface="Times New Roman" panose="02020603050405020304" pitchFamily="18" charset="0"/>
                          <a:cs typeface="Times New Roman" panose="02020603050405020304" pitchFamily="18" charset="0"/>
                        </a:rPr>
                        <a:t>Cận</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lâm</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sàng</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bằng</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chứng</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của</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phản</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ứng</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viêm</a:t>
                      </a:r>
                      <a:r>
                        <a:rPr lang="en-US" sz="1400" dirty="0">
                          <a:solidFill>
                            <a:schemeClr val="bg1"/>
                          </a:solidFill>
                          <a:effectLst/>
                          <a:latin typeface="Times New Roman" panose="02020603050405020304" pitchFamily="18" charset="0"/>
                          <a:cs typeface="Times New Roman" panose="02020603050405020304" pitchFamily="18" charset="0"/>
                        </a:rPr>
                        <a:t>: 1 </a:t>
                      </a:r>
                      <a:r>
                        <a:rPr lang="en-US" sz="1400" dirty="0" err="1">
                          <a:solidFill>
                            <a:schemeClr val="bg1"/>
                          </a:solidFill>
                          <a:effectLst/>
                          <a:latin typeface="Times New Roman" panose="02020603050405020304" pitchFamily="18" charset="0"/>
                          <a:cs typeface="Times New Roman" panose="02020603050405020304" pitchFamily="18" charset="0"/>
                        </a:rPr>
                        <a:t>trong</a:t>
                      </a:r>
                      <a:r>
                        <a:rPr lang="en-US" sz="1400" dirty="0">
                          <a:solidFill>
                            <a:schemeClr val="bg1"/>
                          </a:solidFill>
                          <a:effectLst/>
                          <a:latin typeface="Times New Roman" panose="02020603050405020304" pitchFamily="18" charset="0"/>
                          <a:cs typeface="Times New Roman" panose="02020603050405020304" pitchFamily="18" charset="0"/>
                        </a:rPr>
                        <a:t> 2 </a:t>
                      </a:r>
                      <a:r>
                        <a:rPr lang="en-US" sz="1400" dirty="0" err="1">
                          <a:solidFill>
                            <a:schemeClr val="bg1"/>
                          </a:solidFill>
                          <a:effectLst/>
                          <a:latin typeface="Times New Roman" panose="02020603050405020304" pitchFamily="18" charset="0"/>
                          <a:cs typeface="Times New Roman" panose="02020603050405020304" pitchFamily="18" charset="0"/>
                        </a:rPr>
                        <a:t>tiêu</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chuẩn</a:t>
                      </a:r>
                      <a:r>
                        <a:rPr lang="en-US" sz="1400" dirty="0">
                          <a:solidFill>
                            <a:schemeClr val="bg1"/>
                          </a:solidFill>
                          <a:effectLst/>
                          <a:latin typeface="Times New Roman" panose="02020603050405020304" pitchFamily="18" charset="0"/>
                          <a:cs typeface="Times New Roman" panose="02020603050405020304" pitchFamily="18" charset="0"/>
                        </a:rPr>
                        <a:t>:</a:t>
                      </a:r>
                    </a:p>
                    <a:p>
                      <a:pPr algn="just">
                        <a:lnSpc>
                          <a:spcPct val="115000"/>
                        </a:lnSpc>
                        <a:spcAft>
                          <a:spcPts val="0"/>
                        </a:spcAft>
                      </a:pP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Bạch</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cầu</a:t>
                      </a:r>
                      <a:r>
                        <a:rPr lang="en-US" sz="1400" dirty="0">
                          <a:solidFill>
                            <a:schemeClr val="bg1"/>
                          </a:solidFill>
                          <a:effectLst/>
                          <a:latin typeface="Times New Roman" panose="02020603050405020304" pitchFamily="18" charset="0"/>
                          <a:cs typeface="Times New Roman" panose="02020603050405020304" pitchFamily="18" charset="0"/>
                        </a:rPr>
                        <a:t> (x1000/µL) &lt; 4 </a:t>
                      </a:r>
                      <a:r>
                        <a:rPr lang="en-US" sz="1400" dirty="0" err="1">
                          <a:solidFill>
                            <a:schemeClr val="bg1"/>
                          </a:solidFill>
                          <a:effectLst/>
                          <a:latin typeface="Times New Roman" panose="02020603050405020304" pitchFamily="18" charset="0"/>
                          <a:cs typeface="Times New Roman" panose="02020603050405020304" pitchFamily="18" charset="0"/>
                        </a:rPr>
                        <a:t>hoặc</a:t>
                      </a:r>
                      <a:r>
                        <a:rPr lang="en-US" sz="1400" dirty="0">
                          <a:solidFill>
                            <a:schemeClr val="bg1"/>
                          </a:solidFill>
                          <a:effectLst/>
                          <a:latin typeface="Times New Roman" panose="02020603050405020304" pitchFamily="18" charset="0"/>
                          <a:cs typeface="Times New Roman" panose="02020603050405020304" pitchFamily="18" charset="0"/>
                        </a:rPr>
                        <a:t> &gt; 10</a:t>
                      </a:r>
                    </a:p>
                    <a:p>
                      <a:pPr algn="just">
                        <a:lnSpc>
                          <a:spcPct val="115000"/>
                        </a:lnSpc>
                        <a:spcAft>
                          <a:spcPts val="0"/>
                        </a:spcAft>
                      </a:pPr>
                      <a:r>
                        <a:rPr lang="en-US" sz="1400" dirty="0">
                          <a:solidFill>
                            <a:schemeClr val="bg1"/>
                          </a:solidFill>
                          <a:effectLst/>
                          <a:latin typeface="Times New Roman" panose="02020603050405020304" pitchFamily="18" charset="0"/>
                          <a:cs typeface="Times New Roman" panose="02020603050405020304" pitchFamily="18" charset="0"/>
                        </a:rPr>
                        <a:t>- CRP (</a:t>
                      </a:r>
                      <a:r>
                        <a:rPr lang="en-US" sz="1400" b="1" dirty="0">
                          <a:solidFill>
                            <a:srgbClr val="FF0000"/>
                          </a:solidFill>
                          <a:effectLst/>
                          <a:latin typeface="Times New Roman" panose="02020603050405020304" pitchFamily="18" charset="0"/>
                          <a:cs typeface="Times New Roman" panose="02020603050405020304" pitchFamily="18" charset="0"/>
                        </a:rPr>
                        <a:t>mg/</a:t>
                      </a:r>
                      <a:r>
                        <a:rPr lang="en-US" sz="1400" b="1" dirty="0" err="1">
                          <a:solidFill>
                            <a:srgbClr val="FF0000"/>
                          </a:solidFill>
                          <a:effectLst/>
                          <a:latin typeface="Times New Roman" panose="02020603050405020304" pitchFamily="18" charset="0"/>
                          <a:cs typeface="Times New Roman" panose="02020603050405020304" pitchFamily="18" charset="0"/>
                        </a:rPr>
                        <a:t>dL</a:t>
                      </a:r>
                      <a:r>
                        <a:rPr lang="en-US" sz="1400" dirty="0">
                          <a:solidFill>
                            <a:schemeClr val="bg1"/>
                          </a:solidFill>
                          <a:effectLst/>
                          <a:latin typeface="Times New Roman" panose="02020603050405020304" pitchFamily="18" charset="0"/>
                          <a:cs typeface="Times New Roman" panose="02020603050405020304" pitchFamily="18" charset="0"/>
                        </a:rPr>
                        <a:t>) ≥ 1</a:t>
                      </a:r>
                      <a:endPar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31855990"/>
                  </a:ext>
                </a:extLst>
              </a:tr>
              <a:tr h="285698">
                <a:tc gridSpan="2">
                  <a:txBody>
                    <a:bodyPr/>
                    <a:lstStyle/>
                    <a:p>
                      <a:pPr algn="just">
                        <a:lnSpc>
                          <a:spcPct val="115000"/>
                        </a:lnSpc>
                        <a:spcAft>
                          <a:spcPts val="0"/>
                        </a:spcAft>
                      </a:pPr>
                      <a:r>
                        <a:rPr lang="en-US" sz="1400">
                          <a:solidFill>
                            <a:schemeClr val="bg1"/>
                          </a:solidFill>
                          <a:effectLst/>
                          <a:latin typeface="Times New Roman" panose="02020603050405020304" pitchFamily="18" charset="0"/>
                          <a:cs typeface="Times New Roman" panose="02020603050405020304" pitchFamily="18" charset="0"/>
                        </a:rPr>
                        <a:t>B. Tắc mật</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hMerge="1">
                  <a:txBody>
                    <a:bodyPr/>
                    <a:lstStyle/>
                    <a:p>
                      <a:endParaRPr/>
                    </a:p>
                  </a:txBody>
                  <a:tcPr/>
                </a:tc>
                <a:extLst>
                  <a:ext uri="{0D108BD9-81ED-4DB2-BD59-A6C34878D82A}">
                    <a16:rowId xmlns:a16="http://schemas.microsoft.com/office/drawing/2014/main" val="3744281540"/>
                  </a:ext>
                </a:extLst>
              </a:tr>
              <a:tr h="267419">
                <a:tc>
                  <a:txBody>
                    <a:bodyPr/>
                    <a:lstStyle/>
                    <a:p>
                      <a:pPr algn="just">
                        <a:lnSpc>
                          <a:spcPct val="115000"/>
                        </a:lnSpc>
                        <a:spcAft>
                          <a:spcPts val="0"/>
                        </a:spcAft>
                      </a:pPr>
                      <a:r>
                        <a:rPr lang="en-US" sz="1400">
                          <a:solidFill>
                            <a:schemeClr val="bg1"/>
                          </a:solidFill>
                          <a:effectLst/>
                          <a:latin typeface="Times New Roman" panose="02020603050405020304" pitchFamily="18" charset="0"/>
                          <a:cs typeface="Times New Roman" panose="02020603050405020304" pitchFamily="18" charset="0"/>
                        </a:rPr>
                        <a:t>B-1</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400">
                          <a:solidFill>
                            <a:schemeClr val="bg1"/>
                          </a:solidFill>
                          <a:effectLst/>
                          <a:latin typeface="Times New Roman" panose="02020603050405020304" pitchFamily="18" charset="0"/>
                          <a:cs typeface="Times New Roman" panose="02020603050405020304" pitchFamily="18" charset="0"/>
                        </a:rPr>
                        <a:t>Vàng da: Bilirubin toàn phần ≥ 2 (mg/dL)</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922014109"/>
                  </a:ext>
                </a:extLst>
              </a:tr>
              <a:tr h="1014702">
                <a:tc>
                  <a:txBody>
                    <a:bodyPr/>
                    <a:lstStyle/>
                    <a:p>
                      <a:pPr algn="just">
                        <a:lnSpc>
                          <a:spcPct val="115000"/>
                        </a:lnSpc>
                        <a:spcAft>
                          <a:spcPts val="0"/>
                        </a:spcAft>
                      </a:pPr>
                      <a:r>
                        <a:rPr lang="en-US" sz="1400">
                          <a:solidFill>
                            <a:schemeClr val="bg1"/>
                          </a:solidFill>
                          <a:effectLst/>
                          <a:latin typeface="Times New Roman" panose="02020603050405020304" pitchFamily="18" charset="0"/>
                          <a:cs typeface="Times New Roman" panose="02020603050405020304" pitchFamily="18" charset="0"/>
                        </a:rPr>
                        <a:t>B-2</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400">
                          <a:solidFill>
                            <a:schemeClr val="bg1"/>
                          </a:solidFill>
                          <a:effectLst/>
                          <a:latin typeface="Times New Roman" panose="02020603050405020304" pitchFamily="18" charset="0"/>
                          <a:cs typeface="Times New Roman" panose="02020603050405020304" pitchFamily="18" charset="0"/>
                        </a:rPr>
                        <a:t>Cận lâm sàng: bất thường chức năng gan: 1 trong 4 tiêu chuẩn sau:</a:t>
                      </a:r>
                    </a:p>
                    <a:p>
                      <a:pPr algn="just">
                        <a:lnSpc>
                          <a:spcPct val="115000"/>
                        </a:lnSpc>
                        <a:spcAft>
                          <a:spcPts val="0"/>
                        </a:spcAft>
                      </a:pPr>
                      <a:r>
                        <a:rPr lang="en-US" sz="1400">
                          <a:solidFill>
                            <a:schemeClr val="bg1"/>
                          </a:solidFill>
                          <a:effectLst/>
                          <a:latin typeface="Times New Roman" panose="02020603050405020304" pitchFamily="18" charset="0"/>
                          <a:cs typeface="Times New Roman" panose="02020603050405020304" pitchFamily="18" charset="0"/>
                        </a:rPr>
                        <a:t>- ALP (IU) &gt; 1,5 x giới hạn trên</a:t>
                      </a:r>
                    </a:p>
                    <a:p>
                      <a:pPr algn="just">
                        <a:lnSpc>
                          <a:spcPct val="115000"/>
                        </a:lnSpc>
                        <a:spcAft>
                          <a:spcPts val="0"/>
                        </a:spcAft>
                      </a:pPr>
                      <a:r>
                        <a:rPr lang="en-US" sz="1400">
                          <a:solidFill>
                            <a:schemeClr val="bg1"/>
                          </a:solidFill>
                          <a:effectLst/>
                          <a:latin typeface="Times New Roman" panose="02020603050405020304" pitchFamily="18" charset="0"/>
                          <a:cs typeface="Times New Roman" panose="02020603050405020304" pitchFamily="18" charset="0"/>
                        </a:rPr>
                        <a:t>- </a:t>
                      </a:r>
                      <a:r>
                        <a:rPr lang="en-US" sz="1400">
                          <a:solidFill>
                            <a:schemeClr val="bg1"/>
                          </a:solidFill>
                          <a:effectLst/>
                          <a:latin typeface="Times New Roman" panose="02020603050405020304" pitchFamily="18" charset="0"/>
                          <a:cs typeface="Times New Roman" panose="02020603050405020304" pitchFamily="18" charset="0"/>
                          <a:sym typeface="Symbol" pitchFamily="2" charset="2"/>
                        </a:rPr>
                        <a:t></a:t>
                      </a:r>
                      <a:r>
                        <a:rPr lang="en-US" sz="1400">
                          <a:solidFill>
                            <a:schemeClr val="bg1"/>
                          </a:solidFill>
                          <a:effectLst/>
                          <a:latin typeface="Times New Roman" panose="02020603050405020304" pitchFamily="18" charset="0"/>
                          <a:cs typeface="Times New Roman" panose="02020603050405020304" pitchFamily="18" charset="0"/>
                        </a:rPr>
                        <a:t>GTP (IU) &gt; 1,5 x giới hạn trên</a:t>
                      </a:r>
                    </a:p>
                    <a:p>
                      <a:pPr algn="just">
                        <a:lnSpc>
                          <a:spcPct val="115000"/>
                        </a:lnSpc>
                        <a:spcAft>
                          <a:spcPts val="0"/>
                        </a:spcAft>
                      </a:pPr>
                      <a:r>
                        <a:rPr lang="en-US" sz="1400">
                          <a:solidFill>
                            <a:schemeClr val="bg1"/>
                          </a:solidFill>
                          <a:effectLst/>
                          <a:latin typeface="Times New Roman" panose="02020603050405020304" pitchFamily="18" charset="0"/>
                          <a:cs typeface="Times New Roman" panose="02020603050405020304" pitchFamily="18" charset="0"/>
                        </a:rPr>
                        <a:t>- AST (IU) &gt; 1,5 x giới hạn trên</a:t>
                      </a:r>
                    </a:p>
                    <a:p>
                      <a:pPr>
                        <a:lnSpc>
                          <a:spcPct val="115000"/>
                        </a:lnSpc>
                        <a:spcAft>
                          <a:spcPts val="0"/>
                        </a:spcAft>
                      </a:pPr>
                      <a:r>
                        <a:rPr lang="en-US" sz="1400">
                          <a:solidFill>
                            <a:schemeClr val="bg1"/>
                          </a:solidFill>
                          <a:effectLst/>
                          <a:latin typeface="Times New Roman" panose="02020603050405020304" pitchFamily="18" charset="0"/>
                          <a:cs typeface="Times New Roman" panose="02020603050405020304" pitchFamily="18" charset="0"/>
                        </a:rPr>
                        <a:t>- ALT (IU) &gt; 1,5 x giới hạn trên</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42099851"/>
                  </a:ext>
                </a:extLst>
              </a:tr>
              <a:tr h="267419">
                <a:tc gridSpan="2">
                  <a:txBody>
                    <a:bodyPr/>
                    <a:lstStyle/>
                    <a:p>
                      <a:pPr algn="just">
                        <a:lnSpc>
                          <a:spcPct val="115000"/>
                        </a:lnSpc>
                        <a:spcAft>
                          <a:spcPts val="0"/>
                        </a:spcAft>
                      </a:pPr>
                      <a:r>
                        <a:rPr lang="en-US" sz="1400">
                          <a:solidFill>
                            <a:schemeClr val="bg1"/>
                          </a:solidFill>
                          <a:effectLst/>
                          <a:latin typeface="Times New Roman" panose="02020603050405020304" pitchFamily="18" charset="0"/>
                          <a:cs typeface="Times New Roman" panose="02020603050405020304" pitchFamily="18" charset="0"/>
                        </a:rPr>
                        <a:t>C. Hình ảnh học</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hMerge="1">
                  <a:txBody>
                    <a:bodyPr/>
                    <a:lstStyle/>
                    <a:p>
                      <a:endParaRPr/>
                    </a:p>
                  </a:txBody>
                  <a:tcPr/>
                </a:tc>
                <a:extLst>
                  <a:ext uri="{0D108BD9-81ED-4DB2-BD59-A6C34878D82A}">
                    <a16:rowId xmlns:a16="http://schemas.microsoft.com/office/drawing/2014/main" val="4261934577"/>
                  </a:ext>
                </a:extLst>
              </a:tr>
              <a:tr h="267419">
                <a:tc>
                  <a:txBody>
                    <a:bodyPr/>
                    <a:lstStyle/>
                    <a:p>
                      <a:pPr algn="just">
                        <a:lnSpc>
                          <a:spcPct val="115000"/>
                        </a:lnSpc>
                        <a:spcAft>
                          <a:spcPts val="0"/>
                        </a:spcAft>
                      </a:pPr>
                      <a:r>
                        <a:rPr lang="en-US" sz="1400">
                          <a:solidFill>
                            <a:schemeClr val="bg1"/>
                          </a:solidFill>
                          <a:effectLst/>
                          <a:latin typeface="Times New Roman" panose="02020603050405020304" pitchFamily="18" charset="0"/>
                          <a:cs typeface="Times New Roman" panose="02020603050405020304" pitchFamily="18" charset="0"/>
                        </a:rPr>
                        <a:t>C-1</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400" dirty="0" err="1">
                          <a:solidFill>
                            <a:schemeClr val="bg1"/>
                          </a:solidFill>
                          <a:effectLst/>
                          <a:latin typeface="Times New Roman" panose="02020603050405020304" pitchFamily="18" charset="0"/>
                          <a:cs typeface="Times New Roman" panose="02020603050405020304" pitchFamily="18" charset="0"/>
                        </a:rPr>
                        <a:t>Dãn</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đường</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mật</a:t>
                      </a:r>
                      <a:endPar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25400027"/>
                  </a:ext>
                </a:extLst>
              </a:tr>
              <a:tr h="267419">
                <a:tc>
                  <a:txBody>
                    <a:bodyPr/>
                    <a:lstStyle/>
                    <a:p>
                      <a:pPr algn="just">
                        <a:lnSpc>
                          <a:spcPct val="115000"/>
                        </a:lnSpc>
                        <a:spcAft>
                          <a:spcPts val="0"/>
                        </a:spcAft>
                      </a:pPr>
                      <a:r>
                        <a:rPr lang="en-US" sz="1400">
                          <a:solidFill>
                            <a:schemeClr val="bg1"/>
                          </a:solidFill>
                          <a:effectLst/>
                          <a:latin typeface="Times New Roman" panose="02020603050405020304" pitchFamily="18" charset="0"/>
                          <a:cs typeface="Times New Roman" panose="02020603050405020304" pitchFamily="18" charset="0"/>
                        </a:rPr>
                        <a:t>C-2</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400">
                          <a:solidFill>
                            <a:schemeClr val="bg1"/>
                          </a:solidFill>
                          <a:effectLst/>
                          <a:latin typeface="Times New Roman" panose="02020603050405020304" pitchFamily="18" charset="0"/>
                          <a:cs typeface="Times New Roman" panose="02020603050405020304" pitchFamily="18" charset="0"/>
                        </a:rPr>
                        <a:t>Bằng chứng nguyên nhân sinh bệnh trên hình ảnh học (hẹp đường mật, sỏi, stent,…)</a:t>
                      </a:r>
                      <a:endParaRPr lang="en-US" sz="14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226142908"/>
                  </a:ext>
                </a:extLst>
              </a:tr>
              <a:tr h="603621">
                <a:tc gridSpan="2">
                  <a:txBody>
                    <a:bodyPr/>
                    <a:lstStyle/>
                    <a:p>
                      <a:pPr algn="just">
                        <a:lnSpc>
                          <a:spcPct val="115000"/>
                        </a:lnSpc>
                        <a:spcAft>
                          <a:spcPts val="0"/>
                        </a:spcAft>
                      </a:pPr>
                      <a:r>
                        <a:rPr lang="en-US" sz="1400" dirty="0" err="1">
                          <a:solidFill>
                            <a:schemeClr val="bg1"/>
                          </a:solidFill>
                          <a:effectLst/>
                          <a:latin typeface="Times New Roman" panose="02020603050405020304" pitchFamily="18" charset="0"/>
                          <a:cs typeface="Times New Roman" panose="02020603050405020304" pitchFamily="18" charset="0"/>
                        </a:rPr>
                        <a:t>Chẩn</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đoán</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xác</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định</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có</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viêm</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đường</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mật</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cấp</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khi</a:t>
                      </a:r>
                      <a:r>
                        <a:rPr lang="en-US" sz="1400" dirty="0">
                          <a:solidFill>
                            <a:schemeClr val="bg1"/>
                          </a:solidFill>
                          <a:effectLst/>
                          <a:latin typeface="Times New Roman" panose="02020603050405020304" pitchFamily="18" charset="0"/>
                          <a:cs typeface="Times New Roman" panose="02020603050405020304" pitchFamily="18" charset="0"/>
                        </a:rPr>
                        <a:t>: 1 </a:t>
                      </a:r>
                      <a:r>
                        <a:rPr lang="en-US" sz="1400" dirty="0" err="1">
                          <a:solidFill>
                            <a:schemeClr val="bg1"/>
                          </a:solidFill>
                          <a:effectLst/>
                          <a:latin typeface="Times New Roman" panose="02020603050405020304" pitchFamily="18" charset="0"/>
                          <a:cs typeface="Times New Roman" panose="02020603050405020304" pitchFamily="18" charset="0"/>
                        </a:rPr>
                        <a:t>tiêu</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chuẩn</a:t>
                      </a:r>
                      <a:r>
                        <a:rPr lang="en-US" sz="1400" dirty="0">
                          <a:solidFill>
                            <a:schemeClr val="bg1"/>
                          </a:solidFill>
                          <a:effectLst/>
                          <a:latin typeface="Times New Roman" panose="02020603050405020304" pitchFamily="18" charset="0"/>
                          <a:cs typeface="Times New Roman" panose="02020603050405020304" pitchFamily="18" charset="0"/>
                        </a:rPr>
                        <a:t> A + 1 </a:t>
                      </a:r>
                      <a:r>
                        <a:rPr lang="en-US" sz="1400" dirty="0" err="1">
                          <a:solidFill>
                            <a:schemeClr val="bg1"/>
                          </a:solidFill>
                          <a:effectLst/>
                          <a:latin typeface="Times New Roman" panose="02020603050405020304" pitchFamily="18" charset="0"/>
                          <a:cs typeface="Times New Roman" panose="02020603050405020304" pitchFamily="18" charset="0"/>
                        </a:rPr>
                        <a:t>tiêu</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chuẩn</a:t>
                      </a:r>
                      <a:r>
                        <a:rPr lang="en-US" sz="1400" dirty="0">
                          <a:solidFill>
                            <a:schemeClr val="bg1"/>
                          </a:solidFill>
                          <a:effectLst/>
                          <a:latin typeface="Times New Roman" panose="02020603050405020304" pitchFamily="18" charset="0"/>
                          <a:cs typeface="Times New Roman" panose="02020603050405020304" pitchFamily="18" charset="0"/>
                        </a:rPr>
                        <a:t> B + 1 </a:t>
                      </a:r>
                      <a:r>
                        <a:rPr lang="en-US" sz="1400" dirty="0" err="1">
                          <a:solidFill>
                            <a:schemeClr val="bg1"/>
                          </a:solidFill>
                          <a:effectLst/>
                          <a:latin typeface="Times New Roman" panose="02020603050405020304" pitchFamily="18" charset="0"/>
                          <a:cs typeface="Times New Roman" panose="02020603050405020304" pitchFamily="18" charset="0"/>
                        </a:rPr>
                        <a:t>tiêu</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chuẩn</a:t>
                      </a:r>
                      <a:r>
                        <a:rPr lang="en-US" sz="1400" dirty="0">
                          <a:solidFill>
                            <a:schemeClr val="bg1"/>
                          </a:solidFill>
                          <a:effectLst/>
                          <a:latin typeface="Times New Roman" panose="02020603050405020304" pitchFamily="18" charset="0"/>
                          <a:cs typeface="Times New Roman" panose="02020603050405020304" pitchFamily="18" charset="0"/>
                        </a:rPr>
                        <a:t> C</a:t>
                      </a:r>
                    </a:p>
                    <a:p>
                      <a:pPr algn="just">
                        <a:lnSpc>
                          <a:spcPct val="115000"/>
                        </a:lnSpc>
                        <a:spcAft>
                          <a:spcPts val="0"/>
                        </a:spcAft>
                      </a:pPr>
                      <a:r>
                        <a:rPr lang="en-US" sz="1400" dirty="0" err="1">
                          <a:solidFill>
                            <a:schemeClr val="bg1"/>
                          </a:solidFill>
                          <a:effectLst/>
                          <a:latin typeface="Times New Roman" panose="02020603050405020304" pitchFamily="18" charset="0"/>
                          <a:cs typeface="Times New Roman" panose="02020603050405020304" pitchFamily="18" charset="0"/>
                        </a:rPr>
                        <a:t>Nghi</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ngờ</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có</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viêm</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đường</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mật</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cấp</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khi</a:t>
                      </a:r>
                      <a:r>
                        <a:rPr lang="en-US" sz="1400" dirty="0">
                          <a:solidFill>
                            <a:schemeClr val="bg1"/>
                          </a:solidFill>
                          <a:effectLst/>
                          <a:latin typeface="Times New Roman" panose="02020603050405020304" pitchFamily="18" charset="0"/>
                          <a:cs typeface="Times New Roman" panose="02020603050405020304" pitchFamily="18" charset="0"/>
                        </a:rPr>
                        <a:t>: 1 </a:t>
                      </a:r>
                      <a:r>
                        <a:rPr lang="en-US" sz="1400" dirty="0" err="1">
                          <a:solidFill>
                            <a:schemeClr val="bg1"/>
                          </a:solidFill>
                          <a:effectLst/>
                          <a:latin typeface="Times New Roman" panose="02020603050405020304" pitchFamily="18" charset="0"/>
                          <a:cs typeface="Times New Roman" panose="02020603050405020304" pitchFamily="18" charset="0"/>
                        </a:rPr>
                        <a:t>tiêu</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chuẩn</a:t>
                      </a:r>
                      <a:r>
                        <a:rPr lang="en-US" sz="1400" dirty="0">
                          <a:solidFill>
                            <a:schemeClr val="bg1"/>
                          </a:solidFill>
                          <a:effectLst/>
                          <a:latin typeface="Times New Roman" panose="02020603050405020304" pitchFamily="18" charset="0"/>
                          <a:cs typeface="Times New Roman" panose="02020603050405020304" pitchFamily="18" charset="0"/>
                        </a:rPr>
                        <a:t> A + 1 </a:t>
                      </a:r>
                      <a:r>
                        <a:rPr lang="en-US" sz="1400" dirty="0" err="1">
                          <a:solidFill>
                            <a:schemeClr val="bg1"/>
                          </a:solidFill>
                          <a:effectLst/>
                          <a:latin typeface="Times New Roman" panose="02020603050405020304" pitchFamily="18" charset="0"/>
                          <a:cs typeface="Times New Roman" panose="02020603050405020304" pitchFamily="18" charset="0"/>
                        </a:rPr>
                        <a:t>tiêu</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chuẩn</a:t>
                      </a:r>
                      <a:r>
                        <a:rPr lang="en-US" sz="1400" dirty="0">
                          <a:solidFill>
                            <a:schemeClr val="bg1"/>
                          </a:solidFill>
                          <a:effectLst/>
                          <a:latin typeface="Times New Roman" panose="02020603050405020304" pitchFamily="18" charset="0"/>
                          <a:cs typeface="Times New Roman" panose="02020603050405020304" pitchFamily="18" charset="0"/>
                        </a:rPr>
                        <a:t> B (</a:t>
                      </a:r>
                      <a:r>
                        <a:rPr lang="en-US" sz="1400" dirty="0" err="1">
                          <a:solidFill>
                            <a:schemeClr val="bg1"/>
                          </a:solidFill>
                          <a:effectLst/>
                          <a:latin typeface="Times New Roman" panose="02020603050405020304" pitchFamily="18" charset="0"/>
                          <a:cs typeface="Times New Roman" panose="02020603050405020304" pitchFamily="18" charset="0"/>
                        </a:rPr>
                        <a:t>hoặc</a:t>
                      </a:r>
                      <a:r>
                        <a:rPr lang="en-US" sz="1400" dirty="0">
                          <a:solidFill>
                            <a:schemeClr val="bg1"/>
                          </a:solidFill>
                          <a:effectLst/>
                          <a:latin typeface="Times New Roman" panose="02020603050405020304" pitchFamily="18" charset="0"/>
                          <a:cs typeface="Times New Roman" panose="02020603050405020304" pitchFamily="18" charset="0"/>
                        </a:rPr>
                        <a:t> 1 </a:t>
                      </a:r>
                      <a:r>
                        <a:rPr lang="en-US" sz="1400" dirty="0" err="1">
                          <a:solidFill>
                            <a:schemeClr val="bg1"/>
                          </a:solidFill>
                          <a:effectLst/>
                          <a:latin typeface="Times New Roman" panose="02020603050405020304" pitchFamily="18" charset="0"/>
                          <a:cs typeface="Times New Roman" panose="02020603050405020304" pitchFamily="18" charset="0"/>
                        </a:rPr>
                        <a:t>tiêu</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chuẩn</a:t>
                      </a:r>
                      <a:r>
                        <a:rPr lang="en-US" sz="1400" dirty="0">
                          <a:solidFill>
                            <a:schemeClr val="bg1"/>
                          </a:solidFill>
                          <a:effectLst/>
                          <a:latin typeface="Times New Roman" panose="02020603050405020304" pitchFamily="18" charset="0"/>
                          <a:cs typeface="Times New Roman" panose="02020603050405020304" pitchFamily="18" charset="0"/>
                        </a:rPr>
                        <a:t> C)</a:t>
                      </a:r>
                      <a:endPar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hMerge="1">
                  <a:txBody>
                    <a:bodyPr/>
                    <a:lstStyle/>
                    <a:p>
                      <a:endParaRPr/>
                    </a:p>
                  </a:txBody>
                  <a:tcPr/>
                </a:tc>
                <a:extLst>
                  <a:ext uri="{0D108BD9-81ED-4DB2-BD59-A6C34878D82A}">
                    <a16:rowId xmlns:a16="http://schemas.microsoft.com/office/drawing/2014/main" val="1386167945"/>
                  </a:ext>
                </a:extLst>
              </a:tr>
            </a:tbl>
          </a:graphicData>
        </a:graphic>
      </p:graphicFrame>
    </p:spTree>
    <p:extLst>
      <p:ext uri="{BB962C8B-B14F-4D97-AF65-F5344CB8AC3E}">
        <p14:creationId xmlns:p14="http://schemas.microsoft.com/office/powerpoint/2010/main" val="1590990973"/>
      </p:ext>
    </p:extLst>
  </p:cSld>
  <p:clrMapOvr>
    <a:masterClrMapping/>
  </p:clrMapOvr>
  <mc:AlternateContent xmlns:mc="http://schemas.openxmlformats.org/markup-compatibility/2006" xmlns:p14="http://schemas.microsoft.com/office/powerpoint/2010/main">
    <mc:Choice Requires="p14">
      <p:transition spd="slow" p14:dur="2000" advTm="32728"/>
    </mc:Choice>
    <mc:Fallback xmlns="">
      <p:transition spd="slow" advTm="32728"/>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D5BB833-3FA4-E449-8AF2-CA297C03B182}"/>
              </a:ext>
            </a:extLst>
          </p:cNvPr>
          <p:cNvSpPr txBox="1">
            <a:spLocks noChangeArrowheads="1"/>
          </p:cNvSpPr>
          <p:nvPr/>
        </p:nvSpPr>
        <p:spPr bwMode="auto">
          <a:xfrm>
            <a:off x="755374" y="457200"/>
            <a:ext cx="71628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chemeClr val="tx2">
                    <a:lumMod val="75000"/>
                  </a:schemeClr>
                </a:solidFill>
                <a:latin typeface="Times New Roman" panose="02020603050405020304" pitchFamily="18" charset="0"/>
                <a:cs typeface="Times New Roman" panose="02020603050405020304" pitchFamily="18" charset="0"/>
              </a:rPr>
              <a:t>3.1.2/ Phân độ viêm đường mật cấp theo Tokyo Guidelines 2018</a:t>
            </a:r>
          </a:p>
        </p:txBody>
      </p:sp>
      <p:graphicFrame>
        <p:nvGraphicFramePr>
          <p:cNvPr id="2" name="Table 1">
            <a:extLst>
              <a:ext uri="{FF2B5EF4-FFF2-40B4-BE49-F238E27FC236}">
                <a16:creationId xmlns:a16="http://schemas.microsoft.com/office/drawing/2014/main" id="{6B3AB0AC-E8DA-274B-97CC-62BE9D89EA37}"/>
              </a:ext>
            </a:extLst>
          </p:cNvPr>
          <p:cNvGraphicFramePr>
            <a:graphicFrameLocks noGrp="1"/>
          </p:cNvGraphicFramePr>
          <p:nvPr>
            <p:extLst>
              <p:ext uri="{D42A27DB-BD31-4B8C-83A1-F6EECF244321}">
                <p14:modId xmlns:p14="http://schemas.microsoft.com/office/powerpoint/2010/main" val="673935720"/>
              </p:ext>
            </p:extLst>
          </p:nvPr>
        </p:nvGraphicFramePr>
        <p:xfrm>
          <a:off x="755374" y="1676400"/>
          <a:ext cx="7702826" cy="4699635"/>
        </p:xfrm>
        <a:graphic>
          <a:graphicData uri="http://schemas.openxmlformats.org/drawingml/2006/table">
            <a:tbl>
              <a:tblPr firstRow="1" firstCol="1" bandRow="1">
                <a:tableStyleId>{5C22544A-7EE6-4342-B048-85BDC9FD1C3A}</a:tableStyleId>
              </a:tblPr>
              <a:tblGrid>
                <a:gridCol w="1940171">
                  <a:extLst>
                    <a:ext uri="{9D8B030D-6E8A-4147-A177-3AD203B41FA5}">
                      <a16:colId xmlns:a16="http://schemas.microsoft.com/office/drawing/2014/main" val="1716114279"/>
                    </a:ext>
                  </a:extLst>
                </a:gridCol>
                <a:gridCol w="5762655">
                  <a:extLst>
                    <a:ext uri="{9D8B030D-6E8A-4147-A177-3AD203B41FA5}">
                      <a16:colId xmlns:a16="http://schemas.microsoft.com/office/drawing/2014/main" val="1686710314"/>
                    </a:ext>
                  </a:extLst>
                </a:gridCol>
              </a:tblGrid>
              <a:tr h="2194588">
                <a:tc>
                  <a:txBody>
                    <a:bodyPr/>
                    <a:lstStyle/>
                    <a:p>
                      <a:pPr algn="just">
                        <a:lnSpc>
                          <a:spcPct val="115000"/>
                        </a:lnSpc>
                        <a:spcAft>
                          <a:spcPts val="0"/>
                        </a:spcAft>
                      </a:pPr>
                      <a:r>
                        <a:rPr lang="en-US" sz="1600">
                          <a:solidFill>
                            <a:schemeClr val="bg1"/>
                          </a:solidFill>
                          <a:effectLst/>
                          <a:latin typeface="Times New Roman" panose="02020603050405020304" pitchFamily="18" charset="0"/>
                          <a:cs typeface="Times New Roman" panose="02020603050405020304" pitchFamily="18" charset="0"/>
                        </a:rPr>
                        <a:t>Viêm đường mật cấp nặng </a:t>
                      </a:r>
                    </a:p>
                    <a:p>
                      <a:pPr algn="just">
                        <a:lnSpc>
                          <a:spcPct val="115000"/>
                        </a:lnSpc>
                        <a:spcAft>
                          <a:spcPts val="0"/>
                        </a:spcAft>
                      </a:pPr>
                      <a:r>
                        <a:rPr lang="en-US" sz="1600">
                          <a:solidFill>
                            <a:schemeClr val="bg1"/>
                          </a:solidFill>
                          <a:effectLst/>
                          <a:latin typeface="Times New Roman" panose="02020603050405020304" pitchFamily="18" charset="0"/>
                          <a:cs typeface="Times New Roman" panose="02020603050405020304" pitchFamily="18" charset="0"/>
                        </a:rPr>
                        <a:t>(Độ III)</a:t>
                      </a:r>
                      <a:endParaRPr lang="en-US" sz="16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600" b="0" dirty="0" err="1">
                          <a:solidFill>
                            <a:schemeClr val="bg1"/>
                          </a:solidFill>
                          <a:effectLst/>
                          <a:latin typeface="Times New Roman" panose="02020603050405020304" pitchFamily="18" charset="0"/>
                          <a:cs typeface="Times New Roman" panose="02020603050405020304" pitchFamily="18" charset="0"/>
                        </a:rPr>
                        <a:t>Khi</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có</a:t>
                      </a:r>
                      <a:r>
                        <a:rPr lang="en-US" sz="1600" b="0" dirty="0">
                          <a:solidFill>
                            <a:schemeClr val="bg1"/>
                          </a:solidFill>
                          <a:effectLst/>
                          <a:latin typeface="Times New Roman" panose="02020603050405020304" pitchFamily="18" charset="0"/>
                          <a:cs typeface="Times New Roman" panose="02020603050405020304" pitchFamily="18" charset="0"/>
                        </a:rPr>
                        <a:t> 1 </a:t>
                      </a:r>
                      <a:r>
                        <a:rPr lang="en-US" sz="1600" b="0" dirty="0" err="1">
                          <a:solidFill>
                            <a:schemeClr val="bg1"/>
                          </a:solidFill>
                          <a:effectLst/>
                          <a:latin typeface="Times New Roman" panose="02020603050405020304" pitchFamily="18" charset="0"/>
                          <a:cs typeface="Times New Roman" panose="02020603050405020304" pitchFamily="18" charset="0"/>
                        </a:rPr>
                        <a:t>trong</a:t>
                      </a:r>
                      <a:r>
                        <a:rPr lang="en-US" sz="1600" b="0" dirty="0">
                          <a:solidFill>
                            <a:schemeClr val="bg1"/>
                          </a:solidFill>
                          <a:effectLst/>
                          <a:latin typeface="Times New Roman" panose="02020603050405020304" pitchFamily="18" charset="0"/>
                          <a:cs typeface="Times New Roman" panose="02020603050405020304" pitchFamily="18" charset="0"/>
                        </a:rPr>
                        <a:t> 6 </a:t>
                      </a:r>
                      <a:r>
                        <a:rPr lang="en-US" sz="1600" b="0" dirty="0" err="1">
                          <a:solidFill>
                            <a:schemeClr val="bg1"/>
                          </a:solidFill>
                          <a:effectLst/>
                          <a:latin typeface="Times New Roman" panose="02020603050405020304" pitchFamily="18" charset="0"/>
                          <a:cs typeface="Times New Roman" panose="02020603050405020304" pitchFamily="18" charset="0"/>
                        </a:rPr>
                        <a:t>tiêu</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chuẩn</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sau</a:t>
                      </a:r>
                      <a:r>
                        <a:rPr lang="en-US" sz="1600" b="0" dirty="0">
                          <a:solidFill>
                            <a:schemeClr val="bg1"/>
                          </a:solidFill>
                          <a:effectLst/>
                          <a:latin typeface="Times New Roman" panose="02020603050405020304" pitchFamily="18" charset="0"/>
                          <a:cs typeface="Times New Roman" panose="02020603050405020304" pitchFamily="18" charset="0"/>
                        </a:rPr>
                        <a:t>:</a:t>
                      </a:r>
                    </a:p>
                    <a:p>
                      <a:pPr marL="342900" lvl="0" indent="-342900" algn="just">
                        <a:lnSpc>
                          <a:spcPct val="115000"/>
                        </a:lnSpc>
                        <a:spcAft>
                          <a:spcPts val="0"/>
                        </a:spcAft>
                        <a:buFont typeface="+mj-lt"/>
                        <a:buAutoNum type="arabicPeriod"/>
                      </a:pPr>
                      <a:r>
                        <a:rPr lang="en-US" sz="1600" b="0" dirty="0" err="1">
                          <a:solidFill>
                            <a:schemeClr val="bg1"/>
                          </a:solidFill>
                          <a:effectLst/>
                          <a:latin typeface="Times New Roman" panose="02020603050405020304" pitchFamily="18" charset="0"/>
                          <a:cs typeface="Times New Roman" panose="02020603050405020304" pitchFamily="18" charset="0"/>
                        </a:rPr>
                        <a:t>Rối</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loạn</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chức</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năng</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thần</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kinh</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rối</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loạn</a:t>
                      </a:r>
                      <a:r>
                        <a:rPr lang="en-US" sz="1600" b="0" dirty="0">
                          <a:solidFill>
                            <a:schemeClr val="bg1"/>
                          </a:solidFill>
                          <a:effectLst/>
                          <a:latin typeface="Times New Roman" panose="02020603050405020304" pitchFamily="18" charset="0"/>
                          <a:cs typeface="Times New Roman" panose="02020603050405020304" pitchFamily="18" charset="0"/>
                        </a:rPr>
                        <a:t> tri </a:t>
                      </a:r>
                      <a:r>
                        <a:rPr lang="en-US" sz="1600" b="0" dirty="0" err="1">
                          <a:solidFill>
                            <a:schemeClr val="bg1"/>
                          </a:solidFill>
                          <a:effectLst/>
                          <a:latin typeface="Times New Roman" panose="02020603050405020304" pitchFamily="18" charset="0"/>
                          <a:cs typeface="Times New Roman" panose="02020603050405020304" pitchFamily="18" charset="0"/>
                        </a:rPr>
                        <a:t>giác</a:t>
                      </a:r>
                      <a:endParaRPr lang="en-US" sz="1600" b="0" dirty="0">
                        <a:solidFill>
                          <a:schemeClr val="bg1"/>
                        </a:solidFill>
                        <a:effectLst/>
                        <a:latin typeface="Times New Roman" panose="02020603050405020304" pitchFamily="18" charset="0"/>
                        <a:cs typeface="Times New Roman" panose="02020603050405020304" pitchFamily="18" charset="0"/>
                      </a:endParaRPr>
                    </a:p>
                    <a:p>
                      <a:pPr marL="342900" lvl="0" indent="-342900" algn="just">
                        <a:lnSpc>
                          <a:spcPct val="115000"/>
                        </a:lnSpc>
                        <a:spcAft>
                          <a:spcPts val="0"/>
                        </a:spcAft>
                        <a:buFont typeface="+mj-lt"/>
                        <a:buAutoNum type="arabicPeriod"/>
                      </a:pPr>
                      <a:r>
                        <a:rPr lang="en-US" sz="1600" b="0" dirty="0" err="1">
                          <a:solidFill>
                            <a:schemeClr val="bg1"/>
                          </a:solidFill>
                          <a:effectLst/>
                          <a:latin typeface="Times New Roman" panose="02020603050405020304" pitchFamily="18" charset="0"/>
                          <a:cs typeface="Times New Roman" panose="02020603050405020304" pitchFamily="18" charset="0"/>
                        </a:rPr>
                        <a:t>Rối</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loạn</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chức</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năng</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tuần</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hoàn</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tuột</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huyết</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áp</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cần</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dopamin</a:t>
                      </a:r>
                      <a:r>
                        <a:rPr lang="en-US" sz="1600" b="0" dirty="0">
                          <a:solidFill>
                            <a:schemeClr val="bg1"/>
                          </a:solidFill>
                          <a:effectLst/>
                          <a:latin typeface="Times New Roman" panose="02020603050405020304" pitchFamily="18" charset="0"/>
                          <a:cs typeface="Times New Roman" panose="02020603050405020304" pitchFamily="18" charset="0"/>
                        </a:rPr>
                        <a:t> ≥ 5 µg/kg/</a:t>
                      </a:r>
                      <a:r>
                        <a:rPr lang="en-US" sz="1600" b="0" dirty="0" err="1">
                          <a:solidFill>
                            <a:schemeClr val="bg1"/>
                          </a:solidFill>
                          <a:effectLst/>
                          <a:latin typeface="Times New Roman" panose="02020603050405020304" pitchFamily="18" charset="0"/>
                          <a:cs typeface="Times New Roman" panose="02020603050405020304" pitchFamily="18" charset="0"/>
                        </a:rPr>
                        <a:t>phút</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hoặc</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bất</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kỳ</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liều</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nào</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của</a:t>
                      </a:r>
                      <a:r>
                        <a:rPr lang="en-US" sz="1600" b="0" dirty="0">
                          <a:solidFill>
                            <a:schemeClr val="bg1"/>
                          </a:solidFill>
                          <a:effectLst/>
                          <a:latin typeface="Times New Roman" panose="02020603050405020304" pitchFamily="18" charset="0"/>
                          <a:cs typeface="Times New Roman" panose="02020603050405020304" pitchFamily="18" charset="0"/>
                        </a:rPr>
                        <a:t> norepinephrine </a:t>
                      </a:r>
                    </a:p>
                    <a:p>
                      <a:pPr marL="342900" lvl="0" indent="-342900" algn="just">
                        <a:lnSpc>
                          <a:spcPct val="115000"/>
                        </a:lnSpc>
                        <a:spcAft>
                          <a:spcPts val="0"/>
                        </a:spcAft>
                        <a:buFont typeface="+mj-lt"/>
                        <a:buAutoNum type="arabicPeriod"/>
                      </a:pPr>
                      <a:r>
                        <a:rPr lang="en-US" sz="1600" b="0" dirty="0" err="1">
                          <a:solidFill>
                            <a:schemeClr val="bg1"/>
                          </a:solidFill>
                          <a:effectLst/>
                          <a:latin typeface="Times New Roman" panose="02020603050405020304" pitchFamily="18" charset="0"/>
                          <a:cs typeface="Times New Roman" panose="02020603050405020304" pitchFamily="18" charset="0"/>
                        </a:rPr>
                        <a:t>Rối</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loạn</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chức</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năng</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hô</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hấp</a:t>
                      </a:r>
                      <a:r>
                        <a:rPr lang="en-US" sz="1600" b="0" dirty="0">
                          <a:solidFill>
                            <a:schemeClr val="bg1"/>
                          </a:solidFill>
                          <a:effectLst/>
                          <a:latin typeface="Times New Roman" panose="02020603050405020304" pitchFamily="18" charset="0"/>
                          <a:cs typeface="Times New Roman" panose="02020603050405020304" pitchFamily="18" charset="0"/>
                        </a:rPr>
                        <a:t>: PaO</a:t>
                      </a:r>
                      <a:r>
                        <a:rPr lang="en-US" sz="1600" b="0" baseline="-25000" dirty="0">
                          <a:solidFill>
                            <a:schemeClr val="bg1"/>
                          </a:solidFill>
                          <a:effectLst/>
                          <a:latin typeface="Times New Roman" panose="02020603050405020304" pitchFamily="18" charset="0"/>
                          <a:cs typeface="Times New Roman" panose="02020603050405020304" pitchFamily="18" charset="0"/>
                        </a:rPr>
                        <a:t>2</a:t>
                      </a:r>
                      <a:r>
                        <a:rPr lang="en-US" sz="1600" b="0" dirty="0">
                          <a:solidFill>
                            <a:schemeClr val="bg1"/>
                          </a:solidFill>
                          <a:effectLst/>
                          <a:latin typeface="Times New Roman" panose="02020603050405020304" pitchFamily="18" charset="0"/>
                          <a:cs typeface="Times New Roman" panose="02020603050405020304" pitchFamily="18" charset="0"/>
                        </a:rPr>
                        <a:t>/FiO</a:t>
                      </a:r>
                      <a:r>
                        <a:rPr lang="en-US" sz="1600" b="0" baseline="-25000" dirty="0">
                          <a:solidFill>
                            <a:schemeClr val="bg1"/>
                          </a:solidFill>
                          <a:effectLst/>
                          <a:latin typeface="Times New Roman" panose="02020603050405020304" pitchFamily="18" charset="0"/>
                          <a:cs typeface="Times New Roman" panose="02020603050405020304" pitchFamily="18" charset="0"/>
                        </a:rPr>
                        <a:t>2</a:t>
                      </a:r>
                      <a:r>
                        <a:rPr lang="en-US" sz="1600" b="0" dirty="0">
                          <a:solidFill>
                            <a:schemeClr val="bg1"/>
                          </a:solidFill>
                          <a:effectLst/>
                          <a:latin typeface="Times New Roman" panose="02020603050405020304" pitchFamily="18" charset="0"/>
                          <a:cs typeface="Times New Roman" panose="02020603050405020304" pitchFamily="18" charset="0"/>
                        </a:rPr>
                        <a:t> &lt; 300 </a:t>
                      </a:r>
                    </a:p>
                    <a:p>
                      <a:pPr marL="342900" lvl="0" indent="-342900" algn="just">
                        <a:lnSpc>
                          <a:spcPct val="115000"/>
                        </a:lnSpc>
                        <a:spcAft>
                          <a:spcPts val="0"/>
                        </a:spcAft>
                        <a:buFont typeface="+mj-lt"/>
                        <a:buAutoNum type="arabicPeriod"/>
                      </a:pPr>
                      <a:r>
                        <a:rPr lang="en-US" sz="1600" b="0" dirty="0" err="1">
                          <a:solidFill>
                            <a:schemeClr val="bg1"/>
                          </a:solidFill>
                          <a:effectLst/>
                          <a:latin typeface="Times New Roman" panose="02020603050405020304" pitchFamily="18" charset="0"/>
                          <a:cs typeface="Times New Roman" panose="02020603050405020304" pitchFamily="18" charset="0"/>
                        </a:rPr>
                        <a:t>Rối</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loạn</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chức</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năng</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thận</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thiểu</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niệu</a:t>
                      </a:r>
                      <a:r>
                        <a:rPr lang="en-US" sz="1600" b="0" dirty="0">
                          <a:solidFill>
                            <a:schemeClr val="bg1"/>
                          </a:solidFill>
                          <a:effectLst/>
                          <a:latin typeface="Times New Roman" panose="02020603050405020304" pitchFamily="18" charset="0"/>
                          <a:cs typeface="Times New Roman" panose="02020603050405020304" pitchFamily="18" charset="0"/>
                        </a:rPr>
                        <a:t>, creatinine </a:t>
                      </a:r>
                      <a:r>
                        <a:rPr lang="en-US" sz="1600" b="0" dirty="0" err="1">
                          <a:solidFill>
                            <a:schemeClr val="bg1"/>
                          </a:solidFill>
                          <a:effectLst/>
                          <a:latin typeface="Times New Roman" panose="02020603050405020304" pitchFamily="18" charset="0"/>
                          <a:cs typeface="Times New Roman" panose="02020603050405020304" pitchFamily="18" charset="0"/>
                        </a:rPr>
                        <a:t>máu</a:t>
                      </a:r>
                      <a:r>
                        <a:rPr lang="en-US" sz="1600" b="0" dirty="0">
                          <a:solidFill>
                            <a:schemeClr val="bg1"/>
                          </a:solidFill>
                          <a:effectLst/>
                          <a:latin typeface="Times New Roman" panose="02020603050405020304" pitchFamily="18" charset="0"/>
                          <a:cs typeface="Times New Roman" panose="02020603050405020304" pitchFamily="18" charset="0"/>
                        </a:rPr>
                        <a:t> &gt; 2.0 mg/</a:t>
                      </a:r>
                      <a:r>
                        <a:rPr lang="en-US" sz="1600" b="0" dirty="0" err="1">
                          <a:solidFill>
                            <a:schemeClr val="bg1"/>
                          </a:solidFill>
                          <a:effectLst/>
                          <a:latin typeface="Times New Roman" panose="02020603050405020304" pitchFamily="18" charset="0"/>
                          <a:cs typeface="Times New Roman" panose="02020603050405020304" pitchFamily="18" charset="0"/>
                        </a:rPr>
                        <a:t>dL</a:t>
                      </a:r>
                      <a:endParaRPr lang="en-US" sz="1600" b="0" dirty="0">
                        <a:solidFill>
                          <a:schemeClr val="bg1"/>
                        </a:solidFill>
                        <a:effectLst/>
                        <a:latin typeface="Times New Roman" panose="02020603050405020304" pitchFamily="18" charset="0"/>
                        <a:cs typeface="Times New Roman" panose="02020603050405020304" pitchFamily="18" charset="0"/>
                      </a:endParaRPr>
                    </a:p>
                    <a:p>
                      <a:pPr marL="342900" lvl="0" indent="-342900" algn="just">
                        <a:lnSpc>
                          <a:spcPct val="115000"/>
                        </a:lnSpc>
                        <a:spcAft>
                          <a:spcPts val="0"/>
                        </a:spcAft>
                        <a:buFont typeface="+mj-lt"/>
                        <a:buAutoNum type="arabicPeriod"/>
                      </a:pPr>
                      <a:r>
                        <a:rPr lang="en-US" sz="1600" b="0" dirty="0" err="1">
                          <a:solidFill>
                            <a:schemeClr val="bg1"/>
                          </a:solidFill>
                          <a:effectLst/>
                          <a:latin typeface="Times New Roman" panose="02020603050405020304" pitchFamily="18" charset="0"/>
                          <a:cs typeface="Times New Roman" panose="02020603050405020304" pitchFamily="18" charset="0"/>
                        </a:rPr>
                        <a:t>Rối</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loạn</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chức</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năng</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gan</a:t>
                      </a:r>
                      <a:r>
                        <a:rPr lang="en-US" sz="1600" b="0" dirty="0">
                          <a:solidFill>
                            <a:schemeClr val="bg1"/>
                          </a:solidFill>
                          <a:effectLst/>
                          <a:latin typeface="Times New Roman" panose="02020603050405020304" pitchFamily="18" charset="0"/>
                          <a:cs typeface="Times New Roman" panose="02020603050405020304" pitchFamily="18" charset="0"/>
                        </a:rPr>
                        <a:t>: PT-INR &gt; 1,5</a:t>
                      </a:r>
                    </a:p>
                    <a:p>
                      <a:pPr marL="342900" lvl="0" indent="-342900" algn="just">
                        <a:lnSpc>
                          <a:spcPct val="115000"/>
                        </a:lnSpc>
                        <a:spcAft>
                          <a:spcPts val="0"/>
                        </a:spcAft>
                        <a:buFont typeface="+mj-lt"/>
                        <a:buAutoNum type="arabicPeriod"/>
                      </a:pPr>
                      <a:r>
                        <a:rPr lang="en-US" sz="1600" b="0" dirty="0" err="1">
                          <a:solidFill>
                            <a:schemeClr val="bg1"/>
                          </a:solidFill>
                          <a:effectLst/>
                          <a:latin typeface="Times New Roman" panose="02020603050405020304" pitchFamily="18" charset="0"/>
                          <a:cs typeface="Times New Roman" panose="02020603050405020304" pitchFamily="18" charset="0"/>
                        </a:rPr>
                        <a:t>Rối</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loạn</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huyết</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học</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tiểu</a:t>
                      </a:r>
                      <a:r>
                        <a:rPr lang="en-US" sz="1600" b="0" dirty="0">
                          <a:solidFill>
                            <a:schemeClr val="bg1"/>
                          </a:solidFill>
                          <a:effectLst/>
                          <a:latin typeface="Times New Roman" panose="02020603050405020304" pitchFamily="18" charset="0"/>
                          <a:cs typeface="Times New Roman" panose="02020603050405020304" pitchFamily="18" charset="0"/>
                        </a:rPr>
                        <a:t> </a:t>
                      </a:r>
                      <a:r>
                        <a:rPr lang="en-US" sz="1600" b="0" dirty="0" err="1">
                          <a:solidFill>
                            <a:schemeClr val="bg1"/>
                          </a:solidFill>
                          <a:effectLst/>
                          <a:latin typeface="Times New Roman" panose="02020603050405020304" pitchFamily="18" charset="0"/>
                          <a:cs typeface="Times New Roman" panose="02020603050405020304" pitchFamily="18" charset="0"/>
                        </a:rPr>
                        <a:t>cầu</a:t>
                      </a:r>
                      <a:r>
                        <a:rPr lang="en-US" sz="1600" b="0" dirty="0">
                          <a:solidFill>
                            <a:schemeClr val="bg1"/>
                          </a:solidFill>
                          <a:effectLst/>
                          <a:latin typeface="Times New Roman" panose="02020603050405020304" pitchFamily="18" charset="0"/>
                          <a:cs typeface="Times New Roman" panose="02020603050405020304" pitchFamily="18" charset="0"/>
                        </a:rPr>
                        <a:t> &lt; 100.000/mm</a:t>
                      </a:r>
                      <a:r>
                        <a:rPr lang="en-US" sz="1600" b="0" baseline="30000" dirty="0">
                          <a:solidFill>
                            <a:schemeClr val="bg1"/>
                          </a:solidFill>
                          <a:effectLst/>
                          <a:latin typeface="Times New Roman" panose="02020603050405020304" pitchFamily="18" charset="0"/>
                          <a:cs typeface="Times New Roman" panose="02020603050405020304" pitchFamily="18" charset="0"/>
                        </a:rPr>
                        <a:t>3</a:t>
                      </a:r>
                      <a:r>
                        <a:rPr lang="en-US" sz="1600" b="0" dirty="0">
                          <a:solidFill>
                            <a:schemeClr val="bg1"/>
                          </a:solidFill>
                          <a:effectLst/>
                          <a:latin typeface="Times New Roman" panose="02020603050405020304" pitchFamily="18" charset="0"/>
                          <a:cs typeface="Times New Roman" panose="02020603050405020304" pitchFamily="18" charset="0"/>
                        </a:rPr>
                        <a:t> </a:t>
                      </a:r>
                      <a:endParaRPr lang="en-US" sz="1600" b="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91591407"/>
                  </a:ext>
                </a:extLst>
              </a:tr>
              <a:tr h="1641570">
                <a:tc>
                  <a:txBody>
                    <a:bodyPr/>
                    <a:lstStyle/>
                    <a:p>
                      <a:pPr algn="just">
                        <a:lnSpc>
                          <a:spcPct val="115000"/>
                        </a:lnSpc>
                        <a:spcAft>
                          <a:spcPts val="0"/>
                        </a:spcAft>
                      </a:pPr>
                      <a:r>
                        <a:rPr lang="en-US" sz="1600">
                          <a:solidFill>
                            <a:schemeClr val="bg1"/>
                          </a:solidFill>
                          <a:effectLst/>
                          <a:latin typeface="Times New Roman" panose="02020603050405020304" pitchFamily="18" charset="0"/>
                          <a:cs typeface="Times New Roman" panose="02020603050405020304" pitchFamily="18" charset="0"/>
                        </a:rPr>
                        <a:t>Viêm đường mật cấp trung bình </a:t>
                      </a:r>
                    </a:p>
                    <a:p>
                      <a:pPr algn="just">
                        <a:lnSpc>
                          <a:spcPct val="115000"/>
                        </a:lnSpc>
                        <a:spcAft>
                          <a:spcPts val="0"/>
                        </a:spcAft>
                      </a:pPr>
                      <a:r>
                        <a:rPr lang="en-US" sz="1600">
                          <a:solidFill>
                            <a:schemeClr val="bg1"/>
                          </a:solidFill>
                          <a:effectLst/>
                          <a:latin typeface="Times New Roman" panose="02020603050405020304" pitchFamily="18" charset="0"/>
                          <a:cs typeface="Times New Roman" panose="02020603050405020304" pitchFamily="18" charset="0"/>
                        </a:rPr>
                        <a:t>(Độ II)</a:t>
                      </a:r>
                      <a:endParaRPr lang="en-US" sz="16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600" dirty="0" err="1">
                          <a:solidFill>
                            <a:schemeClr val="bg1"/>
                          </a:solidFill>
                          <a:effectLst/>
                          <a:latin typeface="Times New Roman" panose="02020603050405020304" pitchFamily="18" charset="0"/>
                          <a:cs typeface="Times New Roman" panose="02020603050405020304" pitchFamily="18" charset="0"/>
                        </a:rPr>
                        <a:t>Khi</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có</a:t>
                      </a:r>
                      <a:r>
                        <a:rPr lang="en-US" sz="1600" dirty="0">
                          <a:solidFill>
                            <a:schemeClr val="bg1"/>
                          </a:solidFill>
                          <a:effectLst/>
                          <a:latin typeface="Times New Roman" panose="02020603050405020304" pitchFamily="18" charset="0"/>
                          <a:cs typeface="Times New Roman" panose="02020603050405020304" pitchFamily="18" charset="0"/>
                        </a:rPr>
                        <a:t> 2 </a:t>
                      </a:r>
                      <a:r>
                        <a:rPr lang="en-US" sz="1600" dirty="0" err="1">
                          <a:solidFill>
                            <a:schemeClr val="bg1"/>
                          </a:solidFill>
                          <a:effectLst/>
                          <a:latin typeface="Times New Roman" panose="02020603050405020304" pitchFamily="18" charset="0"/>
                          <a:cs typeface="Times New Roman" panose="02020603050405020304" pitchFamily="18" charset="0"/>
                        </a:rPr>
                        <a:t>trong</a:t>
                      </a:r>
                      <a:r>
                        <a:rPr lang="en-US" sz="1600" dirty="0">
                          <a:solidFill>
                            <a:schemeClr val="bg1"/>
                          </a:solidFill>
                          <a:effectLst/>
                          <a:latin typeface="Times New Roman" panose="02020603050405020304" pitchFamily="18" charset="0"/>
                          <a:cs typeface="Times New Roman" panose="02020603050405020304" pitchFamily="18" charset="0"/>
                        </a:rPr>
                        <a:t> 5 </a:t>
                      </a:r>
                      <a:r>
                        <a:rPr lang="en-US" sz="1600" dirty="0" err="1">
                          <a:solidFill>
                            <a:schemeClr val="bg1"/>
                          </a:solidFill>
                          <a:effectLst/>
                          <a:latin typeface="Times New Roman" panose="02020603050405020304" pitchFamily="18" charset="0"/>
                          <a:cs typeface="Times New Roman" panose="02020603050405020304" pitchFamily="18" charset="0"/>
                        </a:rPr>
                        <a:t>tiêu</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chuẩn</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sau</a:t>
                      </a:r>
                      <a:r>
                        <a:rPr lang="en-US" sz="1600" dirty="0">
                          <a:solidFill>
                            <a:schemeClr val="bg1"/>
                          </a:solidFill>
                          <a:effectLst/>
                          <a:latin typeface="Times New Roman" panose="02020603050405020304" pitchFamily="18" charset="0"/>
                          <a:cs typeface="Times New Roman" panose="02020603050405020304" pitchFamily="18" charset="0"/>
                        </a:rPr>
                        <a:t>:</a:t>
                      </a:r>
                    </a:p>
                    <a:p>
                      <a:pPr marL="342900" lvl="0" indent="-342900" algn="just">
                        <a:lnSpc>
                          <a:spcPct val="115000"/>
                        </a:lnSpc>
                        <a:spcAft>
                          <a:spcPts val="0"/>
                        </a:spcAft>
                        <a:buFont typeface="+mj-lt"/>
                        <a:buAutoNum type="arabicPeriod"/>
                      </a:pPr>
                      <a:r>
                        <a:rPr lang="en-US" sz="1600" dirty="0" err="1">
                          <a:solidFill>
                            <a:schemeClr val="bg1"/>
                          </a:solidFill>
                          <a:effectLst/>
                          <a:latin typeface="Times New Roman" panose="02020603050405020304" pitchFamily="18" charset="0"/>
                          <a:cs typeface="Times New Roman" panose="02020603050405020304" pitchFamily="18" charset="0"/>
                        </a:rPr>
                        <a:t>Bạch</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cầu</a:t>
                      </a:r>
                      <a:r>
                        <a:rPr lang="en-US" sz="1600" dirty="0">
                          <a:solidFill>
                            <a:schemeClr val="bg1"/>
                          </a:solidFill>
                          <a:effectLst/>
                          <a:latin typeface="Times New Roman" panose="02020603050405020304" pitchFamily="18" charset="0"/>
                          <a:cs typeface="Times New Roman" panose="02020603050405020304" pitchFamily="18" charset="0"/>
                        </a:rPr>
                        <a:t> &gt; 12,000/mm</a:t>
                      </a:r>
                      <a:r>
                        <a:rPr lang="en-US" sz="1600" baseline="30000" dirty="0">
                          <a:solidFill>
                            <a:schemeClr val="bg1"/>
                          </a:solidFill>
                          <a:effectLst/>
                          <a:latin typeface="Times New Roman" panose="02020603050405020304" pitchFamily="18" charset="0"/>
                          <a:cs typeface="Times New Roman" panose="02020603050405020304" pitchFamily="18" charset="0"/>
                        </a:rPr>
                        <a:t>3</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hoặc</a:t>
                      </a:r>
                      <a:r>
                        <a:rPr lang="en-US" sz="1600" dirty="0">
                          <a:solidFill>
                            <a:schemeClr val="bg1"/>
                          </a:solidFill>
                          <a:effectLst/>
                          <a:latin typeface="Times New Roman" panose="02020603050405020304" pitchFamily="18" charset="0"/>
                          <a:cs typeface="Times New Roman" panose="02020603050405020304" pitchFamily="18" charset="0"/>
                        </a:rPr>
                        <a:t> &lt; 4,000/mm</a:t>
                      </a:r>
                      <a:r>
                        <a:rPr lang="en-US" sz="1600" baseline="30000" dirty="0">
                          <a:solidFill>
                            <a:schemeClr val="bg1"/>
                          </a:solidFill>
                          <a:effectLst/>
                          <a:latin typeface="Times New Roman" panose="02020603050405020304" pitchFamily="18" charset="0"/>
                          <a:cs typeface="Times New Roman" panose="02020603050405020304" pitchFamily="18" charset="0"/>
                        </a:rPr>
                        <a:t>3</a:t>
                      </a:r>
                      <a:endParaRPr lang="en-US" sz="1600" dirty="0">
                        <a:solidFill>
                          <a:schemeClr val="bg1"/>
                        </a:solidFill>
                        <a:effectLst/>
                        <a:latin typeface="Times New Roman" panose="02020603050405020304" pitchFamily="18" charset="0"/>
                        <a:cs typeface="Times New Roman" panose="02020603050405020304" pitchFamily="18" charset="0"/>
                      </a:endParaRPr>
                    </a:p>
                    <a:p>
                      <a:pPr marL="342900" lvl="0" indent="-342900" algn="just">
                        <a:lnSpc>
                          <a:spcPct val="115000"/>
                        </a:lnSpc>
                        <a:spcAft>
                          <a:spcPts val="0"/>
                        </a:spcAft>
                        <a:buFont typeface="+mj-lt"/>
                        <a:buAutoNum type="arabicPeriod"/>
                      </a:pPr>
                      <a:r>
                        <a:rPr lang="en-US" sz="1600" dirty="0" err="1">
                          <a:solidFill>
                            <a:schemeClr val="bg1"/>
                          </a:solidFill>
                          <a:effectLst/>
                          <a:latin typeface="Times New Roman" panose="02020603050405020304" pitchFamily="18" charset="0"/>
                          <a:cs typeface="Times New Roman" panose="02020603050405020304" pitchFamily="18" charset="0"/>
                        </a:rPr>
                        <a:t>Sốt</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cao</a:t>
                      </a:r>
                      <a:r>
                        <a:rPr lang="en-US" sz="1600" dirty="0">
                          <a:solidFill>
                            <a:schemeClr val="bg1"/>
                          </a:solidFill>
                          <a:effectLst/>
                          <a:latin typeface="Times New Roman" panose="02020603050405020304" pitchFamily="18" charset="0"/>
                          <a:cs typeface="Times New Roman" panose="02020603050405020304" pitchFamily="18" charset="0"/>
                        </a:rPr>
                        <a:t> ≥ 39</a:t>
                      </a:r>
                      <a:r>
                        <a:rPr lang="en-US" sz="1600" baseline="30000" dirty="0">
                          <a:solidFill>
                            <a:schemeClr val="bg1"/>
                          </a:solidFill>
                          <a:effectLst/>
                          <a:latin typeface="Times New Roman" panose="02020603050405020304" pitchFamily="18" charset="0"/>
                          <a:cs typeface="Times New Roman" panose="02020603050405020304" pitchFamily="18" charset="0"/>
                        </a:rPr>
                        <a:t>0</a:t>
                      </a:r>
                      <a:r>
                        <a:rPr lang="en-US" sz="1600" dirty="0">
                          <a:solidFill>
                            <a:schemeClr val="bg1"/>
                          </a:solidFill>
                          <a:effectLst/>
                          <a:latin typeface="Times New Roman" panose="02020603050405020304" pitchFamily="18" charset="0"/>
                          <a:cs typeface="Times New Roman" panose="02020603050405020304" pitchFamily="18" charset="0"/>
                        </a:rPr>
                        <a:t>C</a:t>
                      </a:r>
                    </a:p>
                    <a:p>
                      <a:pPr marL="342900" lvl="0" indent="-342900" algn="just">
                        <a:lnSpc>
                          <a:spcPct val="115000"/>
                        </a:lnSpc>
                        <a:spcAft>
                          <a:spcPts val="0"/>
                        </a:spcAft>
                        <a:buFont typeface="+mj-lt"/>
                        <a:buAutoNum type="arabicPeriod"/>
                      </a:pPr>
                      <a:r>
                        <a:rPr lang="en-US" sz="1600" dirty="0">
                          <a:solidFill>
                            <a:schemeClr val="bg1"/>
                          </a:solidFill>
                          <a:effectLst/>
                          <a:latin typeface="Times New Roman" panose="02020603050405020304" pitchFamily="18" charset="0"/>
                          <a:cs typeface="Times New Roman" panose="02020603050405020304" pitchFamily="18" charset="0"/>
                        </a:rPr>
                        <a:t>≥ 75 </a:t>
                      </a:r>
                      <a:r>
                        <a:rPr lang="en-US" sz="1600" dirty="0" err="1">
                          <a:solidFill>
                            <a:schemeClr val="bg1"/>
                          </a:solidFill>
                          <a:effectLst/>
                          <a:latin typeface="Times New Roman" panose="02020603050405020304" pitchFamily="18" charset="0"/>
                          <a:cs typeface="Times New Roman" panose="02020603050405020304" pitchFamily="18" charset="0"/>
                        </a:rPr>
                        <a:t>tuổi</a:t>
                      </a:r>
                      <a:endParaRPr lang="en-US" sz="1600" dirty="0">
                        <a:solidFill>
                          <a:schemeClr val="bg1"/>
                        </a:solidFill>
                        <a:effectLst/>
                        <a:latin typeface="Times New Roman" panose="02020603050405020304" pitchFamily="18" charset="0"/>
                        <a:cs typeface="Times New Roman" panose="02020603050405020304" pitchFamily="18" charset="0"/>
                      </a:endParaRPr>
                    </a:p>
                    <a:p>
                      <a:pPr marL="342900" lvl="0" indent="-342900" algn="just">
                        <a:lnSpc>
                          <a:spcPct val="115000"/>
                        </a:lnSpc>
                        <a:spcAft>
                          <a:spcPts val="0"/>
                        </a:spcAft>
                        <a:buFont typeface="+mj-lt"/>
                        <a:buAutoNum type="arabicPeriod"/>
                      </a:pPr>
                      <a:r>
                        <a:rPr lang="en-US" sz="1600" dirty="0">
                          <a:solidFill>
                            <a:schemeClr val="bg1"/>
                          </a:solidFill>
                          <a:effectLst/>
                          <a:latin typeface="Times New Roman" panose="02020603050405020304" pitchFamily="18" charset="0"/>
                          <a:cs typeface="Times New Roman" panose="02020603050405020304" pitchFamily="18" charset="0"/>
                        </a:rPr>
                        <a:t>Bilirubin </a:t>
                      </a:r>
                      <a:r>
                        <a:rPr lang="en-US" sz="1600" dirty="0" err="1">
                          <a:solidFill>
                            <a:schemeClr val="bg1"/>
                          </a:solidFill>
                          <a:effectLst/>
                          <a:latin typeface="Times New Roman" panose="02020603050405020304" pitchFamily="18" charset="0"/>
                          <a:cs typeface="Times New Roman" panose="02020603050405020304" pitchFamily="18" charset="0"/>
                        </a:rPr>
                        <a:t>máu</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toàn</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phần</a:t>
                      </a:r>
                      <a:r>
                        <a:rPr lang="en-US" sz="1600" dirty="0">
                          <a:solidFill>
                            <a:schemeClr val="bg1"/>
                          </a:solidFill>
                          <a:effectLst/>
                          <a:latin typeface="Times New Roman" panose="02020603050405020304" pitchFamily="18" charset="0"/>
                          <a:cs typeface="Times New Roman" panose="02020603050405020304" pitchFamily="18" charset="0"/>
                        </a:rPr>
                        <a:t> ≥ 5 mg/</a:t>
                      </a:r>
                      <a:r>
                        <a:rPr lang="en-US" sz="1600" dirty="0" err="1">
                          <a:solidFill>
                            <a:schemeClr val="bg1"/>
                          </a:solidFill>
                          <a:effectLst/>
                          <a:latin typeface="Times New Roman" panose="02020603050405020304" pitchFamily="18" charset="0"/>
                          <a:cs typeface="Times New Roman" panose="02020603050405020304" pitchFamily="18" charset="0"/>
                        </a:rPr>
                        <a:t>dL</a:t>
                      </a:r>
                      <a:endParaRPr lang="en-US" sz="1600" dirty="0">
                        <a:solidFill>
                          <a:schemeClr val="bg1"/>
                        </a:solidFill>
                        <a:effectLst/>
                        <a:latin typeface="Times New Roman" panose="02020603050405020304" pitchFamily="18" charset="0"/>
                        <a:cs typeface="Times New Roman" panose="02020603050405020304" pitchFamily="18" charset="0"/>
                      </a:endParaRPr>
                    </a:p>
                    <a:p>
                      <a:pPr marL="342900" lvl="0" indent="-342900" algn="just">
                        <a:lnSpc>
                          <a:spcPct val="115000"/>
                        </a:lnSpc>
                        <a:spcAft>
                          <a:spcPts val="0"/>
                        </a:spcAft>
                        <a:buFont typeface="+mj-lt"/>
                        <a:buAutoNum type="arabicPeriod"/>
                      </a:pPr>
                      <a:r>
                        <a:rPr lang="en-US" sz="1600" dirty="0">
                          <a:solidFill>
                            <a:schemeClr val="bg1"/>
                          </a:solidFill>
                          <a:effectLst/>
                          <a:latin typeface="Times New Roman" panose="02020603050405020304" pitchFamily="18" charset="0"/>
                          <a:cs typeface="Times New Roman" panose="02020603050405020304" pitchFamily="18" charset="0"/>
                        </a:rPr>
                        <a:t>Albumin </a:t>
                      </a:r>
                      <a:r>
                        <a:rPr lang="en-US" sz="1600" dirty="0" err="1">
                          <a:solidFill>
                            <a:schemeClr val="bg1"/>
                          </a:solidFill>
                          <a:effectLst/>
                          <a:latin typeface="Times New Roman" panose="02020603050405020304" pitchFamily="18" charset="0"/>
                          <a:cs typeface="Times New Roman" panose="02020603050405020304" pitchFamily="18" charset="0"/>
                        </a:rPr>
                        <a:t>máu</a:t>
                      </a:r>
                      <a:r>
                        <a:rPr lang="en-US" sz="1600" dirty="0">
                          <a:solidFill>
                            <a:schemeClr val="bg1"/>
                          </a:solidFill>
                          <a:effectLst/>
                          <a:latin typeface="Times New Roman" panose="02020603050405020304" pitchFamily="18" charset="0"/>
                          <a:cs typeface="Times New Roman" panose="02020603050405020304" pitchFamily="18" charset="0"/>
                        </a:rPr>
                        <a:t> &lt; 0,7 x </a:t>
                      </a:r>
                      <a:r>
                        <a:rPr lang="en-US" sz="1600" dirty="0" err="1">
                          <a:solidFill>
                            <a:schemeClr val="bg1"/>
                          </a:solidFill>
                          <a:effectLst/>
                          <a:latin typeface="Times New Roman" panose="02020603050405020304" pitchFamily="18" charset="0"/>
                          <a:cs typeface="Times New Roman" panose="02020603050405020304" pitchFamily="18" charset="0"/>
                        </a:rPr>
                        <a:t>giới</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hạn</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dưới</a:t>
                      </a:r>
                      <a:endParaRPr lang="en-US" sz="16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932017566"/>
                  </a:ext>
                </a:extLst>
              </a:tr>
              <a:tr h="812042">
                <a:tc>
                  <a:txBody>
                    <a:bodyPr/>
                    <a:lstStyle/>
                    <a:p>
                      <a:pPr algn="just">
                        <a:lnSpc>
                          <a:spcPct val="115000"/>
                        </a:lnSpc>
                        <a:spcAft>
                          <a:spcPts val="0"/>
                        </a:spcAft>
                      </a:pPr>
                      <a:r>
                        <a:rPr lang="en-US" sz="1600">
                          <a:solidFill>
                            <a:schemeClr val="bg1"/>
                          </a:solidFill>
                          <a:effectLst/>
                          <a:latin typeface="Times New Roman" panose="02020603050405020304" pitchFamily="18" charset="0"/>
                          <a:cs typeface="Times New Roman" panose="02020603050405020304" pitchFamily="18" charset="0"/>
                        </a:rPr>
                        <a:t>Viêm đường mật cấp nhẹ </a:t>
                      </a:r>
                    </a:p>
                    <a:p>
                      <a:pPr algn="just">
                        <a:lnSpc>
                          <a:spcPct val="115000"/>
                        </a:lnSpc>
                        <a:spcAft>
                          <a:spcPts val="0"/>
                        </a:spcAft>
                      </a:pPr>
                      <a:r>
                        <a:rPr lang="en-US" sz="1600">
                          <a:solidFill>
                            <a:schemeClr val="bg1"/>
                          </a:solidFill>
                          <a:effectLst/>
                          <a:latin typeface="Times New Roman" panose="02020603050405020304" pitchFamily="18" charset="0"/>
                          <a:cs typeface="Times New Roman" panose="02020603050405020304" pitchFamily="18" charset="0"/>
                        </a:rPr>
                        <a:t>(Độ I)</a:t>
                      </a:r>
                      <a:endParaRPr lang="en-US" sz="16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600" dirty="0" err="1">
                          <a:solidFill>
                            <a:schemeClr val="bg1"/>
                          </a:solidFill>
                          <a:effectLst/>
                          <a:latin typeface="Times New Roman" panose="02020603050405020304" pitchFamily="18" charset="0"/>
                          <a:cs typeface="Times New Roman" panose="02020603050405020304" pitchFamily="18" charset="0"/>
                        </a:rPr>
                        <a:t>Khi</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không</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đủ</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tiêu</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chuẩn</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chẩn</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đoán</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viêm</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đường</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mật</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cấp</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nặng</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và</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trung</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bình</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sẽ</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được</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chẩn</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đoán</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là</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viêm</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đường</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mật</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cấp</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nhẹ</a:t>
                      </a:r>
                      <a:endParaRPr lang="en-US" sz="16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22988440"/>
                  </a:ext>
                </a:extLst>
              </a:tr>
            </a:tbl>
          </a:graphicData>
        </a:graphic>
      </p:graphicFrame>
    </p:spTree>
    <p:extLst>
      <p:ext uri="{BB962C8B-B14F-4D97-AF65-F5344CB8AC3E}">
        <p14:creationId xmlns:p14="http://schemas.microsoft.com/office/powerpoint/2010/main" val="3012140585"/>
      </p:ext>
    </p:extLst>
  </p:cSld>
  <p:clrMapOvr>
    <a:masterClrMapping/>
  </p:clrMapOvr>
  <mc:AlternateContent xmlns:mc="http://schemas.openxmlformats.org/markup-compatibility/2006" xmlns:p14="http://schemas.microsoft.com/office/powerpoint/2010/main">
    <mc:Choice Requires="p14">
      <p:transition spd="slow" p14:dur="2000" advTm="83758"/>
    </mc:Choice>
    <mc:Fallback xmlns="">
      <p:transition spd="slow" advTm="83758"/>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E7DBC82-C5A5-9743-83C9-6F25D47655BF}"/>
              </a:ext>
            </a:extLst>
          </p:cNvPr>
          <p:cNvSpPr txBox="1">
            <a:spLocks noChangeArrowheads="1"/>
          </p:cNvSpPr>
          <p:nvPr/>
        </p:nvSpPr>
        <p:spPr bwMode="auto">
          <a:xfrm>
            <a:off x="533400" y="457200"/>
            <a:ext cx="73914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00B050"/>
                </a:solidFill>
                <a:latin typeface="Times New Roman" panose="02020603050405020304" pitchFamily="18" charset="0"/>
                <a:cs typeface="Times New Roman" panose="02020603050405020304" pitchFamily="18" charset="0"/>
              </a:rPr>
              <a:t>3.2/ Áp xe gan đường mật?</a:t>
            </a:r>
          </a:p>
          <a:p>
            <a:endParaRPr lang="vi-VN" altLang="en-US" sz="2800" b="1" i="1" dirty="0">
              <a:solidFill>
                <a:srgbClr val="00B050"/>
              </a:solidFill>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581F4789-04C2-E249-BA54-54F7DAC8661E}"/>
              </a:ext>
            </a:extLst>
          </p:cNvPr>
          <p:cNvSpPr/>
          <p:nvPr/>
        </p:nvSpPr>
        <p:spPr>
          <a:xfrm>
            <a:off x="609600" y="1411307"/>
            <a:ext cx="8229600" cy="3970318"/>
          </a:xfrm>
          <a:prstGeom prst="rect">
            <a:avLst/>
          </a:prstGeom>
        </p:spPr>
        <p:txBody>
          <a:bodyPr wrap="square">
            <a:spAutoFit/>
          </a:bodyPr>
          <a:lstStyle/>
          <a:p>
            <a:pPr marL="457200" indent="-457200">
              <a:buFontTx/>
              <a:buChar char="-"/>
            </a:pPr>
            <a:r>
              <a:rPr lang="en-US" sz="2800" dirty="0" err="1">
                <a:latin typeface="Times New Roman" panose="02020603050405020304" pitchFamily="18" charset="0"/>
                <a:ea typeface="Calibri" panose="020F0502020204030204" pitchFamily="34" charset="0"/>
                <a:cs typeface="Times New Roman" panose="02020603050405020304" pitchFamily="18" charset="0"/>
              </a:rPr>
              <a:t>Nguyên</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nhân</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tắc</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nghẽn</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đường</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mật</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và</a:t>
            </a:r>
            <a:r>
              <a:rPr lang="en-US" sz="2800" dirty="0">
                <a:latin typeface="Times New Roman" panose="02020603050405020304" pitchFamily="18" charset="0"/>
                <a:ea typeface="Calibri" panose="020F0502020204030204" pitchFamily="34" charset="0"/>
                <a:cs typeface="Times New Roman" panose="02020603050405020304" pitchFamily="18" charset="0"/>
              </a:rPr>
              <a:t> vi </a:t>
            </a:r>
            <a:r>
              <a:rPr lang="en-US" sz="2800" dirty="0" err="1">
                <a:latin typeface="Times New Roman" panose="02020603050405020304" pitchFamily="18" charset="0"/>
                <a:ea typeface="Calibri" panose="020F0502020204030204" pitchFamily="34" charset="0"/>
                <a:cs typeface="Times New Roman" panose="02020603050405020304" pitchFamily="18" charset="0"/>
              </a:rPr>
              <a:t>khuẩn</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trong</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dịch</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mật</a:t>
            </a:r>
            <a:r>
              <a:rPr lang="en-US" sz="2800" dirty="0">
                <a:latin typeface="Times New Roman" panose="02020603050405020304" pitchFamily="18" charset="0"/>
                <a:cs typeface="Times New Roman" panose="02020603050405020304" pitchFamily="18" charset="0"/>
              </a:rPr>
              <a:t>.</a:t>
            </a:r>
          </a:p>
          <a:p>
            <a:pPr marL="457200" indent="-457200">
              <a:buFontTx/>
              <a:buChar char="-"/>
            </a:pPr>
            <a:endParaRPr lang="en-US" sz="2800" dirty="0">
              <a:latin typeface="Times New Roman" panose="02020603050405020304" pitchFamily="18" charset="0"/>
              <a:cs typeface="Times New Roman" panose="02020603050405020304" pitchFamily="18" charset="0"/>
            </a:endParaRPr>
          </a:p>
          <a:p>
            <a:pPr marL="457200" indent="-457200">
              <a:buFontTx/>
              <a:buChar char="-"/>
            </a:pPr>
            <a:r>
              <a:rPr lang="en-US" sz="2800" dirty="0" err="1">
                <a:latin typeface="Times New Roman" panose="02020603050405020304" pitchFamily="18" charset="0"/>
                <a:cs typeface="Times New Roman" panose="02020603050405020304" pitchFamily="18" charset="0"/>
              </a:rPr>
              <a:t>Lâm</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sàng</a:t>
            </a:r>
            <a:r>
              <a:rPr lang="en-US" sz="2800" dirty="0">
                <a:latin typeface="Times New Roman" panose="02020603050405020304" pitchFamily="18" charset="0"/>
                <a:cs typeface="Times New Roman" panose="02020603050405020304" pitchFamily="18" charset="0"/>
              </a:rPr>
              <a:t>: </a:t>
            </a:r>
            <a:r>
              <a:rPr lang="vi-VN" sz="2800" dirty="0">
                <a:latin typeface="Times New Roman" panose="02020603050405020304" pitchFamily="18" charset="0"/>
                <a:cs typeface="Times New Roman" panose="02020603050405020304" pitchFamily="18" charset="0"/>
              </a:rPr>
              <a:t>sốt, đau bụng dưới sườn phải hay trên rốn, gan to đau.</a:t>
            </a:r>
          </a:p>
          <a:p>
            <a:pPr marL="457200" indent="-457200">
              <a:buFontTx/>
              <a:buChar char="-"/>
            </a:pPr>
            <a:endParaRPr lang="vi-VN" sz="2800" dirty="0">
              <a:latin typeface="Times New Roman" panose="02020603050405020304" pitchFamily="18" charset="0"/>
              <a:cs typeface="Times New Roman" panose="02020603050405020304" pitchFamily="18" charset="0"/>
            </a:endParaRPr>
          </a:p>
          <a:p>
            <a:pPr marL="457200" indent="-457200">
              <a:buFontTx/>
              <a:buChar char="-"/>
            </a:pPr>
            <a:r>
              <a:rPr lang="vi-VN" sz="2800" dirty="0">
                <a:latin typeface="Times New Roman" panose="02020603050405020304" pitchFamily="18" charset="0"/>
                <a:cs typeface="Times New Roman" panose="02020603050405020304" pitchFamily="18" charset="0"/>
              </a:rPr>
              <a:t>Chẩn đoán xác định bằng siêu âm và CT Scan bụng với độ nhạy tương ứng 85% và 95%. </a:t>
            </a:r>
            <a:endParaRPr lang="en-US" sz="2800" dirty="0">
              <a:latin typeface="Times New Roman" panose="02020603050405020304" pitchFamily="18" charset="0"/>
              <a:cs typeface="Times New Roman" panose="02020603050405020304" pitchFamily="18" charset="0"/>
            </a:endParaRPr>
          </a:p>
          <a:p>
            <a:endParaRPr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3770192"/>
      </p:ext>
    </p:extLst>
  </p:cSld>
  <p:clrMapOvr>
    <a:masterClrMapping/>
  </p:clrMapOvr>
  <mc:AlternateContent xmlns:mc="http://schemas.openxmlformats.org/markup-compatibility/2006" xmlns:p14="http://schemas.microsoft.com/office/powerpoint/2010/main">
    <mc:Choice Requires="p14">
      <p:transition spd="slow" p14:dur="2000" advTm="18756"/>
    </mc:Choice>
    <mc:Fallback xmlns="">
      <p:transition spd="slow" advTm="18756"/>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E7DBC82-C5A5-9743-83C9-6F25D47655BF}"/>
              </a:ext>
            </a:extLst>
          </p:cNvPr>
          <p:cNvSpPr txBox="1">
            <a:spLocks noChangeArrowheads="1"/>
          </p:cNvSpPr>
          <p:nvPr/>
        </p:nvSpPr>
        <p:spPr bwMode="auto">
          <a:xfrm>
            <a:off x="533400" y="457200"/>
            <a:ext cx="73914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00B050"/>
                </a:solidFill>
                <a:latin typeface="Times New Roman" panose="02020603050405020304" pitchFamily="18" charset="0"/>
                <a:cs typeface="Times New Roman" panose="02020603050405020304" pitchFamily="18" charset="0"/>
              </a:rPr>
              <a:t>3.3/ Viêm tuỵ cấp?</a:t>
            </a:r>
          </a:p>
          <a:p>
            <a:endParaRPr lang="vi-VN" altLang="en-US" sz="2800" b="1" i="1" dirty="0">
              <a:solidFill>
                <a:srgbClr val="00B050"/>
              </a:solidFill>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581F4789-04C2-E249-BA54-54F7DAC8661E}"/>
              </a:ext>
            </a:extLst>
          </p:cNvPr>
          <p:cNvSpPr/>
          <p:nvPr/>
        </p:nvSpPr>
        <p:spPr>
          <a:xfrm>
            <a:off x="609600" y="1411307"/>
            <a:ext cx="8229600" cy="2677656"/>
          </a:xfrm>
          <a:prstGeom prst="rect">
            <a:avLst/>
          </a:prstGeom>
        </p:spPr>
        <p:txBody>
          <a:bodyPr wrap="square">
            <a:spAutoFit/>
          </a:bodyPr>
          <a:lstStyle/>
          <a:p>
            <a:pPr marL="457200" indent="-457200">
              <a:buFontTx/>
              <a:buChar char="-"/>
            </a:pPr>
            <a:r>
              <a:rPr lang="vi-VN" sz="2800" dirty="0">
                <a:latin typeface="Times New Roman" panose="02020603050405020304" pitchFamily="18" charset="0"/>
                <a:ea typeface="Calibri" panose="020F0502020204030204" pitchFamily="34" charset="0"/>
                <a:cs typeface="Times New Roman" panose="02020603050405020304" pitchFamily="18" charset="0"/>
              </a:rPr>
              <a:t>Là một trong những biến chứng thường gặp, nhất là đối với sỏi OMC.</a:t>
            </a:r>
          </a:p>
          <a:p>
            <a:pPr marL="457200" indent="-457200">
              <a:buFontTx/>
              <a:buChar char="-"/>
            </a:pPr>
            <a:endParaRPr lang="vi-VN" sz="2800" dirty="0">
              <a:latin typeface="Times New Roman" panose="02020603050405020304" pitchFamily="18" charset="0"/>
              <a:cs typeface="Times New Roman" panose="02020603050405020304" pitchFamily="18" charset="0"/>
            </a:endParaRPr>
          </a:p>
          <a:p>
            <a:pPr marL="457200" indent="-457200">
              <a:buFontTx/>
              <a:buChar char="-"/>
            </a:pPr>
            <a:r>
              <a:rPr lang="vi-VN" sz="2800" dirty="0">
                <a:latin typeface="Times New Roman" panose="02020603050405020304" pitchFamily="18" charset="0"/>
                <a:cs typeface="Times New Roman" panose="02020603050405020304" pitchFamily="18" charset="0"/>
              </a:rPr>
              <a:t>Tiêu chuẩn chẩn đoán viêm tuỵ cấp, đánh giá độ nặng sẽ được trình bày trong một bài riêng.</a:t>
            </a:r>
            <a:endParaRPr lang="en-US" sz="2800" dirty="0">
              <a:latin typeface="Times New Roman" panose="02020603050405020304" pitchFamily="18" charset="0"/>
              <a:cs typeface="Times New Roman" panose="02020603050405020304" pitchFamily="18" charset="0"/>
            </a:endParaRPr>
          </a:p>
          <a:p>
            <a:endParaRPr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05012019"/>
      </p:ext>
    </p:extLst>
  </p:cSld>
  <p:clrMapOvr>
    <a:masterClrMapping/>
  </p:clrMapOvr>
  <mc:AlternateContent xmlns:mc="http://schemas.openxmlformats.org/markup-compatibility/2006" xmlns:p14="http://schemas.microsoft.com/office/powerpoint/2010/main">
    <mc:Choice Requires="p14">
      <p:transition spd="slow" p14:dur="2000" advTm="12044"/>
    </mc:Choice>
    <mc:Fallback xmlns="">
      <p:transition spd="slow" advTm="12044"/>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E7DBC82-C5A5-9743-83C9-6F25D47655BF}"/>
              </a:ext>
            </a:extLst>
          </p:cNvPr>
          <p:cNvSpPr txBox="1">
            <a:spLocks noChangeArrowheads="1"/>
          </p:cNvSpPr>
          <p:nvPr/>
        </p:nvSpPr>
        <p:spPr bwMode="auto">
          <a:xfrm>
            <a:off x="533400" y="457200"/>
            <a:ext cx="73914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00B050"/>
                </a:solidFill>
                <a:latin typeface="Times New Roman" panose="02020603050405020304" pitchFamily="18" charset="0"/>
                <a:cs typeface="Times New Roman" panose="02020603050405020304" pitchFamily="18" charset="0"/>
              </a:rPr>
              <a:t>3.4/ Viêm hẹp đường mật?</a:t>
            </a:r>
          </a:p>
          <a:p>
            <a:endParaRPr lang="vi-VN" altLang="en-US" sz="2800" b="1" i="1" dirty="0">
              <a:solidFill>
                <a:srgbClr val="00B050"/>
              </a:solidFill>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581F4789-04C2-E249-BA54-54F7DAC8661E}"/>
              </a:ext>
            </a:extLst>
          </p:cNvPr>
          <p:cNvSpPr/>
          <p:nvPr/>
        </p:nvSpPr>
        <p:spPr>
          <a:xfrm>
            <a:off x="609600" y="1411307"/>
            <a:ext cx="8229600" cy="523220"/>
          </a:xfrm>
          <a:prstGeom prst="rect">
            <a:avLst/>
          </a:prstGeom>
        </p:spPr>
        <p:txBody>
          <a:bodyPr wrap="square">
            <a:spAutoFit/>
          </a:bodyPr>
          <a:lstStyle/>
          <a:p>
            <a:endParaRPr sz="2800"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CB418B00-8718-5E47-890D-FF671BD9FB68}"/>
              </a:ext>
            </a:extLst>
          </p:cNvPr>
          <p:cNvSpPr/>
          <p:nvPr/>
        </p:nvSpPr>
        <p:spPr>
          <a:xfrm>
            <a:off x="646042" y="1195863"/>
            <a:ext cx="7964557" cy="4832092"/>
          </a:xfrm>
          <a:prstGeom prst="rect">
            <a:avLst/>
          </a:prstGeom>
        </p:spPr>
        <p:txBody>
          <a:bodyPr wrap="square">
            <a:spAutoFit/>
          </a:bodyPr>
          <a:lstStyle/>
          <a:p>
            <a:r>
              <a:rPr lang="en-US" sz="2800" dirty="0" err="1">
                <a:latin typeface="Times New Roman" panose="02020603050405020304" pitchFamily="18" charset="0"/>
                <a:ea typeface="Calibri" panose="020F0502020204030204" pitchFamily="34" charset="0"/>
                <a:cs typeface="Times New Roman" panose="02020603050405020304" pitchFamily="18" charset="0"/>
              </a:rPr>
              <a:t>Lâm</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sàng</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p>
          <a:p>
            <a:pPr marL="457200" indent="-457200">
              <a:buFontTx/>
              <a:buChar char="-"/>
            </a:pPr>
            <a:r>
              <a:rPr lang="en-US" sz="2800" dirty="0" err="1">
                <a:latin typeface="Times New Roman" panose="02020603050405020304" pitchFamily="18" charset="0"/>
                <a:ea typeface="Calibri" panose="020F0502020204030204" pitchFamily="34" charset="0"/>
                <a:cs typeface="Times New Roman" panose="02020603050405020304" pitchFamily="18" charset="0"/>
              </a:rPr>
              <a:t>Hẹp</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đường</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mật</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trong</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gan</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vi-VN" sz="2800" dirty="0">
                <a:latin typeface="Times New Roman" panose="02020603050405020304" pitchFamily="18" charset="0"/>
                <a:ea typeface="Calibri" panose="020F0502020204030204" pitchFamily="34" charset="0"/>
                <a:cs typeface="Times New Roman" panose="02020603050405020304" pitchFamily="18" charset="0"/>
              </a:rPr>
              <a:t>đau bụng trên rốn hoặc dưới sườn phải, sốt. </a:t>
            </a:r>
          </a:p>
          <a:p>
            <a:pPr marL="457200" indent="-457200">
              <a:buFontTx/>
              <a:buChar char="-"/>
            </a:pPr>
            <a:r>
              <a:rPr lang="vi-VN" sz="2800" dirty="0">
                <a:latin typeface="Times New Roman" panose="02020603050405020304" pitchFamily="18" charset="0"/>
                <a:ea typeface="Calibri" panose="020F0502020204030204" pitchFamily="34" charset="0"/>
                <a:cs typeface="Times New Roman" panose="02020603050405020304" pitchFamily="18" charset="0"/>
              </a:rPr>
              <a:t>Hẹp ống gan chung hay OMC: có thêm hội chứng vàng da.</a:t>
            </a:r>
            <a:r>
              <a:rPr lang="en-US" sz="2800" dirty="0">
                <a:latin typeface="Times New Roman" panose="02020603050405020304" pitchFamily="18" charset="0"/>
                <a:cs typeface="Times New Roman" panose="02020603050405020304" pitchFamily="18" charset="0"/>
              </a:rPr>
              <a:t> </a:t>
            </a:r>
          </a:p>
          <a:p>
            <a:pPr marL="457200" indent="-457200">
              <a:buFontTx/>
              <a:buChar char="-"/>
            </a:pPr>
            <a:endParaRPr lang="en-US" sz="2800" dirty="0">
              <a:latin typeface="Times New Roman" panose="02020603050405020304" pitchFamily="18" charset="0"/>
              <a:cs typeface="Times New Roman" panose="02020603050405020304" pitchFamily="18" charset="0"/>
            </a:endParaRPr>
          </a:p>
          <a:p>
            <a:r>
              <a:rPr lang="en-US" sz="2800" dirty="0" err="1">
                <a:latin typeface="Times New Roman" panose="02020603050405020304" pitchFamily="18" charset="0"/>
                <a:cs typeface="Times New Roman" panose="02020603050405020304" pitchFamily="18" charset="0"/>
              </a:rPr>
              <a:t>Cận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lâm</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sàng</a:t>
            </a:r>
            <a:r>
              <a:rPr lang="en-US" sz="2800" dirty="0">
                <a:latin typeface="Times New Roman" panose="02020603050405020304" pitchFamily="18" charset="0"/>
                <a:cs typeface="Times New Roman" panose="02020603050405020304" pitchFamily="18" charset="0"/>
              </a:rPr>
              <a:t>:</a:t>
            </a:r>
          </a:p>
          <a:p>
            <a:pPr marL="457200" indent="-457200">
              <a:buFontTx/>
              <a:buChar char="-"/>
            </a:pPr>
            <a:r>
              <a:rPr lang="vi-VN" sz="2800" dirty="0">
                <a:latin typeface="Times New Roman" panose="02020603050405020304" pitchFamily="18" charset="0"/>
                <a:cs typeface="Times New Roman" panose="02020603050405020304" pitchFamily="18" charset="0"/>
              </a:rPr>
              <a:t>Siêu âm và CT Scan giúp xác định có dãn đường mật, không xác định vị trí hẹp.</a:t>
            </a:r>
          </a:p>
          <a:p>
            <a:pPr marL="457200" indent="-457200">
              <a:buFontTx/>
              <a:buChar char="-"/>
            </a:pPr>
            <a:r>
              <a:rPr lang="vi-VN" sz="2800" dirty="0">
                <a:latin typeface="Times New Roman" panose="02020603050405020304" pitchFamily="18" charset="0"/>
                <a:cs typeface="Times New Roman" panose="02020603050405020304" pitchFamily="18" charset="0"/>
              </a:rPr>
              <a:t>MRCP, ERCP, X quang đường mật cản quang: xác định vị trí hẹp.</a:t>
            </a:r>
            <a:endParaRPr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97502534"/>
      </p:ext>
    </p:extLst>
  </p:cSld>
  <p:clrMapOvr>
    <a:masterClrMapping/>
  </p:clrMapOvr>
  <mc:AlternateContent xmlns:mc="http://schemas.openxmlformats.org/markup-compatibility/2006" xmlns:p14="http://schemas.microsoft.com/office/powerpoint/2010/main">
    <mc:Choice Requires="p14">
      <p:transition spd="slow" p14:dur="2000" advTm="26226"/>
    </mc:Choice>
    <mc:Fallback xmlns="">
      <p:transition spd="slow" advTm="26226"/>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6">
            <a:extLst>
              <a:ext uri="{FF2B5EF4-FFF2-40B4-BE49-F238E27FC236}">
                <a16:creationId xmlns:a16="http://schemas.microsoft.com/office/drawing/2014/main" id="{85601504-86FC-3C4E-B240-5855F575C4BA}"/>
              </a:ext>
            </a:extLst>
          </p:cNvPr>
          <p:cNvSpPr txBox="1">
            <a:spLocks noChangeArrowheads="1"/>
          </p:cNvSpPr>
          <p:nvPr/>
        </p:nvSpPr>
        <p:spPr bwMode="auto">
          <a:xfrm>
            <a:off x="280988" y="1066800"/>
            <a:ext cx="8658225" cy="46166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rgbClr val="CCFFFF"/>
                </a:solidFill>
                <a:latin typeface="VNI-Swiss-Condense" pitchFamily="2" charset="0"/>
              </a:defRPr>
            </a:lvl1pPr>
            <a:lvl2pPr marL="742950" indent="-285750">
              <a:defRPr sz="2400">
                <a:solidFill>
                  <a:srgbClr val="CCFFFF"/>
                </a:solidFill>
                <a:latin typeface="VNI-Swiss-Condense" pitchFamily="2" charset="0"/>
              </a:defRPr>
            </a:lvl2pPr>
            <a:lvl3pPr marL="1143000" indent="-228600">
              <a:defRPr sz="2400">
                <a:solidFill>
                  <a:srgbClr val="CCFFFF"/>
                </a:solidFill>
                <a:latin typeface="VNI-Swiss-Condense" pitchFamily="2" charset="0"/>
              </a:defRPr>
            </a:lvl3pPr>
            <a:lvl4pPr marL="1600200" indent="-228600">
              <a:defRPr sz="2400">
                <a:solidFill>
                  <a:srgbClr val="CCFFFF"/>
                </a:solidFill>
                <a:latin typeface="VNI-Swiss-Condense" pitchFamily="2" charset="0"/>
              </a:defRPr>
            </a:lvl4pPr>
            <a:lvl5pPr marL="2057400" indent="-228600">
              <a:defRPr sz="2400">
                <a:solidFill>
                  <a:srgbClr val="CCFFFF"/>
                </a:solidFill>
                <a:latin typeface="VNI-Swiss-Condense" pitchFamily="2" charset="0"/>
              </a:defRPr>
            </a:lvl5pPr>
            <a:lvl6pPr marL="2514600" indent="-228600" eaLnBrk="0" fontAlgn="base" hangingPunct="0">
              <a:spcBef>
                <a:spcPct val="0"/>
              </a:spcBef>
              <a:spcAft>
                <a:spcPct val="0"/>
              </a:spcAft>
              <a:defRPr sz="2400">
                <a:solidFill>
                  <a:srgbClr val="CCFFFF"/>
                </a:solidFill>
                <a:latin typeface="VNI-Swiss-Condense" pitchFamily="2" charset="0"/>
              </a:defRPr>
            </a:lvl6pPr>
            <a:lvl7pPr marL="2971800" indent="-228600" eaLnBrk="0" fontAlgn="base" hangingPunct="0">
              <a:spcBef>
                <a:spcPct val="0"/>
              </a:spcBef>
              <a:spcAft>
                <a:spcPct val="0"/>
              </a:spcAft>
              <a:defRPr sz="2400">
                <a:solidFill>
                  <a:srgbClr val="CCFFFF"/>
                </a:solidFill>
                <a:latin typeface="VNI-Swiss-Condense" pitchFamily="2" charset="0"/>
              </a:defRPr>
            </a:lvl7pPr>
            <a:lvl8pPr marL="3429000" indent="-228600" eaLnBrk="0" fontAlgn="base" hangingPunct="0">
              <a:spcBef>
                <a:spcPct val="0"/>
              </a:spcBef>
              <a:spcAft>
                <a:spcPct val="0"/>
              </a:spcAft>
              <a:defRPr sz="2400">
                <a:solidFill>
                  <a:srgbClr val="CCFFFF"/>
                </a:solidFill>
                <a:latin typeface="VNI-Swiss-Condense" pitchFamily="2" charset="0"/>
              </a:defRPr>
            </a:lvl8pPr>
            <a:lvl9pPr marL="3886200" indent="-228600" eaLnBrk="0" fontAlgn="base" hangingPunct="0">
              <a:spcBef>
                <a:spcPct val="0"/>
              </a:spcBef>
              <a:spcAft>
                <a:spcPct val="0"/>
              </a:spcAft>
              <a:defRPr sz="2400">
                <a:solidFill>
                  <a:srgbClr val="CCFFFF"/>
                </a:solidFill>
                <a:latin typeface="VNI-Swiss-Condense" pitchFamily="2" charset="0"/>
              </a:defRPr>
            </a:lvl9pPr>
          </a:lstStyle>
          <a:p>
            <a:pPr marL="342900" indent="-342900" algn="just" eaLnBrk="1" hangingPunct="1">
              <a:spcBef>
                <a:spcPct val="50000"/>
              </a:spcBef>
              <a:buFontTx/>
              <a:buChar char="-"/>
              <a:defRPr/>
            </a:pPr>
            <a:r>
              <a:rPr lang="vi-VN" sz="2800" dirty="0">
                <a:solidFill>
                  <a:schemeClr val="tx1"/>
                </a:solidFill>
                <a:latin typeface="Times New Roman" pitchFamily="18" charset="0"/>
                <a:cs typeface="Times New Roman" pitchFamily="18" charset="0"/>
              </a:rPr>
              <a:t>Sỏi mật gồm: </a:t>
            </a:r>
          </a:p>
          <a:p>
            <a:pPr marL="922338" lvl="1" indent="-449263" algn="just" eaLnBrk="1" hangingPunct="1">
              <a:spcBef>
                <a:spcPct val="50000"/>
              </a:spcBef>
              <a:buFont typeface="Courier New" panose="02070309020205020404" pitchFamily="49" charset="0"/>
              <a:buChar char="o"/>
              <a:defRPr/>
            </a:pPr>
            <a:r>
              <a:rPr lang="vi-VN" sz="2800" dirty="0">
                <a:solidFill>
                  <a:schemeClr val="tx1"/>
                </a:solidFill>
                <a:latin typeface="Times New Roman" pitchFamily="18" charset="0"/>
                <a:cs typeface="Times New Roman" pitchFamily="18" charset="0"/>
              </a:rPr>
              <a:t>Sỏi túi mật. </a:t>
            </a:r>
          </a:p>
          <a:p>
            <a:pPr marL="922338" lvl="1" indent="-427038" algn="just" eaLnBrk="1" hangingPunct="1">
              <a:spcBef>
                <a:spcPct val="50000"/>
              </a:spcBef>
              <a:buFont typeface="Courier New" panose="02070309020205020404" pitchFamily="49" charset="0"/>
              <a:buChar char="o"/>
              <a:defRPr/>
            </a:pPr>
            <a:r>
              <a:rPr lang="vi-VN" sz="2800" dirty="0">
                <a:solidFill>
                  <a:schemeClr val="tx1"/>
                </a:solidFill>
                <a:latin typeface="Times New Roman" pitchFamily="18" charset="0"/>
                <a:cs typeface="Times New Roman" pitchFamily="18" charset="0"/>
              </a:rPr>
              <a:t>Sỏi đường mật chính:</a:t>
            </a:r>
          </a:p>
          <a:p>
            <a:pPr lvl="1" indent="0" algn="just" eaLnBrk="1" hangingPunct="1">
              <a:spcBef>
                <a:spcPct val="50000"/>
              </a:spcBef>
              <a:defRPr/>
            </a:pPr>
            <a:r>
              <a:rPr lang="vi-VN" sz="2800" dirty="0">
                <a:solidFill>
                  <a:schemeClr val="tx1"/>
                </a:solidFill>
                <a:latin typeface="Times New Roman" pitchFamily="18" charset="0"/>
                <a:cs typeface="Times New Roman" pitchFamily="18" charset="0"/>
              </a:rPr>
              <a:t>	+ Sỏi đường mật trong gan. </a:t>
            </a:r>
          </a:p>
          <a:p>
            <a:pPr lvl="1" indent="0" algn="just" eaLnBrk="1" hangingPunct="1">
              <a:spcBef>
                <a:spcPct val="50000"/>
              </a:spcBef>
              <a:defRPr/>
            </a:pPr>
            <a:r>
              <a:rPr lang="vi-VN" sz="2800" dirty="0">
                <a:solidFill>
                  <a:schemeClr val="tx1"/>
                </a:solidFill>
                <a:latin typeface="Times New Roman" pitchFamily="18" charset="0"/>
                <a:cs typeface="Times New Roman" pitchFamily="18" charset="0"/>
              </a:rPr>
              <a:t>	+ Sỏi ống gan chung và ống mật chủ, được gọi chung là sỏi ống mật chủ (OMC).</a:t>
            </a:r>
            <a:endParaRPr lang="en-US" sz="2800" dirty="0">
              <a:solidFill>
                <a:schemeClr val="tx1"/>
              </a:solidFill>
              <a:latin typeface="Times New Roman" pitchFamily="18" charset="0"/>
              <a:cs typeface="Times New Roman" pitchFamily="18" charset="0"/>
            </a:endParaRPr>
          </a:p>
          <a:p>
            <a:pPr algn="just" eaLnBrk="1" hangingPunct="1">
              <a:spcBef>
                <a:spcPct val="50000"/>
              </a:spcBef>
              <a:defRPr/>
            </a:pPr>
            <a:r>
              <a:rPr lang="vi-VN" sz="2800" dirty="0">
                <a:solidFill>
                  <a:schemeClr val="tx1"/>
                </a:solidFill>
                <a:latin typeface="Times New Roman" pitchFamily="18" charset="0"/>
                <a:cs typeface="Times New Roman" pitchFamily="18" charset="0"/>
              </a:rPr>
              <a:t>- Sỏi đường mật chính là bệnh khá phổ biến ở tất cả các quốc gia, đặc biệt gặp nhiều ở các nước phương Đông. </a:t>
            </a:r>
            <a:endParaRPr lang="en-US" sz="2800" dirty="0">
              <a:solidFill>
                <a:schemeClr val="tx1"/>
              </a:solidFill>
              <a:latin typeface="Times New Roman" pitchFamily="18" charset="0"/>
              <a:cs typeface="Times New Roman" pitchFamily="18" charset="0"/>
            </a:endParaRPr>
          </a:p>
        </p:txBody>
      </p:sp>
      <p:sp>
        <p:nvSpPr>
          <p:cNvPr id="5" name="Title 1">
            <a:extLst>
              <a:ext uri="{FF2B5EF4-FFF2-40B4-BE49-F238E27FC236}">
                <a16:creationId xmlns:a16="http://schemas.microsoft.com/office/drawing/2014/main" id="{0470C245-F206-CE4A-B891-C48E9CF2196C}"/>
              </a:ext>
            </a:extLst>
          </p:cNvPr>
          <p:cNvSpPr txBox="1">
            <a:spLocks/>
          </p:cNvSpPr>
          <p:nvPr/>
        </p:nvSpPr>
        <p:spPr>
          <a:xfrm>
            <a:off x="293688" y="381000"/>
            <a:ext cx="8901112" cy="914400"/>
          </a:xfrm>
          <a:prstGeom prst="rect">
            <a:avLst/>
          </a:prstGeom>
        </p:spPr>
        <p:txBody>
          <a:bodyPr/>
          <a:lstStyle>
            <a:lvl1pPr algn="l" rtl="0" eaLnBrk="0" fontAlgn="base" hangingPunct="0">
              <a:spcBef>
                <a:spcPct val="0"/>
              </a:spcBef>
              <a:spcAft>
                <a:spcPct val="0"/>
              </a:spcAft>
              <a:defRPr sz="4000" kern="1200" spc="-100">
                <a:solidFill>
                  <a:srgbClr val="C1EEFF"/>
                </a:solidFill>
                <a:latin typeface="+mj-lt"/>
                <a:ea typeface="+mj-ea"/>
                <a:cs typeface="+mj-cs"/>
              </a:defRPr>
            </a:lvl1pPr>
            <a:lvl2pPr algn="l" rtl="0" eaLnBrk="0" fontAlgn="base" hangingPunct="0">
              <a:spcBef>
                <a:spcPct val="0"/>
              </a:spcBef>
              <a:spcAft>
                <a:spcPct val="0"/>
              </a:spcAft>
              <a:defRPr sz="4000">
                <a:solidFill>
                  <a:srgbClr val="C1EEFF"/>
                </a:solidFill>
                <a:latin typeface="Consolas" pitchFamily="49" charset="0"/>
              </a:defRPr>
            </a:lvl2pPr>
            <a:lvl3pPr algn="l" rtl="0" eaLnBrk="0" fontAlgn="base" hangingPunct="0">
              <a:spcBef>
                <a:spcPct val="0"/>
              </a:spcBef>
              <a:spcAft>
                <a:spcPct val="0"/>
              </a:spcAft>
              <a:defRPr sz="4000">
                <a:solidFill>
                  <a:srgbClr val="C1EEFF"/>
                </a:solidFill>
                <a:latin typeface="Consolas" pitchFamily="49" charset="0"/>
              </a:defRPr>
            </a:lvl3pPr>
            <a:lvl4pPr algn="l" rtl="0" eaLnBrk="0" fontAlgn="base" hangingPunct="0">
              <a:spcBef>
                <a:spcPct val="0"/>
              </a:spcBef>
              <a:spcAft>
                <a:spcPct val="0"/>
              </a:spcAft>
              <a:defRPr sz="4000">
                <a:solidFill>
                  <a:srgbClr val="C1EEFF"/>
                </a:solidFill>
                <a:latin typeface="Consolas" pitchFamily="49" charset="0"/>
              </a:defRPr>
            </a:lvl4pPr>
            <a:lvl5pPr algn="l" rtl="0" eaLnBrk="0" fontAlgn="base" hangingPunct="0">
              <a:spcBef>
                <a:spcPct val="0"/>
              </a:spcBef>
              <a:spcAft>
                <a:spcPct val="0"/>
              </a:spcAft>
              <a:defRPr sz="4000">
                <a:solidFill>
                  <a:srgbClr val="C1EEFF"/>
                </a:solidFill>
                <a:latin typeface="Consolas" pitchFamily="49" charset="0"/>
              </a:defRPr>
            </a:lvl5pPr>
            <a:lvl6pPr marL="457200" algn="l" rtl="0" fontAlgn="base">
              <a:spcBef>
                <a:spcPct val="0"/>
              </a:spcBef>
              <a:spcAft>
                <a:spcPct val="0"/>
              </a:spcAft>
              <a:defRPr sz="4000">
                <a:solidFill>
                  <a:srgbClr val="C1EEFF"/>
                </a:solidFill>
                <a:latin typeface="Consolas" pitchFamily="49" charset="0"/>
              </a:defRPr>
            </a:lvl6pPr>
            <a:lvl7pPr marL="914400" algn="l" rtl="0" fontAlgn="base">
              <a:spcBef>
                <a:spcPct val="0"/>
              </a:spcBef>
              <a:spcAft>
                <a:spcPct val="0"/>
              </a:spcAft>
              <a:defRPr sz="4000">
                <a:solidFill>
                  <a:srgbClr val="C1EEFF"/>
                </a:solidFill>
                <a:latin typeface="Consolas" pitchFamily="49" charset="0"/>
              </a:defRPr>
            </a:lvl7pPr>
            <a:lvl8pPr marL="1371600" algn="l" rtl="0" fontAlgn="base">
              <a:spcBef>
                <a:spcPct val="0"/>
              </a:spcBef>
              <a:spcAft>
                <a:spcPct val="0"/>
              </a:spcAft>
              <a:defRPr sz="4000">
                <a:solidFill>
                  <a:srgbClr val="C1EEFF"/>
                </a:solidFill>
                <a:latin typeface="Consolas" pitchFamily="49" charset="0"/>
              </a:defRPr>
            </a:lvl8pPr>
            <a:lvl9pPr marL="1828800" algn="l" rtl="0" fontAlgn="base">
              <a:spcBef>
                <a:spcPct val="0"/>
              </a:spcBef>
              <a:spcAft>
                <a:spcPct val="0"/>
              </a:spcAft>
              <a:defRPr sz="4000">
                <a:solidFill>
                  <a:srgbClr val="C1EEFF"/>
                </a:solidFill>
                <a:latin typeface="Consolas" pitchFamily="49" charset="0"/>
              </a:defRPr>
            </a:lvl9pPr>
            <a:extLst/>
          </a:lstStyle>
          <a:p>
            <a:pPr eaLnBrk="1" fontAlgn="auto" hangingPunct="1">
              <a:spcAft>
                <a:spcPts val="0"/>
              </a:spcAft>
              <a:defRPr/>
            </a:pPr>
            <a:r>
              <a:rPr lang="en-AU" sz="2800" b="1" dirty="0">
                <a:solidFill>
                  <a:srgbClr val="FF0000"/>
                </a:solidFill>
                <a:latin typeface="Times New Roman" pitchFamily="18" charset="0"/>
                <a:cs typeface="Times New Roman" pitchFamily="18" charset="0"/>
              </a:rPr>
              <a:t>I. MỞ ĐẦU</a:t>
            </a:r>
            <a:endParaRPr lang="en-US" sz="2800" b="1" dirty="0">
              <a:solidFill>
                <a:srgbClr val="FF0000"/>
              </a:solidFill>
              <a:latin typeface="Times New Roman" pitchFamily="18" charset="0"/>
              <a:cs typeface="Times New Roman"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2000" advTm="18350"/>
    </mc:Choice>
    <mc:Fallback xmlns="">
      <p:transition spd="slow" advTm="18350"/>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E7DBC82-C5A5-9743-83C9-6F25D47655BF}"/>
              </a:ext>
            </a:extLst>
          </p:cNvPr>
          <p:cNvSpPr txBox="1">
            <a:spLocks noChangeArrowheads="1"/>
          </p:cNvSpPr>
          <p:nvPr/>
        </p:nvSpPr>
        <p:spPr bwMode="auto">
          <a:xfrm>
            <a:off x="533399" y="457200"/>
            <a:ext cx="8077199"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00B050"/>
                </a:solidFill>
                <a:latin typeface="Times New Roman" panose="02020603050405020304" pitchFamily="18" charset="0"/>
                <a:cs typeface="Times New Roman" panose="02020603050405020304" pitchFamily="18" charset="0"/>
              </a:rPr>
              <a:t>3.5/ Xơ gan do sỏi mật?</a:t>
            </a:r>
          </a:p>
          <a:p>
            <a:endParaRPr lang="vi-VN" altLang="en-US" sz="2800" b="1" i="1" dirty="0">
              <a:solidFill>
                <a:srgbClr val="00B050"/>
              </a:solidFill>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581F4789-04C2-E249-BA54-54F7DAC8661E}"/>
              </a:ext>
            </a:extLst>
          </p:cNvPr>
          <p:cNvSpPr/>
          <p:nvPr/>
        </p:nvSpPr>
        <p:spPr>
          <a:xfrm>
            <a:off x="609600" y="1411307"/>
            <a:ext cx="8229600" cy="523220"/>
          </a:xfrm>
          <a:prstGeom prst="rect">
            <a:avLst/>
          </a:prstGeom>
        </p:spPr>
        <p:txBody>
          <a:bodyPr wrap="square">
            <a:spAutoFit/>
          </a:bodyPr>
          <a:lstStyle/>
          <a:p>
            <a:endParaRPr sz="2800"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CB418B00-8718-5E47-890D-FF671BD9FB68}"/>
              </a:ext>
            </a:extLst>
          </p:cNvPr>
          <p:cNvSpPr/>
          <p:nvPr/>
        </p:nvSpPr>
        <p:spPr>
          <a:xfrm>
            <a:off x="646042" y="1195863"/>
            <a:ext cx="8269359" cy="3539430"/>
          </a:xfrm>
          <a:prstGeom prst="rect">
            <a:avLst/>
          </a:prstGeom>
        </p:spPr>
        <p:txBody>
          <a:bodyPr wrap="square">
            <a:spAutoFit/>
          </a:bodyPr>
          <a:lstStyle/>
          <a:p>
            <a:r>
              <a:rPr lang="vi-VN" sz="2800" dirty="0">
                <a:latin typeface="Times New Roman" panose="02020603050405020304" pitchFamily="18" charset="0"/>
                <a:ea typeface="Calibri" panose="020F0502020204030204" pitchFamily="34" charset="0"/>
                <a:cs typeface="Times New Roman" panose="02020603050405020304" pitchFamily="18" charset="0"/>
              </a:rPr>
              <a:t>Tắc mật lâu ngày sẽ dẫn đến xơ gan thứ phát do sỏi mật.</a:t>
            </a:r>
            <a:endParaRPr lang="en-US" sz="2800" dirty="0">
              <a:latin typeface="Times New Roman" panose="02020603050405020304" pitchFamily="18" charset="0"/>
              <a:ea typeface="Calibri" panose="020F0502020204030204" pitchFamily="34" charset="0"/>
              <a:cs typeface="Times New Roman" panose="02020603050405020304" pitchFamily="18" charset="0"/>
            </a:endParaRPr>
          </a:p>
          <a:p>
            <a:endParaRPr lang="en-US" sz="2800" dirty="0">
              <a:latin typeface="Times New Roman" panose="02020603050405020304" pitchFamily="18" charset="0"/>
              <a:ea typeface="Calibri" panose="020F0502020204030204" pitchFamily="34" charset="0"/>
              <a:cs typeface="Times New Roman" panose="02020603050405020304" pitchFamily="18" charset="0"/>
            </a:endParaRPr>
          </a:p>
          <a:p>
            <a:r>
              <a:rPr lang="en-US" sz="2800" dirty="0" err="1">
                <a:latin typeface="Times New Roman" panose="02020603050405020304" pitchFamily="18" charset="0"/>
                <a:ea typeface="Calibri" panose="020F0502020204030204" pitchFamily="34" charset="0"/>
                <a:cs typeface="Times New Roman" panose="02020603050405020304" pitchFamily="18" charset="0"/>
              </a:rPr>
              <a:t>Lâm</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sàng</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tuỳ</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mức</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độ</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xơ</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gan</a:t>
            </a:r>
            <a:endParaRPr lang="en-US" sz="2800" dirty="0">
              <a:latin typeface="Times New Roman" panose="02020603050405020304" pitchFamily="18" charset="0"/>
              <a:ea typeface="Calibri" panose="020F0502020204030204" pitchFamily="34" charset="0"/>
              <a:cs typeface="Times New Roman" panose="02020603050405020304" pitchFamily="18" charset="0"/>
            </a:endParaRPr>
          </a:p>
          <a:p>
            <a:pPr marL="457200" indent="-457200">
              <a:buFontTx/>
              <a:buChar char="-"/>
            </a:pPr>
            <a:r>
              <a:rPr lang="en-US" sz="2800" dirty="0" err="1">
                <a:latin typeface="Times New Roman" panose="02020603050405020304" pitchFamily="18" charset="0"/>
                <a:ea typeface="Calibri" panose="020F0502020204030204" pitchFamily="34" charset="0"/>
                <a:cs typeface="Times New Roman" panose="02020603050405020304" pitchFamily="18" charset="0"/>
              </a:rPr>
              <a:t>Hội</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chứng</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suy</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tế</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bào</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gan</a:t>
            </a:r>
            <a:r>
              <a:rPr lang="vi-VN" sz="2800" dirty="0">
                <a:latin typeface="Times New Roman" panose="02020603050405020304" pitchFamily="18" charset="0"/>
                <a:ea typeface="Calibri" panose="020F0502020204030204" pitchFamily="34" charset="0"/>
                <a:cs typeface="Times New Roman" panose="02020603050405020304" pitchFamily="18" charset="0"/>
              </a:rPr>
              <a:t>. </a:t>
            </a:r>
          </a:p>
          <a:p>
            <a:pPr marL="457200" indent="-457200">
              <a:buFontTx/>
              <a:buChar char="-"/>
            </a:pPr>
            <a:r>
              <a:rPr lang="vi-VN" sz="2800" dirty="0">
                <a:latin typeface="Times New Roman" panose="02020603050405020304" pitchFamily="18" charset="0"/>
                <a:ea typeface="Calibri" panose="020F0502020204030204" pitchFamily="34" charset="0"/>
                <a:cs typeface="Times New Roman" panose="02020603050405020304" pitchFamily="18" charset="0"/>
              </a:rPr>
              <a:t>Hội chứng tăng áp lực tĩnh mạch cửa.</a:t>
            </a:r>
          </a:p>
          <a:p>
            <a:endParaRPr lang="en-US" sz="2800" dirty="0">
              <a:latin typeface="Times New Roman" panose="02020603050405020304" pitchFamily="18" charset="0"/>
              <a:cs typeface="Times New Roman" panose="02020603050405020304" pitchFamily="18" charset="0"/>
            </a:endParaRPr>
          </a:p>
          <a:p>
            <a:r>
              <a:rPr lang="en-US" sz="2800" dirty="0" err="1">
                <a:latin typeface="Times New Roman" panose="02020603050405020304" pitchFamily="18" charset="0"/>
                <a:cs typeface="Times New Roman" panose="02020603050405020304" pitchFamily="18" charset="0"/>
              </a:rPr>
              <a:t>Cận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lâm</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sàng</a:t>
            </a:r>
            <a:r>
              <a:rPr lang="en-US" sz="2800" dirty="0">
                <a:latin typeface="Times New Roman" panose="02020603050405020304" pitchFamily="18" charset="0"/>
                <a:cs typeface="Times New Roman" panose="02020603050405020304" pitchFamily="18" charset="0"/>
              </a:rPr>
              <a:t>:</a:t>
            </a:r>
          </a:p>
          <a:p>
            <a:pPr marL="457200" indent="-457200">
              <a:buFontTx/>
              <a:buChar char="-"/>
            </a:pPr>
            <a:r>
              <a:rPr lang="vi-VN" sz="2800" dirty="0">
                <a:latin typeface="Times New Roman" panose="02020603050405020304" pitchFamily="18" charset="0"/>
                <a:cs typeface="Times New Roman" panose="02020603050405020304" pitchFamily="18" charset="0"/>
              </a:rPr>
              <a:t>CT Scan, MRCP xác định vị trí, mức độ gan xơ teo.</a:t>
            </a:r>
            <a:endParaRPr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50453730"/>
      </p:ext>
    </p:extLst>
  </p:cSld>
  <p:clrMapOvr>
    <a:masterClrMapping/>
  </p:clrMapOvr>
  <mc:AlternateContent xmlns:mc="http://schemas.openxmlformats.org/markup-compatibility/2006" xmlns:p14="http://schemas.microsoft.com/office/powerpoint/2010/main">
    <mc:Choice Requires="p14">
      <p:transition spd="slow" p14:dur="2000" advTm="21671"/>
    </mc:Choice>
    <mc:Fallback xmlns="">
      <p:transition spd="slow" advTm="21671"/>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E7DBC82-C5A5-9743-83C9-6F25D47655BF}"/>
              </a:ext>
            </a:extLst>
          </p:cNvPr>
          <p:cNvSpPr txBox="1">
            <a:spLocks noChangeArrowheads="1"/>
          </p:cNvSpPr>
          <p:nvPr/>
        </p:nvSpPr>
        <p:spPr bwMode="auto">
          <a:xfrm>
            <a:off x="533399" y="457200"/>
            <a:ext cx="8077199"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00B050"/>
                </a:solidFill>
                <a:latin typeface="Times New Roman" panose="02020603050405020304" pitchFamily="18" charset="0"/>
                <a:cs typeface="Times New Roman" panose="02020603050405020304" pitchFamily="18" charset="0"/>
              </a:rPr>
              <a:t>3.6/ Ung thư đường mật?</a:t>
            </a:r>
          </a:p>
          <a:p>
            <a:endParaRPr lang="vi-VN" altLang="en-US" sz="2800" b="1" i="1" dirty="0">
              <a:solidFill>
                <a:srgbClr val="00B050"/>
              </a:solidFill>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581F4789-04C2-E249-BA54-54F7DAC8661E}"/>
              </a:ext>
            </a:extLst>
          </p:cNvPr>
          <p:cNvSpPr/>
          <p:nvPr/>
        </p:nvSpPr>
        <p:spPr>
          <a:xfrm>
            <a:off x="609600" y="1411307"/>
            <a:ext cx="8229600" cy="523220"/>
          </a:xfrm>
          <a:prstGeom prst="rect">
            <a:avLst/>
          </a:prstGeom>
        </p:spPr>
        <p:txBody>
          <a:bodyPr wrap="square">
            <a:spAutoFit/>
          </a:bodyPr>
          <a:lstStyle/>
          <a:p>
            <a:endParaRPr sz="2800"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CB418B00-8718-5E47-890D-FF671BD9FB68}"/>
              </a:ext>
            </a:extLst>
          </p:cNvPr>
          <p:cNvSpPr/>
          <p:nvPr/>
        </p:nvSpPr>
        <p:spPr>
          <a:xfrm>
            <a:off x="646042" y="1195863"/>
            <a:ext cx="8269359" cy="4401205"/>
          </a:xfrm>
          <a:prstGeom prst="rect">
            <a:avLst/>
          </a:prstGeom>
        </p:spPr>
        <p:txBody>
          <a:bodyPr wrap="square">
            <a:spAutoFit/>
          </a:bodyPr>
          <a:lstStyle/>
          <a:p>
            <a:pPr marL="457200" indent="-457200">
              <a:buFontTx/>
              <a:buChar char="-"/>
            </a:pPr>
            <a:r>
              <a:rPr lang="vi-VN" sz="2800" dirty="0">
                <a:latin typeface="Times New Roman" panose="02020603050405020304" pitchFamily="18" charset="0"/>
                <a:ea typeface="Calibri" panose="020F0502020204030204" pitchFamily="34" charset="0"/>
                <a:cs typeface="Times New Roman" panose="02020603050405020304" pitchFamily="18" charset="0"/>
              </a:rPr>
              <a:t>Ung thư đường mật gặp trong 2,4-5,2% trường hợp sỏi trong gan. </a:t>
            </a:r>
          </a:p>
          <a:p>
            <a:pPr marL="457200" indent="-457200">
              <a:buFontTx/>
              <a:buChar char="-"/>
            </a:pPr>
            <a:endParaRPr lang="vi-VN" sz="2800" dirty="0">
              <a:latin typeface="Times New Roman" panose="02020603050405020304" pitchFamily="18" charset="0"/>
              <a:ea typeface="Calibri" panose="020F0502020204030204" pitchFamily="34" charset="0"/>
              <a:cs typeface="Times New Roman" panose="02020603050405020304" pitchFamily="18" charset="0"/>
            </a:endParaRPr>
          </a:p>
          <a:p>
            <a:pPr marL="457200" indent="-457200">
              <a:buFontTx/>
              <a:buChar char="-"/>
            </a:pPr>
            <a:r>
              <a:rPr lang="vi-VN" sz="2800" dirty="0">
                <a:latin typeface="Times New Roman" panose="02020603050405020304" pitchFamily="18" charset="0"/>
                <a:ea typeface="Calibri" panose="020F0502020204030204" pitchFamily="34" charset="0"/>
                <a:cs typeface="Times New Roman" panose="02020603050405020304" pitchFamily="18" charset="0"/>
              </a:rPr>
              <a:t>Viêm đường mật tăng sinh mạn tính có thể dẫn đến tăng sản không đặc hiệu của biểu mô ống mật và tiến triển thành ung thư. </a:t>
            </a:r>
          </a:p>
          <a:p>
            <a:endParaRPr lang="vi-VN" sz="2800" dirty="0">
              <a:latin typeface="Times New Roman" panose="02020603050405020304" pitchFamily="18" charset="0"/>
              <a:ea typeface="Calibri" panose="020F0502020204030204" pitchFamily="34" charset="0"/>
              <a:cs typeface="Times New Roman" panose="02020603050405020304" pitchFamily="18" charset="0"/>
            </a:endParaRPr>
          </a:p>
          <a:p>
            <a:pPr marL="457200" indent="-457200">
              <a:buFontTx/>
              <a:buChar char="-"/>
            </a:pPr>
            <a:r>
              <a:rPr lang="vi-VN" sz="2800" dirty="0">
                <a:latin typeface="Times New Roman" panose="02020603050405020304" pitchFamily="18" charset="0"/>
                <a:ea typeface="Calibri" panose="020F0502020204030204" pitchFamily="34" charset="0"/>
                <a:cs typeface="Times New Roman" panose="02020603050405020304" pitchFamily="18" charset="0"/>
              </a:rPr>
              <a:t>Chẩn đoán và điều trị ung thư đường mật sẽ được trình bày trong một bài riêng.</a:t>
            </a:r>
          </a:p>
          <a:p>
            <a:pPr marL="457200" indent="-457200">
              <a:buFontTx/>
              <a:buChar char="-"/>
            </a:pPr>
            <a:endParaRPr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07885999"/>
      </p:ext>
    </p:extLst>
  </p:cSld>
  <p:clrMapOvr>
    <a:masterClrMapping/>
  </p:clrMapOvr>
  <mc:AlternateContent xmlns:mc="http://schemas.openxmlformats.org/markup-compatibility/2006" xmlns:p14="http://schemas.microsoft.com/office/powerpoint/2010/main">
    <mc:Choice Requires="p14">
      <p:transition spd="slow" p14:dur="2000" advTm="17955"/>
    </mc:Choice>
    <mc:Fallback xmlns="">
      <p:transition spd="slow" advTm="17955"/>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470C245-F206-CE4A-B891-C48E9CF2196C}"/>
              </a:ext>
            </a:extLst>
          </p:cNvPr>
          <p:cNvSpPr txBox="1">
            <a:spLocks/>
          </p:cNvSpPr>
          <p:nvPr/>
        </p:nvSpPr>
        <p:spPr>
          <a:xfrm>
            <a:off x="293688" y="381000"/>
            <a:ext cx="8901112" cy="914400"/>
          </a:xfrm>
          <a:prstGeom prst="rect">
            <a:avLst/>
          </a:prstGeom>
        </p:spPr>
        <p:txBody>
          <a:bodyPr/>
          <a:lstStyle>
            <a:lvl1pPr algn="l" rtl="0" eaLnBrk="0" fontAlgn="base" hangingPunct="0">
              <a:spcBef>
                <a:spcPct val="0"/>
              </a:spcBef>
              <a:spcAft>
                <a:spcPct val="0"/>
              </a:spcAft>
              <a:defRPr sz="4000" kern="1200" spc="-100">
                <a:solidFill>
                  <a:srgbClr val="C1EEFF"/>
                </a:solidFill>
                <a:latin typeface="+mj-lt"/>
                <a:ea typeface="+mj-ea"/>
                <a:cs typeface="+mj-cs"/>
              </a:defRPr>
            </a:lvl1pPr>
            <a:lvl2pPr algn="l" rtl="0" eaLnBrk="0" fontAlgn="base" hangingPunct="0">
              <a:spcBef>
                <a:spcPct val="0"/>
              </a:spcBef>
              <a:spcAft>
                <a:spcPct val="0"/>
              </a:spcAft>
              <a:defRPr sz="4000">
                <a:solidFill>
                  <a:srgbClr val="C1EEFF"/>
                </a:solidFill>
                <a:latin typeface="Consolas" pitchFamily="49" charset="0"/>
              </a:defRPr>
            </a:lvl2pPr>
            <a:lvl3pPr algn="l" rtl="0" eaLnBrk="0" fontAlgn="base" hangingPunct="0">
              <a:spcBef>
                <a:spcPct val="0"/>
              </a:spcBef>
              <a:spcAft>
                <a:spcPct val="0"/>
              </a:spcAft>
              <a:defRPr sz="4000">
                <a:solidFill>
                  <a:srgbClr val="C1EEFF"/>
                </a:solidFill>
                <a:latin typeface="Consolas" pitchFamily="49" charset="0"/>
              </a:defRPr>
            </a:lvl3pPr>
            <a:lvl4pPr algn="l" rtl="0" eaLnBrk="0" fontAlgn="base" hangingPunct="0">
              <a:spcBef>
                <a:spcPct val="0"/>
              </a:spcBef>
              <a:spcAft>
                <a:spcPct val="0"/>
              </a:spcAft>
              <a:defRPr sz="4000">
                <a:solidFill>
                  <a:srgbClr val="C1EEFF"/>
                </a:solidFill>
                <a:latin typeface="Consolas" pitchFamily="49" charset="0"/>
              </a:defRPr>
            </a:lvl4pPr>
            <a:lvl5pPr algn="l" rtl="0" eaLnBrk="0" fontAlgn="base" hangingPunct="0">
              <a:spcBef>
                <a:spcPct val="0"/>
              </a:spcBef>
              <a:spcAft>
                <a:spcPct val="0"/>
              </a:spcAft>
              <a:defRPr sz="4000">
                <a:solidFill>
                  <a:srgbClr val="C1EEFF"/>
                </a:solidFill>
                <a:latin typeface="Consolas" pitchFamily="49" charset="0"/>
              </a:defRPr>
            </a:lvl5pPr>
            <a:lvl6pPr marL="457200" algn="l" rtl="0" fontAlgn="base">
              <a:spcBef>
                <a:spcPct val="0"/>
              </a:spcBef>
              <a:spcAft>
                <a:spcPct val="0"/>
              </a:spcAft>
              <a:defRPr sz="4000">
                <a:solidFill>
                  <a:srgbClr val="C1EEFF"/>
                </a:solidFill>
                <a:latin typeface="Consolas" pitchFamily="49" charset="0"/>
              </a:defRPr>
            </a:lvl6pPr>
            <a:lvl7pPr marL="914400" algn="l" rtl="0" fontAlgn="base">
              <a:spcBef>
                <a:spcPct val="0"/>
              </a:spcBef>
              <a:spcAft>
                <a:spcPct val="0"/>
              </a:spcAft>
              <a:defRPr sz="4000">
                <a:solidFill>
                  <a:srgbClr val="C1EEFF"/>
                </a:solidFill>
                <a:latin typeface="Consolas" pitchFamily="49" charset="0"/>
              </a:defRPr>
            </a:lvl7pPr>
            <a:lvl8pPr marL="1371600" algn="l" rtl="0" fontAlgn="base">
              <a:spcBef>
                <a:spcPct val="0"/>
              </a:spcBef>
              <a:spcAft>
                <a:spcPct val="0"/>
              </a:spcAft>
              <a:defRPr sz="4000">
                <a:solidFill>
                  <a:srgbClr val="C1EEFF"/>
                </a:solidFill>
                <a:latin typeface="Consolas" pitchFamily="49" charset="0"/>
              </a:defRPr>
            </a:lvl8pPr>
            <a:lvl9pPr marL="1828800" algn="l" rtl="0" fontAlgn="base">
              <a:spcBef>
                <a:spcPct val="0"/>
              </a:spcBef>
              <a:spcAft>
                <a:spcPct val="0"/>
              </a:spcAft>
              <a:defRPr sz="4000">
                <a:solidFill>
                  <a:srgbClr val="C1EEFF"/>
                </a:solidFill>
                <a:latin typeface="Consolas" pitchFamily="49" charset="0"/>
              </a:defRPr>
            </a:lvl9pPr>
            <a:extLst/>
          </a:lstStyle>
          <a:p>
            <a:pPr eaLnBrk="1" fontAlgn="auto" hangingPunct="1">
              <a:spcAft>
                <a:spcPts val="0"/>
              </a:spcAft>
              <a:defRPr/>
            </a:pPr>
            <a:r>
              <a:rPr lang="en-AU" sz="2800" b="1" dirty="0">
                <a:solidFill>
                  <a:srgbClr val="FF0000"/>
                </a:solidFill>
                <a:latin typeface="Times New Roman" pitchFamily="18" charset="0"/>
                <a:cs typeface="Times New Roman" pitchFamily="18" charset="0"/>
              </a:rPr>
              <a:t>VI. </a:t>
            </a:r>
            <a:r>
              <a:rPr lang="vi-VN" sz="2800" b="1" dirty="0">
                <a:solidFill>
                  <a:srgbClr val="FF0000"/>
                </a:solidFill>
                <a:latin typeface="Times New Roman" pitchFamily="18" charset="0"/>
                <a:cs typeface="Times New Roman" pitchFamily="18" charset="0"/>
              </a:rPr>
              <a:t>ĐIỀU TRỊ SỎI ĐƯỜNG MẬT CHÍNH</a:t>
            </a:r>
          </a:p>
          <a:p>
            <a:pPr eaLnBrk="1" fontAlgn="auto" hangingPunct="1">
              <a:spcAft>
                <a:spcPts val="0"/>
              </a:spcAft>
              <a:defRPr/>
            </a:pPr>
            <a:endParaRPr lang="en-US" sz="2800" b="1" dirty="0">
              <a:solidFill>
                <a:srgbClr val="FF0000"/>
              </a:solidFill>
              <a:latin typeface="Times New Roman" pitchFamily="18" charset="0"/>
              <a:cs typeface="Times New Roman" pitchFamily="18" charset="0"/>
            </a:endParaRPr>
          </a:p>
        </p:txBody>
      </p:sp>
      <p:sp>
        <p:nvSpPr>
          <p:cNvPr id="4" name="TextBox 3">
            <a:extLst>
              <a:ext uri="{FF2B5EF4-FFF2-40B4-BE49-F238E27FC236}">
                <a16:creationId xmlns:a16="http://schemas.microsoft.com/office/drawing/2014/main" id="{7E7DBC82-C5A5-9743-83C9-6F25D47655BF}"/>
              </a:ext>
            </a:extLst>
          </p:cNvPr>
          <p:cNvSpPr txBox="1">
            <a:spLocks noChangeArrowheads="1"/>
          </p:cNvSpPr>
          <p:nvPr/>
        </p:nvSpPr>
        <p:spPr bwMode="auto">
          <a:xfrm>
            <a:off x="533400" y="1283208"/>
            <a:ext cx="8104946"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FFFF00"/>
                </a:solidFill>
                <a:latin typeface="Times New Roman" panose="02020603050405020304" pitchFamily="18" charset="0"/>
                <a:cs typeface="Times New Roman" panose="02020603050405020304" pitchFamily="18" charset="0"/>
              </a:rPr>
              <a:t>1/ CHỈ ĐỊNH ĐIỀU TRỊ SỎI ĐƯỜNG MẬT CHÍNH</a:t>
            </a:r>
          </a:p>
          <a:p>
            <a:endParaRPr lang="vi-VN" altLang="en-US" sz="2800" b="1" i="1" dirty="0">
              <a:solidFill>
                <a:srgbClr val="FFFF00"/>
              </a:solidFill>
              <a:latin typeface="Times New Roman" panose="02020603050405020304" pitchFamily="18" charset="0"/>
              <a:cs typeface="Times New Roman" panose="02020603050405020304" pitchFamily="18" charset="0"/>
            </a:endParaRPr>
          </a:p>
        </p:txBody>
      </p:sp>
      <p:sp>
        <p:nvSpPr>
          <p:cNvPr id="6" name="Text Box 6">
            <a:extLst>
              <a:ext uri="{FF2B5EF4-FFF2-40B4-BE49-F238E27FC236}">
                <a16:creationId xmlns:a16="http://schemas.microsoft.com/office/drawing/2014/main" id="{5A9E33FF-3B01-FF4D-86E3-1C689C5DF27A}"/>
              </a:ext>
            </a:extLst>
          </p:cNvPr>
          <p:cNvSpPr txBox="1">
            <a:spLocks noChangeArrowheads="1"/>
          </p:cNvSpPr>
          <p:nvPr/>
        </p:nvSpPr>
        <p:spPr bwMode="auto">
          <a:xfrm>
            <a:off x="566530" y="2227425"/>
            <a:ext cx="8071816" cy="3970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rgbClr val="CCFFFF"/>
                </a:solidFill>
                <a:latin typeface="VNI-Swiss-Condense" pitchFamily="2" charset="0"/>
              </a:defRPr>
            </a:lvl1pPr>
            <a:lvl2pPr marL="742950" indent="-285750">
              <a:defRPr sz="2400">
                <a:solidFill>
                  <a:srgbClr val="CCFFFF"/>
                </a:solidFill>
                <a:latin typeface="VNI-Swiss-Condense" pitchFamily="2" charset="0"/>
              </a:defRPr>
            </a:lvl2pPr>
            <a:lvl3pPr marL="1143000" indent="-228600">
              <a:defRPr sz="2400">
                <a:solidFill>
                  <a:srgbClr val="CCFFFF"/>
                </a:solidFill>
                <a:latin typeface="VNI-Swiss-Condense" pitchFamily="2" charset="0"/>
              </a:defRPr>
            </a:lvl3pPr>
            <a:lvl4pPr marL="1600200" indent="-228600">
              <a:defRPr sz="2400">
                <a:solidFill>
                  <a:srgbClr val="CCFFFF"/>
                </a:solidFill>
                <a:latin typeface="VNI-Swiss-Condense" pitchFamily="2" charset="0"/>
              </a:defRPr>
            </a:lvl4pPr>
            <a:lvl5pPr marL="2057400" indent="-228600">
              <a:defRPr sz="2400">
                <a:solidFill>
                  <a:srgbClr val="CCFFFF"/>
                </a:solidFill>
                <a:latin typeface="VNI-Swiss-Condense" pitchFamily="2" charset="0"/>
              </a:defRPr>
            </a:lvl5pPr>
            <a:lvl6pPr marL="2514600" indent="-228600" eaLnBrk="0" fontAlgn="base" hangingPunct="0">
              <a:spcBef>
                <a:spcPct val="0"/>
              </a:spcBef>
              <a:spcAft>
                <a:spcPct val="0"/>
              </a:spcAft>
              <a:defRPr sz="2400">
                <a:solidFill>
                  <a:srgbClr val="CCFFFF"/>
                </a:solidFill>
                <a:latin typeface="VNI-Swiss-Condense" pitchFamily="2" charset="0"/>
              </a:defRPr>
            </a:lvl6pPr>
            <a:lvl7pPr marL="2971800" indent="-228600" eaLnBrk="0" fontAlgn="base" hangingPunct="0">
              <a:spcBef>
                <a:spcPct val="0"/>
              </a:spcBef>
              <a:spcAft>
                <a:spcPct val="0"/>
              </a:spcAft>
              <a:defRPr sz="2400">
                <a:solidFill>
                  <a:srgbClr val="CCFFFF"/>
                </a:solidFill>
                <a:latin typeface="VNI-Swiss-Condense" pitchFamily="2" charset="0"/>
              </a:defRPr>
            </a:lvl7pPr>
            <a:lvl8pPr marL="3429000" indent="-228600" eaLnBrk="0" fontAlgn="base" hangingPunct="0">
              <a:spcBef>
                <a:spcPct val="0"/>
              </a:spcBef>
              <a:spcAft>
                <a:spcPct val="0"/>
              </a:spcAft>
              <a:defRPr sz="2400">
                <a:solidFill>
                  <a:srgbClr val="CCFFFF"/>
                </a:solidFill>
                <a:latin typeface="VNI-Swiss-Condense" pitchFamily="2" charset="0"/>
              </a:defRPr>
            </a:lvl8pPr>
            <a:lvl9pPr marL="3886200" indent="-228600" eaLnBrk="0" fontAlgn="base" hangingPunct="0">
              <a:spcBef>
                <a:spcPct val="0"/>
              </a:spcBef>
              <a:spcAft>
                <a:spcPct val="0"/>
              </a:spcAft>
              <a:defRPr sz="2400">
                <a:solidFill>
                  <a:srgbClr val="CCFFFF"/>
                </a:solidFill>
                <a:latin typeface="VNI-Swiss-Condense" pitchFamily="2" charset="0"/>
              </a:defRPr>
            </a:lvl9pPr>
          </a:lstStyle>
          <a:p>
            <a:pPr marL="342900" indent="-342900" algn="just" eaLnBrk="1" hangingPunct="1">
              <a:spcBef>
                <a:spcPct val="50000"/>
              </a:spcBef>
              <a:buFontTx/>
              <a:buChar char="-"/>
              <a:defRPr/>
            </a:pPr>
            <a:r>
              <a:rPr lang="vi-VN" sz="2800" dirty="0">
                <a:solidFill>
                  <a:schemeClr val="tx1"/>
                </a:solidFill>
                <a:latin typeface="Times New Roman" pitchFamily="18" charset="0"/>
                <a:cs typeface="Times New Roman" pitchFamily="18" charset="0"/>
              </a:rPr>
              <a:t>Sỏi OMC:</a:t>
            </a:r>
          </a:p>
          <a:p>
            <a:pPr marL="922338" indent="-427038" algn="just" eaLnBrk="1" hangingPunct="1">
              <a:spcBef>
                <a:spcPct val="50000"/>
              </a:spcBef>
              <a:buFont typeface="Courier New" panose="02070309020205020404" pitchFamily="49" charset="0"/>
              <a:buChar char="o"/>
              <a:defRPr/>
            </a:pPr>
            <a:r>
              <a:rPr lang="vi-VN" sz="2800" dirty="0">
                <a:solidFill>
                  <a:schemeClr val="tx1"/>
                </a:solidFill>
                <a:latin typeface="Times New Roman" pitchFamily="18" charset="0"/>
                <a:cs typeface="Times New Roman" pitchFamily="18" charset="0"/>
              </a:rPr>
              <a:t>Chỉ định điều trị lấy sỏi trong tất cả các trường hợp.</a:t>
            </a:r>
          </a:p>
          <a:p>
            <a:pPr marL="495300" algn="just" eaLnBrk="1" hangingPunct="1">
              <a:spcBef>
                <a:spcPct val="50000"/>
              </a:spcBef>
              <a:defRPr/>
            </a:pPr>
            <a:endParaRPr lang="vi-VN" sz="2800" dirty="0">
              <a:solidFill>
                <a:schemeClr val="tx1"/>
              </a:solidFill>
              <a:latin typeface="Times New Roman" pitchFamily="18" charset="0"/>
              <a:cs typeface="Times New Roman" pitchFamily="18" charset="0"/>
            </a:endParaRPr>
          </a:p>
          <a:p>
            <a:pPr marL="342900" indent="-342900" algn="just" eaLnBrk="1" hangingPunct="1">
              <a:spcBef>
                <a:spcPct val="50000"/>
              </a:spcBef>
              <a:buFontTx/>
              <a:buChar char="-"/>
              <a:defRPr/>
            </a:pPr>
            <a:r>
              <a:rPr lang="vi-VN" sz="2800" dirty="0">
                <a:solidFill>
                  <a:schemeClr val="tx1"/>
                </a:solidFill>
                <a:latin typeface="Times New Roman" pitchFamily="18" charset="0"/>
                <a:cs typeface="Times New Roman" pitchFamily="18" charset="0"/>
              </a:rPr>
              <a:t>Sỏi đường mật trong gan:</a:t>
            </a:r>
          </a:p>
          <a:p>
            <a:pPr marL="922338" indent="-427038" algn="just" eaLnBrk="1" hangingPunct="1">
              <a:spcBef>
                <a:spcPct val="50000"/>
              </a:spcBef>
              <a:buFont typeface="Courier New" panose="02070309020205020404" pitchFamily="49" charset="0"/>
              <a:buChar char="o"/>
              <a:defRPr/>
            </a:pPr>
            <a:r>
              <a:rPr lang="vi-VN" sz="2800" dirty="0">
                <a:solidFill>
                  <a:schemeClr val="tx1"/>
                </a:solidFill>
                <a:latin typeface="Times New Roman" pitchFamily="18" charset="0"/>
                <a:cs typeface="Times New Roman" pitchFamily="18" charset="0"/>
              </a:rPr>
              <a:t>Chỉ định điều trị lấy sỏi khi có triệu chứng hoặc biến chứng.</a:t>
            </a:r>
            <a:r>
              <a:rPr lang="vi-VN" dirty="0">
                <a:solidFill>
                  <a:schemeClr val="tx1"/>
                </a:solidFill>
                <a:latin typeface="Times New Roman" pitchFamily="18" charset="0"/>
                <a:cs typeface="Times New Roman" pitchFamily="18" charset="0"/>
              </a:rPr>
              <a:t> </a:t>
            </a:r>
            <a:endParaRPr lang="en-US" dirty="0">
              <a:solidFill>
                <a:schemeClr val="tx1"/>
              </a:solidFill>
              <a:latin typeface="Times New Roman" pitchFamily="18" charset="0"/>
              <a:cs typeface="Times New Roman" pitchFamily="18" charset="0"/>
            </a:endParaRPr>
          </a:p>
        </p:txBody>
      </p:sp>
    </p:spTree>
    <p:extLst>
      <p:ext uri="{BB962C8B-B14F-4D97-AF65-F5344CB8AC3E}">
        <p14:creationId xmlns:p14="http://schemas.microsoft.com/office/powerpoint/2010/main" val="3041925795"/>
      </p:ext>
    </p:extLst>
  </p:cSld>
  <p:clrMapOvr>
    <a:masterClrMapping/>
  </p:clrMapOvr>
  <mc:AlternateContent xmlns:mc="http://schemas.openxmlformats.org/markup-compatibility/2006" xmlns:p14="http://schemas.microsoft.com/office/powerpoint/2010/main">
    <mc:Choice Requires="p14">
      <p:transition spd="slow" p14:dur="2000" advTm="15239"/>
    </mc:Choice>
    <mc:Fallback xmlns="">
      <p:transition spd="slow" advTm="15239"/>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6">
            <a:extLst>
              <a:ext uri="{FF2B5EF4-FFF2-40B4-BE49-F238E27FC236}">
                <a16:creationId xmlns:a16="http://schemas.microsoft.com/office/drawing/2014/main" id="{85601504-86FC-3C4E-B240-5855F575C4BA}"/>
              </a:ext>
            </a:extLst>
          </p:cNvPr>
          <p:cNvSpPr txBox="1">
            <a:spLocks noChangeArrowheads="1"/>
          </p:cNvSpPr>
          <p:nvPr/>
        </p:nvSpPr>
        <p:spPr bwMode="auto">
          <a:xfrm>
            <a:off x="685800" y="1752600"/>
            <a:ext cx="7848599" cy="3539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rgbClr val="CCFFFF"/>
                </a:solidFill>
                <a:latin typeface="VNI-Swiss-Condense" pitchFamily="2" charset="0"/>
              </a:defRPr>
            </a:lvl1pPr>
            <a:lvl2pPr marL="742950" indent="-285750">
              <a:defRPr sz="2400">
                <a:solidFill>
                  <a:srgbClr val="CCFFFF"/>
                </a:solidFill>
                <a:latin typeface="VNI-Swiss-Condense" pitchFamily="2" charset="0"/>
              </a:defRPr>
            </a:lvl2pPr>
            <a:lvl3pPr marL="1143000" indent="-228600">
              <a:defRPr sz="2400">
                <a:solidFill>
                  <a:srgbClr val="CCFFFF"/>
                </a:solidFill>
                <a:latin typeface="VNI-Swiss-Condense" pitchFamily="2" charset="0"/>
              </a:defRPr>
            </a:lvl3pPr>
            <a:lvl4pPr marL="1600200" indent="-228600">
              <a:defRPr sz="2400">
                <a:solidFill>
                  <a:srgbClr val="CCFFFF"/>
                </a:solidFill>
                <a:latin typeface="VNI-Swiss-Condense" pitchFamily="2" charset="0"/>
              </a:defRPr>
            </a:lvl4pPr>
            <a:lvl5pPr marL="2057400" indent="-228600">
              <a:defRPr sz="2400">
                <a:solidFill>
                  <a:srgbClr val="CCFFFF"/>
                </a:solidFill>
                <a:latin typeface="VNI-Swiss-Condense" pitchFamily="2" charset="0"/>
              </a:defRPr>
            </a:lvl5pPr>
            <a:lvl6pPr marL="2514600" indent="-228600" eaLnBrk="0" fontAlgn="base" hangingPunct="0">
              <a:spcBef>
                <a:spcPct val="0"/>
              </a:spcBef>
              <a:spcAft>
                <a:spcPct val="0"/>
              </a:spcAft>
              <a:defRPr sz="2400">
                <a:solidFill>
                  <a:srgbClr val="CCFFFF"/>
                </a:solidFill>
                <a:latin typeface="VNI-Swiss-Condense" pitchFamily="2" charset="0"/>
              </a:defRPr>
            </a:lvl6pPr>
            <a:lvl7pPr marL="2971800" indent="-228600" eaLnBrk="0" fontAlgn="base" hangingPunct="0">
              <a:spcBef>
                <a:spcPct val="0"/>
              </a:spcBef>
              <a:spcAft>
                <a:spcPct val="0"/>
              </a:spcAft>
              <a:defRPr sz="2400">
                <a:solidFill>
                  <a:srgbClr val="CCFFFF"/>
                </a:solidFill>
                <a:latin typeface="VNI-Swiss-Condense" pitchFamily="2" charset="0"/>
              </a:defRPr>
            </a:lvl7pPr>
            <a:lvl8pPr marL="3429000" indent="-228600" eaLnBrk="0" fontAlgn="base" hangingPunct="0">
              <a:spcBef>
                <a:spcPct val="0"/>
              </a:spcBef>
              <a:spcAft>
                <a:spcPct val="0"/>
              </a:spcAft>
              <a:defRPr sz="2400">
                <a:solidFill>
                  <a:srgbClr val="CCFFFF"/>
                </a:solidFill>
                <a:latin typeface="VNI-Swiss-Condense" pitchFamily="2" charset="0"/>
              </a:defRPr>
            </a:lvl8pPr>
            <a:lvl9pPr marL="3886200" indent="-228600" eaLnBrk="0" fontAlgn="base" hangingPunct="0">
              <a:spcBef>
                <a:spcPct val="0"/>
              </a:spcBef>
              <a:spcAft>
                <a:spcPct val="0"/>
              </a:spcAft>
              <a:defRPr sz="2400">
                <a:solidFill>
                  <a:srgbClr val="CCFFFF"/>
                </a:solidFill>
                <a:latin typeface="VNI-Swiss-Condense" pitchFamily="2" charset="0"/>
              </a:defRPr>
            </a:lvl9pPr>
          </a:lstStyle>
          <a:p>
            <a:pPr marL="342900" indent="-342900" algn="just" eaLnBrk="1" hangingPunct="1">
              <a:spcBef>
                <a:spcPct val="50000"/>
              </a:spcBef>
              <a:buFontTx/>
              <a:buChar char="-"/>
              <a:defRPr/>
            </a:pPr>
            <a:r>
              <a:rPr lang="vi-VN" sz="2800" dirty="0">
                <a:solidFill>
                  <a:schemeClr val="tx1"/>
                </a:solidFill>
                <a:latin typeface="Times New Roman" pitchFamily="18" charset="0"/>
                <a:cs typeface="Times New Roman" pitchFamily="18" charset="0"/>
              </a:rPr>
              <a:t>Sỏi đường mật chính không biến chứng:</a:t>
            </a:r>
          </a:p>
          <a:p>
            <a:pPr marL="922338" indent="-427038" algn="just" eaLnBrk="1" hangingPunct="1">
              <a:spcBef>
                <a:spcPct val="50000"/>
              </a:spcBef>
              <a:buFont typeface="Courier New" panose="02070309020205020404" pitchFamily="49" charset="0"/>
              <a:buChar char="o"/>
              <a:defRPr/>
            </a:pPr>
            <a:r>
              <a:rPr lang="vi-VN" sz="2800" dirty="0">
                <a:solidFill>
                  <a:schemeClr val="tx1"/>
                </a:solidFill>
                <a:latin typeface="Times New Roman" pitchFamily="18" charset="0"/>
                <a:cs typeface="Times New Roman" pitchFamily="18" charset="0"/>
              </a:rPr>
              <a:t>Lấy sỏi.</a:t>
            </a:r>
          </a:p>
          <a:p>
            <a:pPr marL="495300" algn="just" eaLnBrk="1" hangingPunct="1">
              <a:spcBef>
                <a:spcPct val="50000"/>
              </a:spcBef>
              <a:defRPr/>
            </a:pPr>
            <a:endParaRPr lang="vi-VN" sz="2800" dirty="0">
              <a:solidFill>
                <a:schemeClr val="tx1"/>
              </a:solidFill>
              <a:latin typeface="Times New Roman" pitchFamily="18" charset="0"/>
              <a:cs typeface="Times New Roman" pitchFamily="18" charset="0"/>
            </a:endParaRPr>
          </a:p>
          <a:p>
            <a:pPr marL="342900" indent="-342900" algn="just" eaLnBrk="1" hangingPunct="1">
              <a:spcBef>
                <a:spcPct val="50000"/>
              </a:spcBef>
              <a:buFontTx/>
              <a:buChar char="-"/>
              <a:defRPr/>
            </a:pPr>
            <a:r>
              <a:rPr lang="vi-VN" sz="2800" dirty="0">
                <a:solidFill>
                  <a:schemeClr val="tx1"/>
                </a:solidFill>
                <a:latin typeface="Times New Roman" pitchFamily="18" charset="0"/>
                <a:cs typeface="Times New Roman" pitchFamily="18" charset="0"/>
              </a:rPr>
              <a:t>Sỏi đường mật chính có biến chứng:</a:t>
            </a:r>
          </a:p>
          <a:p>
            <a:pPr marL="922338" indent="-427038" algn="just" eaLnBrk="1" hangingPunct="1">
              <a:spcBef>
                <a:spcPct val="50000"/>
              </a:spcBef>
              <a:buFont typeface="Courier New" panose="02070309020205020404" pitchFamily="49" charset="0"/>
              <a:buChar char="o"/>
              <a:defRPr/>
            </a:pPr>
            <a:r>
              <a:rPr lang="vi-VN" sz="2800" dirty="0">
                <a:solidFill>
                  <a:schemeClr val="tx1"/>
                </a:solidFill>
                <a:latin typeface="Times New Roman" pitchFamily="18" charset="0"/>
                <a:cs typeface="Times New Roman" pitchFamily="18" charset="0"/>
              </a:rPr>
              <a:t>Điều trị biến chứng và lấy sỏi cùng lúc hoặc ưu tiên điều trị biến chứng trước rồi lấy sỏi sau.</a:t>
            </a:r>
          </a:p>
        </p:txBody>
      </p:sp>
      <p:sp>
        <p:nvSpPr>
          <p:cNvPr id="6" name="TextBox 5">
            <a:extLst>
              <a:ext uri="{FF2B5EF4-FFF2-40B4-BE49-F238E27FC236}">
                <a16:creationId xmlns:a16="http://schemas.microsoft.com/office/drawing/2014/main" id="{73930DCB-02E3-D541-BA8C-E9AAB901F3CD}"/>
              </a:ext>
            </a:extLst>
          </p:cNvPr>
          <p:cNvSpPr txBox="1">
            <a:spLocks noChangeArrowheads="1"/>
          </p:cNvSpPr>
          <p:nvPr/>
        </p:nvSpPr>
        <p:spPr bwMode="auto">
          <a:xfrm>
            <a:off x="228599" y="685800"/>
            <a:ext cx="87630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FFFF00"/>
                </a:solidFill>
                <a:latin typeface="Times New Roman" panose="02020603050405020304" pitchFamily="18" charset="0"/>
                <a:cs typeface="Times New Roman" panose="02020603050405020304" pitchFamily="18" charset="0"/>
              </a:rPr>
              <a:t>2/ NGUYÊN TẮC ĐIỀU TRỊ SỎI ĐƯỜNG MẬT CHÍNH</a:t>
            </a:r>
          </a:p>
          <a:p>
            <a:endParaRPr lang="vi-VN" altLang="en-US" sz="2800" b="1" i="1" dirty="0">
              <a:solidFill>
                <a:srgbClr val="FFFF00"/>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2000" advTm="15279"/>
    </mc:Choice>
    <mc:Fallback xmlns="">
      <p:transition spd="slow" advTm="15279"/>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6">
            <a:extLst>
              <a:ext uri="{FF2B5EF4-FFF2-40B4-BE49-F238E27FC236}">
                <a16:creationId xmlns:a16="http://schemas.microsoft.com/office/drawing/2014/main" id="{85601504-86FC-3C4E-B240-5855F575C4BA}"/>
              </a:ext>
            </a:extLst>
          </p:cNvPr>
          <p:cNvSpPr txBox="1">
            <a:spLocks noChangeArrowheads="1"/>
          </p:cNvSpPr>
          <p:nvPr/>
        </p:nvSpPr>
        <p:spPr bwMode="auto">
          <a:xfrm>
            <a:off x="304800" y="685800"/>
            <a:ext cx="8658225" cy="5694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rgbClr val="CCFFFF"/>
                </a:solidFill>
                <a:latin typeface="VNI-Swiss-Condense" pitchFamily="2" charset="0"/>
              </a:defRPr>
            </a:lvl1pPr>
            <a:lvl2pPr marL="742950" indent="-285750">
              <a:defRPr sz="2400">
                <a:solidFill>
                  <a:srgbClr val="CCFFFF"/>
                </a:solidFill>
                <a:latin typeface="VNI-Swiss-Condense" pitchFamily="2" charset="0"/>
              </a:defRPr>
            </a:lvl2pPr>
            <a:lvl3pPr marL="1143000" indent="-228600">
              <a:defRPr sz="2400">
                <a:solidFill>
                  <a:srgbClr val="CCFFFF"/>
                </a:solidFill>
                <a:latin typeface="VNI-Swiss-Condense" pitchFamily="2" charset="0"/>
              </a:defRPr>
            </a:lvl3pPr>
            <a:lvl4pPr marL="1600200" indent="-228600">
              <a:defRPr sz="2400">
                <a:solidFill>
                  <a:srgbClr val="CCFFFF"/>
                </a:solidFill>
                <a:latin typeface="VNI-Swiss-Condense" pitchFamily="2" charset="0"/>
              </a:defRPr>
            </a:lvl4pPr>
            <a:lvl5pPr marL="2057400" indent="-228600">
              <a:defRPr sz="2400">
                <a:solidFill>
                  <a:srgbClr val="CCFFFF"/>
                </a:solidFill>
                <a:latin typeface="VNI-Swiss-Condense" pitchFamily="2" charset="0"/>
              </a:defRPr>
            </a:lvl5pPr>
            <a:lvl6pPr marL="2514600" indent="-228600" eaLnBrk="0" fontAlgn="base" hangingPunct="0">
              <a:spcBef>
                <a:spcPct val="0"/>
              </a:spcBef>
              <a:spcAft>
                <a:spcPct val="0"/>
              </a:spcAft>
              <a:defRPr sz="2400">
                <a:solidFill>
                  <a:srgbClr val="CCFFFF"/>
                </a:solidFill>
                <a:latin typeface="VNI-Swiss-Condense" pitchFamily="2" charset="0"/>
              </a:defRPr>
            </a:lvl6pPr>
            <a:lvl7pPr marL="2971800" indent="-228600" eaLnBrk="0" fontAlgn="base" hangingPunct="0">
              <a:spcBef>
                <a:spcPct val="0"/>
              </a:spcBef>
              <a:spcAft>
                <a:spcPct val="0"/>
              </a:spcAft>
              <a:defRPr sz="2400">
                <a:solidFill>
                  <a:srgbClr val="CCFFFF"/>
                </a:solidFill>
                <a:latin typeface="VNI-Swiss-Condense" pitchFamily="2" charset="0"/>
              </a:defRPr>
            </a:lvl7pPr>
            <a:lvl8pPr marL="3429000" indent="-228600" eaLnBrk="0" fontAlgn="base" hangingPunct="0">
              <a:spcBef>
                <a:spcPct val="0"/>
              </a:spcBef>
              <a:spcAft>
                <a:spcPct val="0"/>
              </a:spcAft>
              <a:defRPr sz="2400">
                <a:solidFill>
                  <a:srgbClr val="CCFFFF"/>
                </a:solidFill>
                <a:latin typeface="VNI-Swiss-Condense" pitchFamily="2" charset="0"/>
              </a:defRPr>
            </a:lvl8pPr>
            <a:lvl9pPr marL="3886200" indent="-228600" eaLnBrk="0" fontAlgn="base" hangingPunct="0">
              <a:spcBef>
                <a:spcPct val="0"/>
              </a:spcBef>
              <a:spcAft>
                <a:spcPct val="0"/>
              </a:spcAft>
              <a:defRPr sz="2400">
                <a:solidFill>
                  <a:srgbClr val="CCFFFF"/>
                </a:solidFill>
                <a:latin typeface="VNI-Swiss-Condense" pitchFamily="2" charset="0"/>
              </a:defRPr>
            </a:lvl9pPr>
          </a:lstStyle>
          <a:p>
            <a:pPr algn="just" eaLnBrk="1" hangingPunct="1">
              <a:spcBef>
                <a:spcPct val="50000"/>
              </a:spcBef>
              <a:defRPr/>
            </a:pPr>
            <a:r>
              <a:rPr lang="vi-VN" sz="2800" dirty="0">
                <a:solidFill>
                  <a:schemeClr val="tx1"/>
                </a:solidFill>
                <a:latin typeface="Times New Roman" pitchFamily="18" charset="0"/>
                <a:cs typeface="Times New Roman" pitchFamily="18" charset="0"/>
              </a:rPr>
              <a:t>Việc lựa chọn phương pháp điều trị tùy thuộc vào các yếu tố sau:</a:t>
            </a:r>
          </a:p>
          <a:p>
            <a:pPr marL="342900" indent="-342900" algn="just" eaLnBrk="1" hangingPunct="1">
              <a:spcBef>
                <a:spcPct val="50000"/>
              </a:spcBef>
              <a:buFontTx/>
              <a:buChar char="-"/>
              <a:defRPr/>
            </a:pPr>
            <a:r>
              <a:rPr lang="vi-VN" sz="2800" dirty="0">
                <a:solidFill>
                  <a:schemeClr val="tx1"/>
                </a:solidFill>
                <a:latin typeface="Times New Roman" pitchFamily="18" charset="0"/>
                <a:cs typeface="Times New Roman" pitchFamily="18" charset="0"/>
              </a:rPr>
              <a:t>Vị trí sỏi đường mật chính.</a:t>
            </a:r>
          </a:p>
          <a:p>
            <a:pPr marL="342900" indent="-342900" algn="just" eaLnBrk="1" hangingPunct="1">
              <a:spcBef>
                <a:spcPct val="50000"/>
              </a:spcBef>
              <a:buFontTx/>
              <a:buChar char="-"/>
              <a:defRPr/>
            </a:pPr>
            <a:r>
              <a:rPr lang="vi-VN" sz="2800" dirty="0">
                <a:solidFill>
                  <a:schemeClr val="tx1"/>
                </a:solidFill>
                <a:latin typeface="Times New Roman" pitchFamily="18" charset="0"/>
                <a:cs typeface="Times New Roman" pitchFamily="18" charset="0"/>
              </a:rPr>
              <a:t>Sỏi lần đầu hay tái phát.</a:t>
            </a:r>
          </a:p>
          <a:p>
            <a:pPr marL="342900" indent="-342900" algn="just" eaLnBrk="1" hangingPunct="1">
              <a:spcBef>
                <a:spcPct val="50000"/>
              </a:spcBef>
              <a:buFontTx/>
              <a:buChar char="-"/>
              <a:defRPr/>
            </a:pPr>
            <a:r>
              <a:rPr lang="vi-VN" sz="2800" dirty="0">
                <a:solidFill>
                  <a:schemeClr val="tx1"/>
                </a:solidFill>
                <a:latin typeface="Times New Roman" pitchFamily="18" charset="0"/>
                <a:cs typeface="Times New Roman" pitchFamily="18" charset="0"/>
              </a:rPr>
              <a:t>Có biến chứng và độ nặng của biến chứng: viêm đường mật cấp, áp xe gan đường mật, viêm tụy cấp.</a:t>
            </a:r>
          </a:p>
          <a:p>
            <a:pPr marL="342900" indent="-342900" algn="just" eaLnBrk="1" hangingPunct="1">
              <a:spcBef>
                <a:spcPct val="50000"/>
              </a:spcBef>
              <a:buFontTx/>
              <a:buChar char="-"/>
              <a:defRPr/>
            </a:pPr>
            <a:r>
              <a:rPr lang="vi-VN" sz="2800" dirty="0">
                <a:solidFill>
                  <a:schemeClr val="tx1"/>
                </a:solidFill>
                <a:latin typeface="Times New Roman" pitchFamily="18" charset="0"/>
                <a:cs typeface="Times New Roman" pitchFamily="18" charset="0"/>
              </a:rPr>
              <a:t>Có hẹp đường mật, ung thư đường mật, xơ gan kèm theo.</a:t>
            </a:r>
          </a:p>
          <a:p>
            <a:pPr marL="342900" indent="-342900" algn="just" eaLnBrk="1" hangingPunct="1">
              <a:spcBef>
                <a:spcPct val="50000"/>
              </a:spcBef>
              <a:buFontTx/>
              <a:buChar char="-"/>
              <a:defRPr/>
            </a:pPr>
            <a:r>
              <a:rPr lang="vi-VN" sz="2800" dirty="0">
                <a:solidFill>
                  <a:schemeClr val="tx1"/>
                </a:solidFill>
                <a:latin typeface="Times New Roman" pitchFamily="18" charset="0"/>
                <a:cs typeface="Times New Roman" pitchFamily="18" charset="0"/>
              </a:rPr>
              <a:t>Tuổi.</a:t>
            </a:r>
          </a:p>
          <a:p>
            <a:pPr marL="342900" indent="-342900" algn="just" eaLnBrk="1" hangingPunct="1">
              <a:spcBef>
                <a:spcPct val="50000"/>
              </a:spcBef>
              <a:buFontTx/>
              <a:buChar char="-"/>
              <a:defRPr/>
            </a:pPr>
            <a:r>
              <a:rPr lang="vi-VN" sz="2800" dirty="0">
                <a:solidFill>
                  <a:schemeClr val="tx1"/>
                </a:solidFill>
                <a:latin typeface="Times New Roman" pitchFamily="18" charset="0"/>
                <a:cs typeface="Times New Roman" pitchFamily="18" charset="0"/>
              </a:rPr>
              <a:t>Các bệnh lý đi kèm: tim mạch, hô hấp,…</a:t>
            </a:r>
          </a:p>
        </p:txBody>
      </p:sp>
    </p:spTree>
  </p:cSld>
  <p:clrMapOvr>
    <a:masterClrMapping/>
  </p:clrMapOvr>
  <mc:AlternateContent xmlns:mc="http://schemas.openxmlformats.org/markup-compatibility/2006" xmlns:p14="http://schemas.microsoft.com/office/powerpoint/2010/main">
    <mc:Choice Requires="p14">
      <p:transition spd="slow" p14:dur="2000" advTm="21313"/>
    </mc:Choice>
    <mc:Fallback xmlns="">
      <p:transition spd="slow" advTm="21313"/>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ext Box 6">
            <a:extLst>
              <a:ext uri="{FF2B5EF4-FFF2-40B4-BE49-F238E27FC236}">
                <a16:creationId xmlns:a16="http://schemas.microsoft.com/office/drawing/2014/main" id="{178920FB-6C76-6144-AE8A-F693C93DFBD2}"/>
              </a:ext>
            </a:extLst>
          </p:cNvPr>
          <p:cNvSpPr txBox="1">
            <a:spLocks noChangeArrowheads="1"/>
          </p:cNvSpPr>
          <p:nvPr/>
        </p:nvSpPr>
        <p:spPr bwMode="auto">
          <a:xfrm>
            <a:off x="395288" y="1644650"/>
            <a:ext cx="8658225" cy="95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ts val="700"/>
              </a:spcBef>
              <a:buClr>
                <a:schemeClr val="tx2"/>
              </a:buClr>
              <a:buSzPct val="95000"/>
              <a:buFont typeface="Wingdings" pitchFamily="2" charset="2"/>
              <a:buChar char=""/>
              <a:defRPr sz="3000">
                <a:solidFill>
                  <a:schemeClr val="tx1"/>
                </a:solidFill>
                <a:latin typeface="Corbel" panose="020B0503020204020204" pitchFamily="34" charset="0"/>
              </a:defRPr>
            </a:lvl1pPr>
            <a:lvl2pPr marL="742950" indent="-285750">
              <a:spcBef>
                <a:spcPct val="20000"/>
              </a:spcBef>
              <a:buClr>
                <a:schemeClr val="accent2"/>
              </a:buClr>
              <a:buSzPct val="90000"/>
              <a:buFont typeface="Wingdings" pitchFamily="2" charset="2"/>
              <a:buChar char=""/>
              <a:defRPr sz="2600">
                <a:solidFill>
                  <a:schemeClr val="tx1"/>
                </a:solidFill>
                <a:latin typeface="Corbel" panose="020B0503020204020204" pitchFamily="34" charset="0"/>
              </a:defRPr>
            </a:lvl2pPr>
            <a:lvl3pPr marL="1143000" indent="-228600">
              <a:spcBef>
                <a:spcPct val="20000"/>
              </a:spcBef>
              <a:buClr>
                <a:schemeClr val="accent2"/>
              </a:buClr>
              <a:buFont typeface="Wingdings 2" pitchFamily="2" charset="2"/>
              <a:buChar char=""/>
              <a:defRPr sz="2400">
                <a:solidFill>
                  <a:schemeClr val="tx1"/>
                </a:solidFill>
                <a:latin typeface="Corbel" panose="020B0503020204020204" pitchFamily="34" charset="0"/>
              </a:defRPr>
            </a:lvl3pPr>
            <a:lvl4pPr marL="1600200" indent="-228600">
              <a:spcBef>
                <a:spcPct val="20000"/>
              </a:spcBef>
              <a:buClr>
                <a:srgbClr val="FEB80A"/>
              </a:buClr>
              <a:buFont typeface="Wingdings 3" pitchFamily="2" charset="2"/>
              <a:buChar char=""/>
              <a:defRPr sz="2200">
                <a:solidFill>
                  <a:schemeClr val="tx1"/>
                </a:solidFill>
                <a:latin typeface="Corbel" panose="020B0503020204020204" pitchFamily="34" charset="0"/>
              </a:defRPr>
            </a:lvl4pPr>
            <a:lvl5pPr marL="2057400" indent="-228600">
              <a:spcBef>
                <a:spcPct val="20000"/>
              </a:spcBef>
              <a:buClr>
                <a:srgbClr val="FEB80A"/>
              </a:buClr>
              <a:buFont typeface="Wingdings 2" pitchFamily="2" charset="2"/>
              <a:buChar char=""/>
              <a:defRPr sz="2000">
                <a:solidFill>
                  <a:schemeClr val="tx1"/>
                </a:solidFill>
                <a:latin typeface="Corbel" panose="020B0503020204020204" pitchFamily="34" charset="0"/>
              </a:defRPr>
            </a:lvl5pPr>
            <a:lvl6pPr marL="25146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6pPr>
            <a:lvl7pPr marL="29718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7pPr>
            <a:lvl8pPr marL="34290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8pPr>
            <a:lvl9pPr marL="38862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9pPr>
          </a:lstStyle>
          <a:p>
            <a:pPr algn="just" eaLnBrk="1" hangingPunct="1">
              <a:spcBef>
                <a:spcPct val="50000"/>
              </a:spcBef>
              <a:buClrTx/>
              <a:buSzTx/>
              <a:buFontTx/>
              <a:buChar char="-"/>
            </a:pPr>
            <a:r>
              <a:rPr lang="vi-VN" altLang="en-US" sz="2800" dirty="0">
                <a:latin typeface="Times New Roman" panose="02020603050405020304" pitchFamily="18" charset="0"/>
                <a:cs typeface="Times New Roman" panose="02020603050405020304" pitchFamily="18" charset="0"/>
              </a:rPr>
              <a:t>Tùy theo vị trí sỏi khác nhau, phương pháp điều trị được lựa chọn sẽ khác nhau. </a:t>
            </a:r>
          </a:p>
        </p:txBody>
      </p:sp>
      <p:sp>
        <p:nvSpPr>
          <p:cNvPr id="5" name="Title 1">
            <a:extLst>
              <a:ext uri="{FF2B5EF4-FFF2-40B4-BE49-F238E27FC236}">
                <a16:creationId xmlns:a16="http://schemas.microsoft.com/office/drawing/2014/main" id="{0470C245-F206-CE4A-B891-C48E9CF2196C}"/>
              </a:ext>
            </a:extLst>
          </p:cNvPr>
          <p:cNvSpPr txBox="1">
            <a:spLocks/>
          </p:cNvSpPr>
          <p:nvPr/>
        </p:nvSpPr>
        <p:spPr>
          <a:xfrm>
            <a:off x="398601" y="396876"/>
            <a:ext cx="8654912" cy="914400"/>
          </a:xfrm>
          <a:prstGeom prst="rect">
            <a:avLst/>
          </a:prstGeom>
        </p:spPr>
        <p:txBody>
          <a:bodyPr/>
          <a:lstStyle>
            <a:lvl1pPr algn="l" rtl="0" eaLnBrk="0" fontAlgn="base" hangingPunct="0">
              <a:spcBef>
                <a:spcPct val="0"/>
              </a:spcBef>
              <a:spcAft>
                <a:spcPct val="0"/>
              </a:spcAft>
              <a:defRPr sz="4000" kern="1200" spc="-100">
                <a:solidFill>
                  <a:srgbClr val="C1EEFF"/>
                </a:solidFill>
                <a:latin typeface="+mj-lt"/>
                <a:ea typeface="+mj-ea"/>
                <a:cs typeface="+mj-cs"/>
              </a:defRPr>
            </a:lvl1pPr>
            <a:lvl2pPr algn="l" rtl="0" eaLnBrk="0" fontAlgn="base" hangingPunct="0">
              <a:spcBef>
                <a:spcPct val="0"/>
              </a:spcBef>
              <a:spcAft>
                <a:spcPct val="0"/>
              </a:spcAft>
              <a:defRPr sz="4000">
                <a:solidFill>
                  <a:srgbClr val="C1EEFF"/>
                </a:solidFill>
                <a:latin typeface="Consolas" pitchFamily="49" charset="0"/>
              </a:defRPr>
            </a:lvl2pPr>
            <a:lvl3pPr algn="l" rtl="0" eaLnBrk="0" fontAlgn="base" hangingPunct="0">
              <a:spcBef>
                <a:spcPct val="0"/>
              </a:spcBef>
              <a:spcAft>
                <a:spcPct val="0"/>
              </a:spcAft>
              <a:defRPr sz="4000">
                <a:solidFill>
                  <a:srgbClr val="C1EEFF"/>
                </a:solidFill>
                <a:latin typeface="Consolas" pitchFamily="49" charset="0"/>
              </a:defRPr>
            </a:lvl3pPr>
            <a:lvl4pPr algn="l" rtl="0" eaLnBrk="0" fontAlgn="base" hangingPunct="0">
              <a:spcBef>
                <a:spcPct val="0"/>
              </a:spcBef>
              <a:spcAft>
                <a:spcPct val="0"/>
              </a:spcAft>
              <a:defRPr sz="4000">
                <a:solidFill>
                  <a:srgbClr val="C1EEFF"/>
                </a:solidFill>
                <a:latin typeface="Consolas" pitchFamily="49" charset="0"/>
              </a:defRPr>
            </a:lvl4pPr>
            <a:lvl5pPr algn="l" rtl="0" eaLnBrk="0" fontAlgn="base" hangingPunct="0">
              <a:spcBef>
                <a:spcPct val="0"/>
              </a:spcBef>
              <a:spcAft>
                <a:spcPct val="0"/>
              </a:spcAft>
              <a:defRPr sz="4000">
                <a:solidFill>
                  <a:srgbClr val="C1EEFF"/>
                </a:solidFill>
                <a:latin typeface="Consolas" pitchFamily="49" charset="0"/>
              </a:defRPr>
            </a:lvl5pPr>
            <a:lvl6pPr marL="457200" algn="l" rtl="0" fontAlgn="base">
              <a:spcBef>
                <a:spcPct val="0"/>
              </a:spcBef>
              <a:spcAft>
                <a:spcPct val="0"/>
              </a:spcAft>
              <a:defRPr sz="4000">
                <a:solidFill>
                  <a:srgbClr val="C1EEFF"/>
                </a:solidFill>
                <a:latin typeface="Consolas" pitchFamily="49" charset="0"/>
              </a:defRPr>
            </a:lvl6pPr>
            <a:lvl7pPr marL="914400" algn="l" rtl="0" fontAlgn="base">
              <a:spcBef>
                <a:spcPct val="0"/>
              </a:spcBef>
              <a:spcAft>
                <a:spcPct val="0"/>
              </a:spcAft>
              <a:defRPr sz="4000">
                <a:solidFill>
                  <a:srgbClr val="C1EEFF"/>
                </a:solidFill>
                <a:latin typeface="Consolas" pitchFamily="49" charset="0"/>
              </a:defRPr>
            </a:lvl7pPr>
            <a:lvl8pPr marL="1371600" algn="l" rtl="0" fontAlgn="base">
              <a:spcBef>
                <a:spcPct val="0"/>
              </a:spcBef>
              <a:spcAft>
                <a:spcPct val="0"/>
              </a:spcAft>
              <a:defRPr sz="4000">
                <a:solidFill>
                  <a:srgbClr val="C1EEFF"/>
                </a:solidFill>
                <a:latin typeface="Consolas" pitchFamily="49" charset="0"/>
              </a:defRPr>
            </a:lvl8pPr>
            <a:lvl9pPr marL="1828800" algn="l" rtl="0" fontAlgn="base">
              <a:spcBef>
                <a:spcPct val="0"/>
              </a:spcBef>
              <a:spcAft>
                <a:spcPct val="0"/>
              </a:spcAft>
              <a:defRPr sz="4000">
                <a:solidFill>
                  <a:srgbClr val="C1EEFF"/>
                </a:solidFill>
                <a:latin typeface="Consolas" pitchFamily="49" charset="0"/>
              </a:defRPr>
            </a:lvl9pPr>
            <a:extLst/>
          </a:lstStyle>
          <a:p>
            <a:pPr eaLnBrk="1" fontAlgn="auto" hangingPunct="1">
              <a:spcAft>
                <a:spcPts val="0"/>
              </a:spcAft>
              <a:defRPr/>
            </a:pPr>
            <a:r>
              <a:rPr lang="en-AU" sz="2800" b="1" i="1" dirty="0">
                <a:solidFill>
                  <a:srgbClr val="FFFF00"/>
                </a:solidFill>
                <a:latin typeface="Times New Roman" pitchFamily="18" charset="0"/>
                <a:cs typeface="Times New Roman" pitchFamily="18" charset="0"/>
              </a:rPr>
              <a:t>3/ CÁC PHƯƠNG PHÁP LẤY SỎI ĐƯỜNG MẬT CHÍNH</a:t>
            </a:r>
            <a:endParaRPr lang="en-US" sz="2800" b="1" i="1" dirty="0">
              <a:solidFill>
                <a:srgbClr val="FFFF00"/>
              </a:solidFill>
              <a:latin typeface="Times New Roman" pitchFamily="18" charset="0"/>
              <a:cs typeface="Times New Roman" pitchFamily="18" charset="0"/>
            </a:endParaRPr>
          </a:p>
        </p:txBody>
      </p:sp>
      <p:sp>
        <p:nvSpPr>
          <p:cNvPr id="21507" name="TextBox 5">
            <a:extLst>
              <a:ext uri="{FF2B5EF4-FFF2-40B4-BE49-F238E27FC236}">
                <a16:creationId xmlns:a16="http://schemas.microsoft.com/office/drawing/2014/main" id="{A3B66A44-320C-BE47-A2CA-BDFD4719E7C1}"/>
              </a:ext>
            </a:extLst>
          </p:cNvPr>
          <p:cNvSpPr txBox="1">
            <a:spLocks noChangeArrowheads="1"/>
          </p:cNvSpPr>
          <p:nvPr/>
        </p:nvSpPr>
        <p:spPr bwMode="auto">
          <a:xfrm>
            <a:off x="609600" y="1064419"/>
            <a:ext cx="3886200"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00B050"/>
                </a:solidFill>
                <a:latin typeface="Times New Roman" panose="02020603050405020304" pitchFamily="18" charset="0"/>
                <a:cs typeface="Times New Roman" panose="02020603050405020304" pitchFamily="18" charset="0"/>
              </a:rPr>
              <a:t>3.1/ SỎI LẦN ĐẦU</a:t>
            </a:r>
          </a:p>
        </p:txBody>
      </p:sp>
      <p:graphicFrame>
        <p:nvGraphicFramePr>
          <p:cNvPr id="2" name="Table 1">
            <a:extLst>
              <a:ext uri="{FF2B5EF4-FFF2-40B4-BE49-F238E27FC236}">
                <a16:creationId xmlns:a16="http://schemas.microsoft.com/office/drawing/2014/main" id="{C055C8E0-9010-8544-A8C5-6587466E5543}"/>
              </a:ext>
            </a:extLst>
          </p:cNvPr>
          <p:cNvGraphicFramePr>
            <a:graphicFrameLocks noGrp="1"/>
          </p:cNvGraphicFramePr>
          <p:nvPr/>
        </p:nvGraphicFramePr>
        <p:xfrm>
          <a:off x="838200" y="2714625"/>
          <a:ext cx="7772400" cy="3886200"/>
        </p:xfrm>
        <a:graphic>
          <a:graphicData uri="http://schemas.openxmlformats.org/drawingml/2006/table">
            <a:tbl>
              <a:tblPr firstRow="1" firstCol="1" bandRow="1">
                <a:tableStyleId>{5C22544A-7EE6-4342-B048-85BDC9FD1C3A}</a:tableStyleId>
              </a:tblPr>
              <a:tblGrid>
                <a:gridCol w="3061603">
                  <a:extLst>
                    <a:ext uri="{9D8B030D-6E8A-4147-A177-3AD203B41FA5}">
                      <a16:colId xmlns:a16="http://schemas.microsoft.com/office/drawing/2014/main" val="2380490158"/>
                    </a:ext>
                  </a:extLst>
                </a:gridCol>
                <a:gridCol w="4710797">
                  <a:extLst>
                    <a:ext uri="{9D8B030D-6E8A-4147-A177-3AD203B41FA5}">
                      <a16:colId xmlns:a16="http://schemas.microsoft.com/office/drawing/2014/main" val="2273149902"/>
                    </a:ext>
                  </a:extLst>
                </a:gridCol>
              </a:tblGrid>
              <a:tr h="310033">
                <a:tc>
                  <a:txBody>
                    <a:bodyPr/>
                    <a:lstStyle/>
                    <a:p>
                      <a:pPr algn="just">
                        <a:lnSpc>
                          <a:spcPct val="115000"/>
                        </a:lnSpc>
                        <a:spcAft>
                          <a:spcPts val="0"/>
                        </a:spcAft>
                      </a:pPr>
                      <a:r>
                        <a:rPr lang="en-US" sz="1600" dirty="0" err="1">
                          <a:solidFill>
                            <a:schemeClr val="bg1"/>
                          </a:solidFill>
                          <a:effectLst/>
                          <a:latin typeface="Times New Roman" panose="02020603050405020304" pitchFamily="18" charset="0"/>
                          <a:cs typeface="Times New Roman" panose="02020603050405020304" pitchFamily="18" charset="0"/>
                        </a:rPr>
                        <a:t>Vị</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trí</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sỏi</a:t>
                      </a:r>
                      <a:endParaRPr lang="en-US" sz="16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600">
                          <a:solidFill>
                            <a:schemeClr val="bg1"/>
                          </a:solidFill>
                          <a:effectLst/>
                          <a:latin typeface="Times New Roman" panose="02020603050405020304" pitchFamily="18" charset="0"/>
                          <a:cs typeface="Times New Roman" panose="02020603050405020304" pitchFamily="18" charset="0"/>
                        </a:rPr>
                        <a:t>Phương pháp điều trị</a:t>
                      </a:r>
                      <a:endParaRPr lang="en-US" sz="16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426971424"/>
                  </a:ext>
                </a:extLst>
              </a:tr>
              <a:tr h="1633775">
                <a:tc>
                  <a:txBody>
                    <a:bodyPr/>
                    <a:lstStyle/>
                    <a:p>
                      <a:pPr algn="just">
                        <a:lnSpc>
                          <a:spcPct val="115000"/>
                        </a:lnSpc>
                        <a:spcAft>
                          <a:spcPts val="0"/>
                        </a:spcAft>
                      </a:pPr>
                      <a:r>
                        <a:rPr lang="en-US" sz="1600" dirty="0" err="1">
                          <a:solidFill>
                            <a:schemeClr val="bg1"/>
                          </a:solidFill>
                          <a:effectLst/>
                          <a:latin typeface="Times New Roman" panose="02020603050405020304" pitchFamily="18" charset="0"/>
                          <a:cs typeface="Times New Roman" panose="02020603050405020304" pitchFamily="18" charset="0"/>
                        </a:rPr>
                        <a:t>Sỏi</a:t>
                      </a:r>
                      <a:r>
                        <a:rPr lang="en-US" sz="1600" dirty="0">
                          <a:solidFill>
                            <a:schemeClr val="bg1"/>
                          </a:solidFill>
                          <a:effectLst/>
                          <a:latin typeface="Times New Roman" panose="02020603050405020304" pitchFamily="18" charset="0"/>
                          <a:cs typeface="Times New Roman" panose="02020603050405020304" pitchFamily="18" charset="0"/>
                        </a:rPr>
                        <a:t> OMC</a:t>
                      </a:r>
                      <a:endParaRPr lang="en-US" sz="16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342900" lvl="0" indent="-342900" algn="just">
                        <a:lnSpc>
                          <a:spcPct val="115000"/>
                        </a:lnSpc>
                        <a:spcAft>
                          <a:spcPts val="0"/>
                        </a:spcAft>
                        <a:buFont typeface="+mj-lt"/>
                        <a:buAutoNum type="arabicPeriod"/>
                      </a:pPr>
                      <a:r>
                        <a:rPr lang="en-US" sz="1600" dirty="0" err="1">
                          <a:solidFill>
                            <a:schemeClr val="bg1"/>
                          </a:solidFill>
                          <a:effectLst/>
                          <a:latin typeface="Times New Roman" panose="02020603050405020304" pitchFamily="18" charset="0"/>
                          <a:cs typeface="Times New Roman" panose="02020603050405020304" pitchFamily="18" charset="0"/>
                        </a:rPr>
                        <a:t>Nội</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soi</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mật</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tụy</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ngược</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dòng</a:t>
                      </a:r>
                      <a:r>
                        <a:rPr lang="en-US" sz="1600" dirty="0">
                          <a:solidFill>
                            <a:schemeClr val="bg1"/>
                          </a:solidFill>
                          <a:effectLst/>
                          <a:latin typeface="Times New Roman" panose="02020603050405020304" pitchFamily="18" charset="0"/>
                          <a:cs typeface="Times New Roman" panose="02020603050405020304" pitchFamily="18" charset="0"/>
                        </a:rPr>
                        <a:t> (ERCP) </a:t>
                      </a:r>
                      <a:r>
                        <a:rPr lang="en-US" sz="1600" dirty="0" err="1">
                          <a:solidFill>
                            <a:schemeClr val="bg1"/>
                          </a:solidFill>
                          <a:effectLst/>
                          <a:latin typeface="Times New Roman" panose="02020603050405020304" pitchFamily="18" charset="0"/>
                          <a:cs typeface="Times New Roman" panose="02020603050405020304" pitchFamily="18" charset="0"/>
                        </a:rPr>
                        <a:t>lấy</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sỏi</a:t>
                      </a:r>
                      <a:r>
                        <a:rPr lang="en-US" sz="1600" dirty="0">
                          <a:solidFill>
                            <a:schemeClr val="bg1"/>
                          </a:solidFill>
                          <a:effectLst/>
                          <a:latin typeface="Times New Roman" panose="02020603050405020304" pitchFamily="18" charset="0"/>
                          <a:cs typeface="Times New Roman" panose="02020603050405020304" pitchFamily="18" charset="0"/>
                        </a:rPr>
                        <a:t>.</a:t>
                      </a:r>
                    </a:p>
                    <a:p>
                      <a:pPr marL="342900" lvl="0" indent="-342900" algn="just">
                        <a:lnSpc>
                          <a:spcPct val="115000"/>
                        </a:lnSpc>
                        <a:spcAft>
                          <a:spcPts val="0"/>
                        </a:spcAft>
                        <a:buFont typeface="+mj-lt"/>
                        <a:buAutoNum type="arabicPeriod"/>
                      </a:pPr>
                      <a:r>
                        <a:rPr lang="en-US" sz="1600" dirty="0" err="1">
                          <a:solidFill>
                            <a:schemeClr val="bg1"/>
                          </a:solidFill>
                          <a:effectLst/>
                          <a:latin typeface="Times New Roman" panose="02020603050405020304" pitchFamily="18" charset="0"/>
                          <a:cs typeface="Times New Roman" panose="02020603050405020304" pitchFamily="18" charset="0"/>
                        </a:rPr>
                        <a:t>Mở</a:t>
                      </a:r>
                      <a:r>
                        <a:rPr lang="en-US" sz="1600" dirty="0">
                          <a:solidFill>
                            <a:schemeClr val="bg1"/>
                          </a:solidFill>
                          <a:effectLst/>
                          <a:latin typeface="Times New Roman" panose="02020603050405020304" pitchFamily="18" charset="0"/>
                          <a:cs typeface="Times New Roman" panose="02020603050405020304" pitchFamily="18" charset="0"/>
                        </a:rPr>
                        <a:t> OMC </a:t>
                      </a:r>
                      <a:r>
                        <a:rPr lang="en-US" sz="1600" dirty="0" err="1">
                          <a:solidFill>
                            <a:schemeClr val="bg1"/>
                          </a:solidFill>
                          <a:effectLst/>
                          <a:latin typeface="Times New Roman" panose="02020603050405020304" pitchFamily="18" charset="0"/>
                          <a:cs typeface="Times New Roman" panose="02020603050405020304" pitchFamily="18" charset="0"/>
                        </a:rPr>
                        <a:t>lấy</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sỏi</a:t>
                      </a:r>
                      <a:r>
                        <a:rPr lang="vi-VN" sz="1600" dirty="0">
                          <a:solidFill>
                            <a:schemeClr val="bg1"/>
                          </a:solidFill>
                          <a:effectLst/>
                          <a:latin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dẫn</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lưu</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Kehr</a:t>
                      </a:r>
                      <a:r>
                        <a:rPr lang="en-US" sz="1600" dirty="0">
                          <a:solidFill>
                            <a:schemeClr val="bg1"/>
                          </a:solidFill>
                          <a:effectLst/>
                          <a:latin typeface="Times New Roman" panose="02020603050405020304" pitchFamily="18" charset="0"/>
                          <a:cs typeface="Times New Roman" panose="02020603050405020304" pitchFamily="18" charset="0"/>
                        </a:rPr>
                        <a:t>.</a:t>
                      </a:r>
                    </a:p>
                    <a:p>
                      <a:pPr marL="342900" lvl="0" indent="-342900" algn="just">
                        <a:lnSpc>
                          <a:spcPct val="115000"/>
                        </a:lnSpc>
                        <a:spcAft>
                          <a:spcPts val="0"/>
                        </a:spcAft>
                        <a:buFont typeface="+mj-lt"/>
                        <a:buAutoNum type="arabicPeriod"/>
                      </a:pPr>
                      <a:r>
                        <a:rPr lang="vi-VN" sz="1600" dirty="0">
                          <a:solidFill>
                            <a:schemeClr val="bg1"/>
                          </a:solidFill>
                          <a:effectLst/>
                          <a:latin typeface="Times New Roman" panose="02020603050405020304" pitchFamily="18" charset="0"/>
                          <a:cs typeface="Times New Roman" panose="02020603050405020304" pitchFamily="18" charset="0"/>
                        </a:rPr>
                        <a:t>Lấy sỏi qua da.</a:t>
                      </a:r>
                      <a:endParaRPr lang="en-US" sz="1600" dirty="0">
                        <a:solidFill>
                          <a:schemeClr val="bg1"/>
                        </a:solidFill>
                        <a:effectLst/>
                        <a:latin typeface="Times New Roman" panose="02020603050405020304" pitchFamily="18" charset="0"/>
                        <a:cs typeface="Times New Roman" panose="02020603050405020304" pitchFamily="18" charset="0"/>
                      </a:endParaRPr>
                    </a:p>
                    <a:p>
                      <a:pPr marL="342900" lvl="0" indent="-342900" algn="just">
                        <a:lnSpc>
                          <a:spcPct val="115000"/>
                        </a:lnSpc>
                        <a:spcAft>
                          <a:spcPts val="0"/>
                        </a:spcAft>
                        <a:buFont typeface="+mj-lt"/>
                        <a:buAutoNum type="arabicPeriod"/>
                      </a:pPr>
                      <a:r>
                        <a:rPr lang="en-US" sz="1600" dirty="0" err="1">
                          <a:solidFill>
                            <a:schemeClr val="bg1"/>
                          </a:solidFill>
                          <a:effectLst/>
                          <a:latin typeface="Times New Roman" panose="02020603050405020304" pitchFamily="18" charset="0"/>
                          <a:cs typeface="Times New Roman" panose="02020603050405020304" pitchFamily="18" charset="0"/>
                        </a:rPr>
                        <a:t>Lấy</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sỏi</a:t>
                      </a:r>
                      <a:r>
                        <a:rPr lang="en-US" sz="1600" dirty="0">
                          <a:solidFill>
                            <a:schemeClr val="bg1"/>
                          </a:solidFill>
                          <a:effectLst/>
                          <a:latin typeface="Times New Roman" panose="02020603050405020304" pitchFamily="18" charset="0"/>
                          <a:cs typeface="Times New Roman" panose="02020603050405020304" pitchFamily="18" charset="0"/>
                        </a:rPr>
                        <a:t> OMC qua </a:t>
                      </a:r>
                      <a:r>
                        <a:rPr lang="en-US" sz="1600" dirty="0" err="1">
                          <a:solidFill>
                            <a:schemeClr val="bg1"/>
                          </a:solidFill>
                          <a:effectLst/>
                          <a:latin typeface="Times New Roman" panose="02020603050405020304" pitchFamily="18" charset="0"/>
                          <a:cs typeface="Times New Roman" panose="02020603050405020304" pitchFamily="18" charset="0"/>
                        </a:rPr>
                        <a:t>ống</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túi</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mật</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khi</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có</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chỉ</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định</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cắt</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túi</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mật</a:t>
                      </a:r>
                      <a:r>
                        <a:rPr lang="en-US" sz="1600" dirty="0">
                          <a:solidFill>
                            <a:schemeClr val="bg1"/>
                          </a:solidFill>
                          <a:effectLst/>
                          <a:latin typeface="Times New Roman" panose="02020603050405020304" pitchFamily="18" charset="0"/>
                          <a:cs typeface="Times New Roman" panose="02020603050405020304" pitchFamily="18" charset="0"/>
                        </a:rPr>
                        <a:t>.</a:t>
                      </a:r>
                      <a:endParaRPr lang="en-US" sz="16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95353245"/>
                  </a:ext>
                </a:extLst>
              </a:tr>
              <a:tr h="1302813">
                <a:tc>
                  <a:txBody>
                    <a:bodyPr/>
                    <a:lstStyle/>
                    <a:p>
                      <a:pPr algn="just">
                        <a:lnSpc>
                          <a:spcPct val="115000"/>
                        </a:lnSpc>
                        <a:spcAft>
                          <a:spcPts val="0"/>
                        </a:spcAft>
                      </a:pPr>
                      <a:r>
                        <a:rPr lang="en-US" sz="1600">
                          <a:solidFill>
                            <a:schemeClr val="bg1"/>
                          </a:solidFill>
                          <a:effectLst/>
                          <a:latin typeface="Times New Roman" panose="02020603050405020304" pitchFamily="18" charset="0"/>
                          <a:cs typeface="Times New Roman" panose="02020603050405020304" pitchFamily="18" charset="0"/>
                        </a:rPr>
                        <a:t>Sỏi</a:t>
                      </a:r>
                      <a:r>
                        <a:rPr lang="vi-VN" sz="1600">
                          <a:solidFill>
                            <a:schemeClr val="bg1"/>
                          </a:solidFill>
                          <a:effectLst/>
                          <a:latin typeface="Times New Roman" panose="02020603050405020304" pitchFamily="18" charset="0"/>
                          <a:cs typeface="Times New Roman" panose="02020603050405020304" pitchFamily="18" charset="0"/>
                        </a:rPr>
                        <a:t> đường mật trong</a:t>
                      </a:r>
                      <a:r>
                        <a:rPr lang="en-US" sz="1600">
                          <a:solidFill>
                            <a:schemeClr val="bg1"/>
                          </a:solidFill>
                          <a:effectLst/>
                          <a:latin typeface="Times New Roman" panose="02020603050405020304" pitchFamily="18" charset="0"/>
                          <a:cs typeface="Times New Roman" panose="02020603050405020304" pitchFamily="18" charset="0"/>
                        </a:rPr>
                        <a:t> gan</a:t>
                      </a:r>
                      <a:endParaRPr lang="en-US" sz="16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342900" lvl="0" indent="-342900" algn="just">
                        <a:lnSpc>
                          <a:spcPct val="115000"/>
                        </a:lnSpc>
                        <a:spcAft>
                          <a:spcPts val="0"/>
                        </a:spcAft>
                        <a:buFont typeface="+mj-lt"/>
                        <a:buAutoNum type="arabicPeriod"/>
                      </a:pPr>
                      <a:r>
                        <a:rPr lang="en-US" sz="1600" dirty="0" err="1">
                          <a:solidFill>
                            <a:schemeClr val="bg1"/>
                          </a:solidFill>
                          <a:effectLst/>
                          <a:latin typeface="Times New Roman" panose="02020603050405020304" pitchFamily="18" charset="0"/>
                          <a:cs typeface="Times New Roman" panose="02020603050405020304" pitchFamily="18" charset="0"/>
                        </a:rPr>
                        <a:t>Mở</a:t>
                      </a:r>
                      <a:r>
                        <a:rPr lang="en-US" sz="1600" dirty="0">
                          <a:solidFill>
                            <a:schemeClr val="bg1"/>
                          </a:solidFill>
                          <a:effectLst/>
                          <a:latin typeface="Times New Roman" panose="02020603050405020304" pitchFamily="18" charset="0"/>
                          <a:cs typeface="Times New Roman" panose="02020603050405020304" pitchFamily="18" charset="0"/>
                        </a:rPr>
                        <a:t> OMC </a:t>
                      </a:r>
                      <a:r>
                        <a:rPr lang="en-US" sz="1600" dirty="0" err="1">
                          <a:solidFill>
                            <a:schemeClr val="bg1"/>
                          </a:solidFill>
                          <a:effectLst/>
                          <a:latin typeface="Times New Roman" panose="02020603050405020304" pitchFamily="18" charset="0"/>
                          <a:cs typeface="Times New Roman" panose="02020603050405020304" pitchFamily="18" charset="0"/>
                        </a:rPr>
                        <a:t>lấy</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sỏi</a:t>
                      </a:r>
                      <a:r>
                        <a:rPr lang="vi-VN" sz="1600" dirty="0">
                          <a:solidFill>
                            <a:schemeClr val="bg1"/>
                          </a:solidFill>
                          <a:effectLst/>
                          <a:latin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dẫn</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lưu</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Kehr</a:t>
                      </a:r>
                      <a:r>
                        <a:rPr lang="vi-VN" sz="1600" dirty="0">
                          <a:solidFill>
                            <a:schemeClr val="bg1"/>
                          </a:solidFill>
                          <a:effectLst/>
                          <a:latin typeface="Times New Roman" panose="02020603050405020304" pitchFamily="18" charset="0"/>
                          <a:cs typeface="Times New Roman" panose="02020603050405020304" pitchFamily="18" charset="0"/>
                        </a:rPr>
                        <a:t> +/- lấy sỏi qua đường hầm Kehr.</a:t>
                      </a:r>
                      <a:endParaRPr lang="en-US" sz="1600" dirty="0">
                        <a:solidFill>
                          <a:schemeClr val="bg1"/>
                        </a:solidFill>
                        <a:effectLst/>
                        <a:latin typeface="Times New Roman" panose="02020603050405020304" pitchFamily="18" charset="0"/>
                        <a:cs typeface="Times New Roman" panose="02020603050405020304" pitchFamily="18" charset="0"/>
                      </a:endParaRPr>
                    </a:p>
                    <a:p>
                      <a:pPr marL="342900" lvl="0" indent="-342900" algn="just">
                        <a:lnSpc>
                          <a:spcPct val="115000"/>
                        </a:lnSpc>
                        <a:spcAft>
                          <a:spcPts val="0"/>
                        </a:spcAft>
                        <a:buFont typeface="+mj-lt"/>
                        <a:buAutoNum type="arabicPeriod"/>
                      </a:pPr>
                      <a:r>
                        <a:rPr lang="en-US" sz="1600" dirty="0" err="1">
                          <a:solidFill>
                            <a:schemeClr val="bg1"/>
                          </a:solidFill>
                          <a:effectLst/>
                          <a:latin typeface="Times New Roman" panose="02020603050405020304" pitchFamily="18" charset="0"/>
                          <a:cs typeface="Times New Roman" panose="02020603050405020304" pitchFamily="18" charset="0"/>
                        </a:rPr>
                        <a:t>Lấy</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sỏi</a:t>
                      </a:r>
                      <a:r>
                        <a:rPr lang="en-US" sz="1600" dirty="0">
                          <a:solidFill>
                            <a:schemeClr val="bg1"/>
                          </a:solidFill>
                          <a:effectLst/>
                          <a:latin typeface="Times New Roman" panose="02020603050405020304" pitchFamily="18" charset="0"/>
                          <a:cs typeface="Times New Roman" panose="02020603050405020304" pitchFamily="18" charset="0"/>
                        </a:rPr>
                        <a:t> qua da.</a:t>
                      </a:r>
                    </a:p>
                    <a:p>
                      <a:pPr marL="342900" lvl="0" indent="-342900" algn="just">
                        <a:lnSpc>
                          <a:spcPct val="115000"/>
                        </a:lnSpc>
                        <a:spcAft>
                          <a:spcPts val="0"/>
                        </a:spcAft>
                        <a:buFont typeface="+mj-lt"/>
                        <a:buAutoNum type="arabicPeriod"/>
                      </a:pPr>
                      <a:r>
                        <a:rPr lang="en-US" sz="1600" dirty="0" err="1">
                          <a:solidFill>
                            <a:schemeClr val="bg1"/>
                          </a:solidFill>
                          <a:effectLst/>
                          <a:latin typeface="Times New Roman" panose="02020603050405020304" pitchFamily="18" charset="0"/>
                          <a:cs typeface="Times New Roman" panose="02020603050405020304" pitchFamily="18" charset="0"/>
                        </a:rPr>
                        <a:t>Cắt</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gan</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khi</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có</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chỉ</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định</a:t>
                      </a:r>
                      <a:r>
                        <a:rPr lang="en-US" sz="1600" dirty="0">
                          <a:solidFill>
                            <a:schemeClr val="bg1"/>
                          </a:solidFill>
                          <a:effectLst/>
                          <a:latin typeface="Times New Roman" panose="02020603050405020304" pitchFamily="18" charset="0"/>
                          <a:cs typeface="Times New Roman" panose="02020603050405020304" pitchFamily="18" charset="0"/>
                        </a:rPr>
                        <a:t>.</a:t>
                      </a:r>
                      <a:endParaRPr lang="en-US" sz="16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76426808"/>
                  </a:ext>
                </a:extLst>
              </a:tr>
              <a:tr h="639579">
                <a:tc>
                  <a:txBody>
                    <a:bodyPr/>
                    <a:lstStyle/>
                    <a:p>
                      <a:pPr algn="just">
                        <a:lnSpc>
                          <a:spcPct val="115000"/>
                        </a:lnSpc>
                        <a:spcAft>
                          <a:spcPts val="0"/>
                        </a:spcAft>
                      </a:pPr>
                      <a:r>
                        <a:rPr lang="en-US" sz="1600" dirty="0" err="1">
                          <a:solidFill>
                            <a:schemeClr val="bg1"/>
                          </a:solidFill>
                          <a:effectLst/>
                          <a:latin typeface="Times New Roman" panose="02020603050405020304" pitchFamily="18" charset="0"/>
                          <a:cs typeface="Times New Roman" panose="02020603050405020304" pitchFamily="18" charset="0"/>
                        </a:rPr>
                        <a:t>Sỏi</a:t>
                      </a:r>
                      <a:r>
                        <a:rPr lang="en-US" sz="1600" dirty="0">
                          <a:solidFill>
                            <a:schemeClr val="bg1"/>
                          </a:solidFill>
                          <a:effectLst/>
                          <a:latin typeface="Times New Roman" panose="02020603050405020304" pitchFamily="18" charset="0"/>
                          <a:cs typeface="Times New Roman" panose="02020603050405020304" pitchFamily="18" charset="0"/>
                        </a:rPr>
                        <a:t> OMC</a:t>
                      </a:r>
                      <a:r>
                        <a:rPr lang="vi-VN" sz="1600" dirty="0">
                          <a:solidFill>
                            <a:schemeClr val="bg1"/>
                          </a:solidFill>
                          <a:effectLst/>
                          <a:latin typeface="Times New Roman" panose="02020603050405020304" pitchFamily="18" charset="0"/>
                          <a:cs typeface="Times New Roman" panose="02020603050405020304" pitchFamily="18" charset="0"/>
                        </a:rPr>
                        <a:t> + </a:t>
                      </a:r>
                      <a:r>
                        <a:rPr lang="en-US" sz="1600" dirty="0" err="1">
                          <a:solidFill>
                            <a:schemeClr val="bg1"/>
                          </a:solidFill>
                          <a:effectLst/>
                          <a:latin typeface="Times New Roman" panose="02020603050405020304" pitchFamily="18" charset="0"/>
                          <a:cs typeface="Times New Roman" panose="02020603050405020304" pitchFamily="18" charset="0"/>
                        </a:rPr>
                        <a:t>Sỏi</a:t>
                      </a:r>
                      <a:r>
                        <a:rPr lang="vi-VN" sz="1600" dirty="0">
                          <a:solidFill>
                            <a:schemeClr val="bg1"/>
                          </a:solidFill>
                          <a:effectLst/>
                          <a:latin typeface="Times New Roman" panose="02020603050405020304" pitchFamily="18" charset="0"/>
                          <a:cs typeface="Times New Roman" panose="02020603050405020304" pitchFamily="18" charset="0"/>
                        </a:rPr>
                        <a:t> đường mật trong</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gan</a:t>
                      </a:r>
                      <a:endParaRPr lang="en-US" sz="16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600" dirty="0" err="1">
                          <a:solidFill>
                            <a:schemeClr val="bg1"/>
                          </a:solidFill>
                          <a:effectLst/>
                          <a:latin typeface="Times New Roman" panose="02020603050405020304" pitchFamily="18" charset="0"/>
                          <a:cs typeface="Times New Roman" panose="02020603050405020304" pitchFamily="18" charset="0"/>
                        </a:rPr>
                        <a:t>Phối</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hợp</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các</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phương</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pháp</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trên</a:t>
                      </a:r>
                      <a:endParaRPr lang="en-US" sz="16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37179972"/>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advTm="42283"/>
    </mc:Choice>
    <mc:Fallback xmlns="">
      <p:transition spd="slow" advTm="42283"/>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6">
            <a:extLst>
              <a:ext uri="{FF2B5EF4-FFF2-40B4-BE49-F238E27FC236}">
                <a16:creationId xmlns:a16="http://schemas.microsoft.com/office/drawing/2014/main" id="{85601504-86FC-3C4E-B240-5855F575C4BA}"/>
              </a:ext>
            </a:extLst>
          </p:cNvPr>
          <p:cNvSpPr txBox="1">
            <a:spLocks noChangeArrowheads="1"/>
          </p:cNvSpPr>
          <p:nvPr/>
        </p:nvSpPr>
        <p:spPr bwMode="auto">
          <a:xfrm>
            <a:off x="533400" y="1143000"/>
            <a:ext cx="830580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rgbClr val="CCFFFF"/>
                </a:solidFill>
                <a:latin typeface="VNI-Swiss-Condense" pitchFamily="2" charset="0"/>
              </a:defRPr>
            </a:lvl1pPr>
            <a:lvl2pPr marL="742950" indent="-285750">
              <a:defRPr sz="2400">
                <a:solidFill>
                  <a:srgbClr val="CCFFFF"/>
                </a:solidFill>
                <a:latin typeface="VNI-Swiss-Condense" pitchFamily="2" charset="0"/>
              </a:defRPr>
            </a:lvl2pPr>
            <a:lvl3pPr marL="1143000" indent="-228600">
              <a:defRPr sz="2400">
                <a:solidFill>
                  <a:srgbClr val="CCFFFF"/>
                </a:solidFill>
                <a:latin typeface="VNI-Swiss-Condense" pitchFamily="2" charset="0"/>
              </a:defRPr>
            </a:lvl3pPr>
            <a:lvl4pPr marL="1600200" indent="-228600">
              <a:defRPr sz="2400">
                <a:solidFill>
                  <a:srgbClr val="CCFFFF"/>
                </a:solidFill>
                <a:latin typeface="VNI-Swiss-Condense" pitchFamily="2" charset="0"/>
              </a:defRPr>
            </a:lvl4pPr>
            <a:lvl5pPr marL="2057400" indent="-228600">
              <a:defRPr sz="2400">
                <a:solidFill>
                  <a:srgbClr val="CCFFFF"/>
                </a:solidFill>
                <a:latin typeface="VNI-Swiss-Condense" pitchFamily="2" charset="0"/>
              </a:defRPr>
            </a:lvl5pPr>
            <a:lvl6pPr marL="2514600" indent="-228600" eaLnBrk="0" fontAlgn="base" hangingPunct="0">
              <a:spcBef>
                <a:spcPct val="0"/>
              </a:spcBef>
              <a:spcAft>
                <a:spcPct val="0"/>
              </a:spcAft>
              <a:defRPr sz="2400">
                <a:solidFill>
                  <a:srgbClr val="CCFFFF"/>
                </a:solidFill>
                <a:latin typeface="VNI-Swiss-Condense" pitchFamily="2" charset="0"/>
              </a:defRPr>
            </a:lvl6pPr>
            <a:lvl7pPr marL="2971800" indent="-228600" eaLnBrk="0" fontAlgn="base" hangingPunct="0">
              <a:spcBef>
                <a:spcPct val="0"/>
              </a:spcBef>
              <a:spcAft>
                <a:spcPct val="0"/>
              </a:spcAft>
              <a:defRPr sz="2400">
                <a:solidFill>
                  <a:srgbClr val="CCFFFF"/>
                </a:solidFill>
                <a:latin typeface="VNI-Swiss-Condense" pitchFamily="2" charset="0"/>
              </a:defRPr>
            </a:lvl7pPr>
            <a:lvl8pPr marL="3429000" indent="-228600" eaLnBrk="0" fontAlgn="base" hangingPunct="0">
              <a:spcBef>
                <a:spcPct val="0"/>
              </a:spcBef>
              <a:spcAft>
                <a:spcPct val="0"/>
              </a:spcAft>
              <a:defRPr sz="2400">
                <a:solidFill>
                  <a:srgbClr val="CCFFFF"/>
                </a:solidFill>
                <a:latin typeface="VNI-Swiss-Condense" pitchFamily="2" charset="0"/>
              </a:defRPr>
            </a:lvl8pPr>
            <a:lvl9pPr marL="3886200" indent="-228600" eaLnBrk="0" fontAlgn="base" hangingPunct="0">
              <a:spcBef>
                <a:spcPct val="0"/>
              </a:spcBef>
              <a:spcAft>
                <a:spcPct val="0"/>
              </a:spcAft>
              <a:defRPr sz="2400">
                <a:solidFill>
                  <a:srgbClr val="CCFFFF"/>
                </a:solidFill>
                <a:latin typeface="VNI-Swiss-Condense" pitchFamily="2" charset="0"/>
              </a:defRPr>
            </a:lvl9pPr>
          </a:lstStyle>
          <a:p>
            <a:pPr algn="just" eaLnBrk="1" hangingPunct="1">
              <a:spcBef>
                <a:spcPct val="50000"/>
              </a:spcBef>
              <a:defRPr/>
            </a:pPr>
            <a:r>
              <a:rPr lang="vi-VN" dirty="0">
                <a:solidFill>
                  <a:schemeClr val="tx1"/>
                </a:solidFill>
                <a:latin typeface="Times New Roman" pitchFamily="18" charset="0"/>
                <a:cs typeface="Times New Roman" pitchFamily="18" charset="0"/>
              </a:rPr>
              <a:t>Nguyên tắc: </a:t>
            </a:r>
          </a:p>
          <a:p>
            <a:pPr marL="342900" indent="-342900" algn="just" eaLnBrk="1" hangingPunct="1">
              <a:spcBef>
                <a:spcPct val="50000"/>
              </a:spcBef>
              <a:buFontTx/>
              <a:buChar char="-"/>
              <a:defRPr/>
            </a:pPr>
            <a:r>
              <a:rPr lang="vi-VN" dirty="0">
                <a:solidFill>
                  <a:schemeClr val="tx1"/>
                </a:solidFill>
                <a:latin typeface="Times New Roman" pitchFamily="18" charset="0"/>
                <a:cs typeface="Times New Roman" pitchFamily="18" charset="0"/>
              </a:rPr>
              <a:t>Lấy sỏi đường mật chính qua chỗ đổ của ống mật chủ vào tá tràng. </a:t>
            </a:r>
          </a:p>
          <a:p>
            <a:pPr marL="342900" indent="-342900" algn="just" eaLnBrk="1" hangingPunct="1">
              <a:spcBef>
                <a:spcPct val="50000"/>
              </a:spcBef>
              <a:buFontTx/>
              <a:buChar char="-"/>
              <a:defRPr/>
            </a:pPr>
            <a:r>
              <a:rPr lang="vi-VN" dirty="0">
                <a:solidFill>
                  <a:schemeClr val="tx1"/>
                </a:solidFill>
                <a:latin typeface="Times New Roman" pitchFamily="18" charset="0"/>
                <a:cs typeface="Times New Roman" pitchFamily="18" charset="0"/>
              </a:rPr>
              <a:t>Dùng ống nội soi nhìn nghiêng phối hợp chụp chiếu đường mật dưới màn huỳnh quang .</a:t>
            </a:r>
          </a:p>
        </p:txBody>
      </p:sp>
      <p:sp>
        <p:nvSpPr>
          <p:cNvPr id="22530" name="TextBox 5">
            <a:extLst>
              <a:ext uri="{FF2B5EF4-FFF2-40B4-BE49-F238E27FC236}">
                <a16:creationId xmlns:a16="http://schemas.microsoft.com/office/drawing/2014/main" id="{3349F5F2-9F34-0F49-8352-2BA7A9411A80}"/>
              </a:ext>
            </a:extLst>
          </p:cNvPr>
          <p:cNvSpPr txBox="1">
            <a:spLocks noChangeArrowheads="1"/>
          </p:cNvSpPr>
          <p:nvPr/>
        </p:nvSpPr>
        <p:spPr bwMode="auto">
          <a:xfrm>
            <a:off x="381000" y="381000"/>
            <a:ext cx="80772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chemeClr val="tx2">
                    <a:lumMod val="75000"/>
                  </a:schemeClr>
                </a:solidFill>
                <a:latin typeface="Times New Roman" panose="02020603050405020304" pitchFamily="18" charset="0"/>
                <a:cs typeface="Times New Roman" panose="02020603050405020304" pitchFamily="18" charset="0"/>
              </a:rPr>
              <a:t>3.1.1 Nội soi mật tụy ngược dòng lấy sỏi (ERCP) </a:t>
            </a:r>
          </a:p>
        </p:txBody>
      </p:sp>
      <p:pic>
        <p:nvPicPr>
          <p:cNvPr id="22531" name="Picture 14">
            <a:extLst>
              <a:ext uri="{FF2B5EF4-FFF2-40B4-BE49-F238E27FC236}">
                <a16:creationId xmlns:a16="http://schemas.microsoft.com/office/drawing/2014/main" id="{83751905-6DB2-334F-9726-1018AD4A7E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b="10001"/>
          <a:stretch>
            <a:fillRect/>
          </a:stretch>
        </p:blipFill>
        <p:spPr bwMode="auto">
          <a:xfrm>
            <a:off x="2339975" y="4108450"/>
            <a:ext cx="4159250" cy="2497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2000" advTm="18815"/>
    </mc:Choice>
    <mc:Fallback xmlns="">
      <p:transition spd="slow" advTm="18815"/>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Box 123">
            <a:extLst>
              <a:ext uri="{FF2B5EF4-FFF2-40B4-BE49-F238E27FC236}">
                <a16:creationId xmlns:a16="http://schemas.microsoft.com/office/drawing/2014/main" id="{9CE8B0AA-31EE-6849-8BFF-7E4B4604E818}"/>
              </a:ext>
            </a:extLst>
          </p:cNvPr>
          <p:cNvSpPr txBox="1"/>
          <p:nvPr/>
        </p:nvSpPr>
        <p:spPr>
          <a:xfrm>
            <a:off x="1387475" y="4419600"/>
            <a:ext cx="6477000" cy="1446213"/>
          </a:xfrm>
          <a:prstGeom prst="rect">
            <a:avLst/>
          </a:prstGeom>
          <a:noFill/>
          <a:ln>
            <a:noFill/>
          </a:ln>
          <a:effectLst/>
        </p:spPr>
        <p:style>
          <a:lnRef idx="0">
            <a:schemeClr val="accent1"/>
          </a:lnRef>
          <a:fillRef idx="0">
            <a:schemeClr val="accent1"/>
          </a:fillRef>
          <a:effectRef idx="0">
            <a:schemeClr val="accent1"/>
          </a:effectRef>
          <a:fontRef idx="minor">
            <a:schemeClr val="dk1"/>
          </a:fontRef>
        </p:style>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vi-VN" altLang="en-US" sz="2400" i="1">
                <a:latin typeface="Times New Roman" panose="02020603050405020304" pitchFamily="18" charset="0"/>
                <a:cs typeface="Calibri" panose="020F0502020204030204" pitchFamily="34" charset="0"/>
              </a:rPr>
              <a:t>ERCP lấy sỏi OMC  </a:t>
            </a:r>
            <a:endParaRPr lang="en-US" altLang="en-US" sz="2400">
              <a:latin typeface="Times New Roman" panose="02020603050405020304" pitchFamily="18" charset="0"/>
              <a:cs typeface="Calibri" panose="020F0502020204030204" pitchFamily="34" charset="0"/>
            </a:endParaRPr>
          </a:p>
          <a:p>
            <a:pPr algn="ctr"/>
            <a:r>
              <a:rPr lang="en-US" altLang="en-US" sz="2400" i="1">
                <a:latin typeface="Times New Roman" panose="02020603050405020304" pitchFamily="18" charset="0"/>
                <a:cs typeface="Calibri" panose="020F0502020204030204" pitchFamily="34" charset="0"/>
              </a:rPr>
              <a:t>A:</a:t>
            </a:r>
            <a:r>
              <a:rPr lang="vi-VN" altLang="en-US" sz="2400" i="1">
                <a:latin typeface="Times New Roman" panose="02020603050405020304" pitchFamily="18" charset="0"/>
                <a:cs typeface="Calibri" panose="020F0502020204030204" pitchFamily="34" charset="0"/>
              </a:rPr>
              <a:t> Sỏi trong lòng OMC (mũi tên)</a:t>
            </a:r>
            <a:endParaRPr lang="en-US" altLang="en-US" sz="2400">
              <a:latin typeface="Times New Roman" panose="02020603050405020304" pitchFamily="18" charset="0"/>
              <a:cs typeface="Calibri" panose="020F0502020204030204" pitchFamily="34" charset="0"/>
            </a:endParaRPr>
          </a:p>
          <a:p>
            <a:pPr algn="ctr"/>
            <a:r>
              <a:rPr lang="vi-VN" altLang="en-US" sz="2400" i="1">
                <a:latin typeface="Times New Roman" panose="02020603050405020304" pitchFamily="18" charset="0"/>
                <a:cs typeface="Calibri" panose="020F0502020204030204" pitchFamily="34" charset="0"/>
              </a:rPr>
              <a:t>B: Sỏi OMC được kéo vào lòng tá tràng (mũi tên)</a:t>
            </a:r>
            <a:endParaRPr lang="en-US" altLang="en-US" sz="2400">
              <a:latin typeface="Times New Roman" panose="02020603050405020304" pitchFamily="18" charset="0"/>
              <a:cs typeface="Calibri" panose="020F0502020204030204" pitchFamily="34" charset="0"/>
            </a:endParaRPr>
          </a:p>
          <a:p>
            <a:pPr algn="ctr"/>
            <a:r>
              <a:rPr lang="vi-VN" altLang="en-US" sz="2400" i="1">
                <a:latin typeface="Times New Roman" panose="02020603050405020304" pitchFamily="18" charset="0"/>
                <a:cs typeface="Calibri" panose="020F0502020204030204" pitchFamily="34" charset="0"/>
              </a:rPr>
              <a:t>C: Kiểm tra sạch sỏi OMC </a:t>
            </a:r>
            <a:endParaRPr lang="en-US" altLang="en-US" sz="2400">
              <a:latin typeface="Times New Roman" panose="02020603050405020304" pitchFamily="18" charset="0"/>
              <a:cs typeface="Calibri" panose="020F0502020204030204" pitchFamily="34" charset="0"/>
            </a:endParaRPr>
          </a:p>
        </p:txBody>
      </p:sp>
      <p:pic>
        <p:nvPicPr>
          <p:cNvPr id="23555" name="Picture 11">
            <a:extLst>
              <a:ext uri="{FF2B5EF4-FFF2-40B4-BE49-F238E27FC236}">
                <a16:creationId xmlns:a16="http://schemas.microsoft.com/office/drawing/2014/main" id="{5D8BD2BB-B88B-3449-A3BE-56117CFF28F8}"/>
              </a:ext>
            </a:extLst>
          </p:cNvPr>
          <p:cNvPicPr>
            <a:picLocks noChangeAspect="1" noChangeArrowheads="1"/>
          </p:cNvPicPr>
          <p:nvPr/>
        </p:nvPicPr>
        <p:blipFill>
          <a:blip r:embed="rId2" cstate="hqprint">
            <a:extLst>
              <a:ext uri="{28A0092B-C50C-407E-A947-70E740481C1C}">
                <a14:useLocalDpi xmlns:a14="http://schemas.microsoft.com/office/drawing/2010/main" val="0"/>
              </a:ext>
            </a:extLst>
          </a:blip>
          <a:srcRect/>
          <a:stretch>
            <a:fillRect/>
          </a:stretch>
        </p:blipFill>
        <p:spPr bwMode="auto">
          <a:xfrm>
            <a:off x="563563" y="1631950"/>
            <a:ext cx="2522537" cy="233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556" name="Picture 12">
            <a:extLst>
              <a:ext uri="{FF2B5EF4-FFF2-40B4-BE49-F238E27FC236}">
                <a16:creationId xmlns:a16="http://schemas.microsoft.com/office/drawing/2014/main" id="{606818FF-2D10-F240-848C-EC9CCC257B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46438" y="1631950"/>
            <a:ext cx="2759075" cy="233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557" name="Picture 13">
            <a:extLst>
              <a:ext uri="{FF2B5EF4-FFF2-40B4-BE49-F238E27FC236}">
                <a16:creationId xmlns:a16="http://schemas.microsoft.com/office/drawing/2014/main" id="{D7D636FE-525D-A34D-A595-9B8D7FBFD466}"/>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6324600" y="1631950"/>
            <a:ext cx="2438400" cy="233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2000" advTm="20743"/>
    </mc:Choice>
    <mc:Fallback xmlns="">
      <p:transition spd="slow" advTm="20743"/>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E2BDD2A-D1DF-BE44-885A-53B7D2CC92B7}"/>
              </a:ext>
            </a:extLst>
          </p:cNvPr>
          <p:cNvSpPr/>
          <p:nvPr/>
        </p:nvSpPr>
        <p:spPr>
          <a:xfrm>
            <a:off x="533400" y="609600"/>
            <a:ext cx="8001000" cy="5694363"/>
          </a:xfrm>
          <a:prstGeom prst="rect">
            <a:avLst/>
          </a:prstGeom>
        </p:spPr>
        <p:txBody>
          <a:bodyPr>
            <a:spAutoFit/>
          </a:bodyPr>
          <a:lstStyle/>
          <a:p>
            <a:pPr marL="342900" indent="-342900">
              <a:buFontTx/>
              <a:buChar char="-"/>
              <a:defRPr/>
            </a:pPr>
            <a:r>
              <a:rPr lang="en-US" sz="2800" dirty="0" err="1">
                <a:latin typeface="Times New Roman" panose="02020603050405020304" pitchFamily="18" charset="0"/>
                <a:ea typeface="Calibri" panose="020F0502020204030204" pitchFamily="34" charset="0"/>
                <a:cs typeface="Times New Roman" panose="02020603050405020304" pitchFamily="18" charset="0"/>
              </a:rPr>
              <a:t>Tỷ</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lẹ</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thành</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công</a:t>
            </a:r>
            <a:r>
              <a:rPr lang="en-US" sz="2800" dirty="0">
                <a:latin typeface="Times New Roman" panose="02020603050405020304" pitchFamily="18" charset="0"/>
                <a:ea typeface="Calibri" panose="020F0502020204030204" pitchFamily="34" charset="0"/>
                <a:cs typeface="Times New Roman" panose="02020603050405020304" pitchFamily="18" charset="0"/>
              </a:rPr>
              <a:t>: 80-90%. </a:t>
            </a:r>
          </a:p>
          <a:p>
            <a:pPr>
              <a:defRPr/>
            </a:pPr>
            <a:endParaRPr lang="en-US" sz="2800" dirty="0">
              <a:latin typeface="Times New Roman" panose="02020603050405020304" pitchFamily="18" charset="0"/>
              <a:ea typeface="Calibri" panose="020F0502020204030204" pitchFamily="34" charset="0"/>
              <a:cs typeface="Times New Roman" panose="02020603050405020304" pitchFamily="18" charset="0"/>
            </a:endParaRPr>
          </a:p>
          <a:p>
            <a:pPr marL="342900" indent="-342900">
              <a:buFontTx/>
              <a:buChar char="-"/>
              <a:defRPr/>
            </a:pPr>
            <a:r>
              <a:rPr lang="en-US" sz="2800" dirty="0" err="1">
                <a:latin typeface="Times New Roman" panose="02020603050405020304" pitchFamily="18" charset="0"/>
                <a:ea typeface="Calibri" panose="020F0502020204030204" pitchFamily="34" charset="0"/>
                <a:cs typeface="Times New Roman" panose="02020603050405020304" pitchFamily="18" charset="0"/>
              </a:rPr>
              <a:t>Tỷ</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lẹ</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tư</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vong</a:t>
            </a:r>
            <a:r>
              <a:rPr lang="en-US" sz="2800" dirty="0">
                <a:latin typeface="Times New Roman" panose="02020603050405020304" pitchFamily="18" charset="0"/>
                <a:ea typeface="Calibri" panose="020F0502020204030204" pitchFamily="34" charset="0"/>
                <a:cs typeface="Times New Roman" panose="02020603050405020304" pitchFamily="18" charset="0"/>
              </a:rPr>
              <a:t>: 0,2 - 0,5%. </a:t>
            </a:r>
          </a:p>
          <a:p>
            <a:pPr>
              <a:defRPr/>
            </a:pPr>
            <a:endParaRPr lang="en-US" sz="2800" dirty="0">
              <a:latin typeface="Times New Roman" panose="02020603050405020304" pitchFamily="18" charset="0"/>
              <a:ea typeface="Calibri" panose="020F0502020204030204" pitchFamily="34" charset="0"/>
              <a:cs typeface="Times New Roman" panose="02020603050405020304" pitchFamily="18" charset="0"/>
            </a:endParaRPr>
          </a:p>
          <a:p>
            <a:pPr marL="342900" indent="-342900">
              <a:buFontTx/>
              <a:buChar char="-"/>
              <a:defRPr/>
            </a:pPr>
            <a:r>
              <a:rPr lang="en-US" sz="2800" dirty="0" err="1">
                <a:latin typeface="Times New Roman" panose="02020603050405020304" pitchFamily="18" charset="0"/>
                <a:ea typeface="Calibri" panose="020F0502020204030204" pitchFamily="34" charset="0"/>
                <a:cs typeface="Times New Roman" panose="02020603050405020304" pitchFamily="18" charset="0"/>
              </a:rPr>
              <a:t>Biến</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chứng</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p>
          <a:p>
            <a:pPr>
              <a:defRPr/>
            </a:pPr>
            <a:endParaRPr lang="en-US" sz="2800" dirty="0">
              <a:latin typeface="Times New Roman" panose="02020603050405020304" pitchFamily="18" charset="0"/>
              <a:ea typeface="Calibri" panose="020F0502020204030204" pitchFamily="34" charset="0"/>
              <a:cs typeface="Times New Roman" panose="02020603050405020304" pitchFamily="18" charset="0"/>
            </a:endParaRPr>
          </a:p>
          <a:p>
            <a:pPr marL="808038" indent="-312738">
              <a:buFont typeface="Courier New" panose="02070309020205020404" pitchFamily="49" charset="0"/>
              <a:buChar char="o"/>
              <a:defRPr/>
            </a:pPr>
            <a:r>
              <a:rPr lang="en-US" sz="2800" dirty="0">
                <a:latin typeface="Times New Roman" panose="02020603050405020304" pitchFamily="18" charset="0"/>
                <a:ea typeface="Calibri" panose="020F0502020204030204" pitchFamily="34" charset="0"/>
                <a:cs typeface="Times New Roman" panose="02020603050405020304" pitchFamily="18" charset="0"/>
              </a:rPr>
              <a:t>Viêm </a:t>
            </a:r>
            <a:r>
              <a:rPr lang="en-US" sz="2800" dirty="0" err="1">
                <a:latin typeface="Times New Roman" panose="02020603050405020304" pitchFamily="18" charset="0"/>
                <a:ea typeface="Calibri" panose="020F0502020204030204" pitchFamily="34" charset="0"/>
                <a:cs typeface="Times New Roman" panose="02020603050405020304" pitchFamily="18" charset="0"/>
              </a:rPr>
              <a:t>tụy</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cấp</a:t>
            </a:r>
            <a:r>
              <a:rPr lang="en-US" sz="2800" dirty="0">
                <a:latin typeface="Times New Roman" panose="02020603050405020304" pitchFamily="18" charset="0"/>
                <a:ea typeface="Calibri" panose="020F0502020204030204" pitchFamily="34" charset="0"/>
                <a:cs typeface="Times New Roman" panose="02020603050405020304" pitchFamily="18" charset="0"/>
              </a:rPr>
              <a:t> (1‐7%) </a:t>
            </a:r>
          </a:p>
          <a:p>
            <a:pPr marL="808038" indent="-312738">
              <a:buFont typeface="Courier New" panose="02070309020205020404" pitchFamily="49" charset="0"/>
              <a:buChar char="o"/>
              <a:defRPr/>
            </a:pPr>
            <a:endParaRPr lang="en-US" sz="2800" dirty="0">
              <a:latin typeface="Times New Roman" panose="02020603050405020304" pitchFamily="18" charset="0"/>
              <a:ea typeface="Calibri" panose="020F0502020204030204" pitchFamily="34" charset="0"/>
              <a:cs typeface="Times New Roman" panose="02020603050405020304" pitchFamily="18" charset="0"/>
            </a:endParaRPr>
          </a:p>
          <a:p>
            <a:pPr marL="808038" indent="-312738">
              <a:buFont typeface="Courier New" panose="02070309020205020404" pitchFamily="49" charset="0"/>
              <a:buChar char="o"/>
              <a:defRPr/>
            </a:pPr>
            <a:r>
              <a:rPr lang="en-US" sz="2800" dirty="0" err="1">
                <a:latin typeface="Times New Roman" panose="02020603050405020304" pitchFamily="18" charset="0"/>
                <a:ea typeface="Calibri" panose="020F0502020204030204" pitchFamily="34" charset="0"/>
                <a:cs typeface="Times New Roman" panose="02020603050405020304" pitchFamily="18" charset="0"/>
              </a:rPr>
              <a:t>Chảy</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máu</a:t>
            </a:r>
            <a:r>
              <a:rPr lang="en-US" sz="2800" dirty="0">
                <a:latin typeface="Times New Roman" panose="02020603050405020304" pitchFamily="18" charset="0"/>
                <a:ea typeface="Calibri" panose="020F0502020204030204" pitchFamily="34" charset="0"/>
                <a:cs typeface="Times New Roman" panose="02020603050405020304" pitchFamily="18" charset="0"/>
              </a:rPr>
              <a:t> do </a:t>
            </a:r>
            <a:r>
              <a:rPr lang="en-US" sz="2800" dirty="0" err="1">
                <a:latin typeface="Times New Roman" panose="02020603050405020304" pitchFamily="18" charset="0"/>
                <a:ea typeface="Calibri" panose="020F0502020204030204" pitchFamily="34" charset="0"/>
                <a:cs typeface="Times New Roman" panose="02020603050405020304" pitchFamily="18" charset="0"/>
              </a:rPr>
              <a:t>cắt</a:t>
            </a:r>
            <a:r>
              <a:rPr lang="en-US" sz="2800" dirty="0">
                <a:latin typeface="Times New Roman" panose="02020603050405020304" pitchFamily="18" charset="0"/>
                <a:ea typeface="Calibri" panose="020F0502020204030204" pitchFamily="34" charset="0"/>
                <a:cs typeface="Times New Roman" panose="02020603050405020304" pitchFamily="18" charset="0"/>
              </a:rPr>
              <a:t> cơ </a:t>
            </a:r>
            <a:r>
              <a:rPr lang="en-US" sz="2800" dirty="0" err="1">
                <a:latin typeface="Times New Roman" panose="02020603050405020304" pitchFamily="18" charset="0"/>
                <a:ea typeface="Calibri" panose="020F0502020204030204" pitchFamily="34" charset="0"/>
                <a:cs typeface="Times New Roman" panose="02020603050405020304" pitchFamily="18" charset="0"/>
              </a:rPr>
              <a:t>vòng</a:t>
            </a:r>
            <a:r>
              <a:rPr lang="en-US" sz="2800" dirty="0">
                <a:latin typeface="Times New Roman" panose="02020603050405020304" pitchFamily="18" charset="0"/>
                <a:ea typeface="Calibri" panose="020F0502020204030204" pitchFamily="34" charset="0"/>
                <a:cs typeface="Times New Roman" panose="02020603050405020304" pitchFamily="18" charset="0"/>
              </a:rPr>
              <a:t> (0,8‐2%)</a:t>
            </a:r>
          </a:p>
          <a:p>
            <a:pPr marL="495300">
              <a:defRPr/>
            </a:pPr>
            <a:endParaRPr lang="en-US" sz="2800" dirty="0">
              <a:latin typeface="Times New Roman" panose="02020603050405020304" pitchFamily="18" charset="0"/>
              <a:ea typeface="Calibri" panose="020F0502020204030204" pitchFamily="34" charset="0"/>
              <a:cs typeface="Times New Roman" panose="02020603050405020304" pitchFamily="18" charset="0"/>
            </a:endParaRPr>
          </a:p>
          <a:p>
            <a:pPr marL="808038" indent="-312738">
              <a:buFont typeface="Courier New" panose="02070309020205020404" pitchFamily="49" charset="0"/>
              <a:buChar char="o"/>
              <a:defRPr/>
            </a:pPr>
            <a:r>
              <a:rPr lang="en-US" sz="2800" dirty="0" err="1">
                <a:latin typeface="Times New Roman" panose="02020603050405020304" pitchFamily="18" charset="0"/>
                <a:ea typeface="Calibri" panose="020F0502020204030204" pitchFamily="34" charset="0"/>
                <a:cs typeface="Times New Roman" panose="02020603050405020304" pitchFamily="18" charset="0"/>
              </a:rPr>
              <a:t>Thủng</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tá</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tràng</a:t>
            </a:r>
            <a:r>
              <a:rPr lang="en-US" sz="2800" dirty="0">
                <a:latin typeface="Times New Roman" panose="02020603050405020304" pitchFamily="18" charset="0"/>
                <a:ea typeface="Calibri" panose="020F0502020204030204" pitchFamily="34" charset="0"/>
                <a:cs typeface="Times New Roman" panose="02020603050405020304" pitchFamily="18" charset="0"/>
              </a:rPr>
              <a:t> (0,3‐0,6%)</a:t>
            </a:r>
          </a:p>
          <a:p>
            <a:pPr marL="808038" indent="-312738">
              <a:buFont typeface="Courier New" panose="02070309020205020404" pitchFamily="49" charset="0"/>
              <a:buChar char="o"/>
              <a:defRPr/>
            </a:pPr>
            <a:endParaRPr lang="en-US" sz="2800" dirty="0">
              <a:latin typeface="Times New Roman" panose="02020603050405020304" pitchFamily="18" charset="0"/>
              <a:ea typeface="Calibri" panose="020F0502020204030204" pitchFamily="34" charset="0"/>
              <a:cs typeface="Times New Roman" panose="02020603050405020304" pitchFamily="18" charset="0"/>
            </a:endParaRPr>
          </a:p>
          <a:p>
            <a:pPr marL="808038" indent="-312738">
              <a:buFont typeface="Courier New" panose="02070309020205020404" pitchFamily="49" charset="0"/>
              <a:buChar char="o"/>
              <a:defRPr/>
            </a:pPr>
            <a:r>
              <a:rPr lang="en-US" sz="2800" dirty="0">
                <a:latin typeface="Times New Roman" panose="02020603050405020304" pitchFamily="18" charset="0"/>
                <a:ea typeface="Calibri" panose="020F0502020204030204" pitchFamily="34" charset="0"/>
                <a:cs typeface="Times New Roman" panose="02020603050405020304" pitchFamily="18" charset="0"/>
              </a:rPr>
              <a:t>Viêm </a:t>
            </a:r>
            <a:r>
              <a:rPr lang="en-US" sz="2800" dirty="0" err="1">
                <a:latin typeface="Times New Roman" panose="02020603050405020304" pitchFamily="18" charset="0"/>
                <a:ea typeface="Calibri" panose="020F0502020204030204" pitchFamily="34" charset="0"/>
                <a:cs typeface="Times New Roman" panose="02020603050405020304" pitchFamily="18" charset="0"/>
              </a:rPr>
              <a:t>đường</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mật</a:t>
            </a:r>
            <a:r>
              <a:rPr lang="en-US" sz="2800" dirty="0">
                <a:latin typeface="Times New Roman" panose="02020603050405020304" pitchFamily="18" charset="0"/>
                <a:ea typeface="Calibri" panose="020F0502020204030204" pitchFamily="34" charset="0"/>
                <a:cs typeface="Times New Roman" panose="02020603050405020304" pitchFamily="18" charset="0"/>
              </a:rPr>
              <a:t> (1%)</a:t>
            </a:r>
            <a:endParaRPr sz="28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2000" advTm="20219"/>
    </mc:Choice>
    <mc:Fallback xmlns="">
      <p:transition spd="slow" advTm="20219"/>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6">
            <a:extLst>
              <a:ext uri="{FF2B5EF4-FFF2-40B4-BE49-F238E27FC236}">
                <a16:creationId xmlns:a16="http://schemas.microsoft.com/office/drawing/2014/main" id="{85601504-86FC-3C4E-B240-5855F575C4BA}"/>
              </a:ext>
            </a:extLst>
          </p:cNvPr>
          <p:cNvSpPr txBox="1">
            <a:spLocks noChangeArrowheads="1"/>
          </p:cNvSpPr>
          <p:nvPr/>
        </p:nvSpPr>
        <p:spPr bwMode="auto">
          <a:xfrm>
            <a:off x="762000" y="1219200"/>
            <a:ext cx="7696200" cy="1600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rgbClr val="CCFFFF"/>
                </a:solidFill>
                <a:latin typeface="VNI-Swiss-Condense" pitchFamily="2" charset="0"/>
              </a:defRPr>
            </a:lvl1pPr>
            <a:lvl2pPr marL="742950" indent="-285750">
              <a:defRPr sz="2400">
                <a:solidFill>
                  <a:srgbClr val="CCFFFF"/>
                </a:solidFill>
                <a:latin typeface="VNI-Swiss-Condense" pitchFamily="2" charset="0"/>
              </a:defRPr>
            </a:lvl2pPr>
            <a:lvl3pPr marL="1143000" indent="-228600">
              <a:defRPr sz="2400">
                <a:solidFill>
                  <a:srgbClr val="CCFFFF"/>
                </a:solidFill>
                <a:latin typeface="VNI-Swiss-Condense" pitchFamily="2" charset="0"/>
              </a:defRPr>
            </a:lvl3pPr>
            <a:lvl4pPr marL="1600200" indent="-228600">
              <a:defRPr sz="2400">
                <a:solidFill>
                  <a:srgbClr val="CCFFFF"/>
                </a:solidFill>
                <a:latin typeface="VNI-Swiss-Condense" pitchFamily="2" charset="0"/>
              </a:defRPr>
            </a:lvl4pPr>
            <a:lvl5pPr marL="2057400" indent="-228600">
              <a:defRPr sz="2400">
                <a:solidFill>
                  <a:srgbClr val="CCFFFF"/>
                </a:solidFill>
                <a:latin typeface="VNI-Swiss-Condense" pitchFamily="2" charset="0"/>
              </a:defRPr>
            </a:lvl5pPr>
            <a:lvl6pPr marL="2514600" indent="-228600" eaLnBrk="0" fontAlgn="base" hangingPunct="0">
              <a:spcBef>
                <a:spcPct val="0"/>
              </a:spcBef>
              <a:spcAft>
                <a:spcPct val="0"/>
              </a:spcAft>
              <a:defRPr sz="2400">
                <a:solidFill>
                  <a:srgbClr val="CCFFFF"/>
                </a:solidFill>
                <a:latin typeface="VNI-Swiss-Condense" pitchFamily="2" charset="0"/>
              </a:defRPr>
            </a:lvl6pPr>
            <a:lvl7pPr marL="2971800" indent="-228600" eaLnBrk="0" fontAlgn="base" hangingPunct="0">
              <a:spcBef>
                <a:spcPct val="0"/>
              </a:spcBef>
              <a:spcAft>
                <a:spcPct val="0"/>
              </a:spcAft>
              <a:defRPr sz="2400">
                <a:solidFill>
                  <a:srgbClr val="CCFFFF"/>
                </a:solidFill>
                <a:latin typeface="VNI-Swiss-Condense" pitchFamily="2" charset="0"/>
              </a:defRPr>
            </a:lvl7pPr>
            <a:lvl8pPr marL="3429000" indent="-228600" eaLnBrk="0" fontAlgn="base" hangingPunct="0">
              <a:spcBef>
                <a:spcPct val="0"/>
              </a:spcBef>
              <a:spcAft>
                <a:spcPct val="0"/>
              </a:spcAft>
              <a:defRPr sz="2400">
                <a:solidFill>
                  <a:srgbClr val="CCFFFF"/>
                </a:solidFill>
                <a:latin typeface="VNI-Swiss-Condense" pitchFamily="2" charset="0"/>
              </a:defRPr>
            </a:lvl8pPr>
            <a:lvl9pPr marL="3886200" indent="-228600" eaLnBrk="0" fontAlgn="base" hangingPunct="0">
              <a:spcBef>
                <a:spcPct val="0"/>
              </a:spcBef>
              <a:spcAft>
                <a:spcPct val="0"/>
              </a:spcAft>
              <a:defRPr sz="2400">
                <a:solidFill>
                  <a:srgbClr val="CCFFFF"/>
                </a:solidFill>
                <a:latin typeface="VNI-Swiss-Condense" pitchFamily="2" charset="0"/>
              </a:defRPr>
            </a:lvl9pPr>
          </a:lstStyle>
          <a:p>
            <a:pPr algn="just" eaLnBrk="1" hangingPunct="1">
              <a:spcBef>
                <a:spcPct val="50000"/>
              </a:spcBef>
              <a:defRPr/>
            </a:pPr>
            <a:r>
              <a:rPr lang="vi-VN" sz="2800" dirty="0">
                <a:solidFill>
                  <a:schemeClr val="tx1"/>
                </a:solidFill>
                <a:latin typeface="Times New Roman" pitchFamily="18" charset="0"/>
                <a:cs typeface="Times New Roman" pitchFamily="18" charset="0"/>
              </a:rPr>
              <a:t>Nguyên tắc: 	</a:t>
            </a:r>
          </a:p>
          <a:p>
            <a:pPr marL="342900" indent="-342900" algn="just" eaLnBrk="1" hangingPunct="1">
              <a:spcBef>
                <a:spcPct val="50000"/>
              </a:spcBef>
              <a:buFontTx/>
              <a:buChar char="-"/>
              <a:defRPr/>
            </a:pPr>
            <a:r>
              <a:rPr lang="vi-VN" sz="2800" dirty="0">
                <a:solidFill>
                  <a:schemeClr val="tx1"/>
                </a:solidFill>
                <a:latin typeface="Times New Roman" pitchFamily="18" charset="0"/>
                <a:cs typeface="Times New Roman" pitchFamily="18" charset="0"/>
              </a:rPr>
              <a:t>Lấy sỏi đường mật chính qua chỗ mở ống mật chủ. </a:t>
            </a:r>
          </a:p>
        </p:txBody>
      </p:sp>
      <p:sp>
        <p:nvSpPr>
          <p:cNvPr id="25602" name="TextBox 5">
            <a:extLst>
              <a:ext uri="{FF2B5EF4-FFF2-40B4-BE49-F238E27FC236}">
                <a16:creationId xmlns:a16="http://schemas.microsoft.com/office/drawing/2014/main" id="{AD81CEC4-3021-5B48-A2A7-DBF6B3C6A006}"/>
              </a:ext>
            </a:extLst>
          </p:cNvPr>
          <p:cNvSpPr txBox="1">
            <a:spLocks noChangeArrowheads="1"/>
          </p:cNvSpPr>
          <p:nvPr/>
        </p:nvSpPr>
        <p:spPr bwMode="auto">
          <a:xfrm>
            <a:off x="381000" y="381000"/>
            <a:ext cx="85344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chemeClr val="tx2">
                    <a:lumMod val="75000"/>
                  </a:schemeClr>
                </a:solidFill>
                <a:latin typeface="Times New Roman" panose="02020603050405020304" pitchFamily="18" charset="0"/>
                <a:cs typeface="Times New Roman" panose="02020603050405020304" pitchFamily="18" charset="0"/>
              </a:rPr>
              <a:t>3.1.2 Mở OMC lấy sỏi +/- dẫn lưu Kehr</a:t>
            </a:r>
          </a:p>
        </p:txBody>
      </p:sp>
    </p:spTree>
  </p:cSld>
  <p:clrMapOvr>
    <a:masterClrMapping/>
  </p:clrMapOvr>
  <mc:AlternateContent xmlns:mc="http://schemas.openxmlformats.org/markup-compatibility/2006" xmlns:p14="http://schemas.microsoft.com/office/powerpoint/2010/main">
    <mc:Choice Requires="p14">
      <p:transition spd="slow" p14:dur="2000" advTm="23821"/>
    </mc:Choice>
    <mc:Fallback xmlns="">
      <p:transition spd="slow" advTm="23821"/>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470C245-F206-CE4A-B891-C48E9CF2196C}"/>
              </a:ext>
            </a:extLst>
          </p:cNvPr>
          <p:cNvSpPr txBox="1">
            <a:spLocks/>
          </p:cNvSpPr>
          <p:nvPr/>
        </p:nvSpPr>
        <p:spPr>
          <a:xfrm>
            <a:off x="293688" y="381000"/>
            <a:ext cx="8901112" cy="914400"/>
          </a:xfrm>
          <a:prstGeom prst="rect">
            <a:avLst/>
          </a:prstGeom>
        </p:spPr>
        <p:txBody>
          <a:bodyPr/>
          <a:lstStyle>
            <a:lvl1pPr algn="l" rtl="0" eaLnBrk="0" fontAlgn="base" hangingPunct="0">
              <a:spcBef>
                <a:spcPct val="0"/>
              </a:spcBef>
              <a:spcAft>
                <a:spcPct val="0"/>
              </a:spcAft>
              <a:defRPr sz="4000" kern="1200" spc="-100">
                <a:solidFill>
                  <a:srgbClr val="C1EEFF"/>
                </a:solidFill>
                <a:latin typeface="+mj-lt"/>
                <a:ea typeface="+mj-ea"/>
                <a:cs typeface="+mj-cs"/>
              </a:defRPr>
            </a:lvl1pPr>
            <a:lvl2pPr algn="l" rtl="0" eaLnBrk="0" fontAlgn="base" hangingPunct="0">
              <a:spcBef>
                <a:spcPct val="0"/>
              </a:spcBef>
              <a:spcAft>
                <a:spcPct val="0"/>
              </a:spcAft>
              <a:defRPr sz="4000">
                <a:solidFill>
                  <a:srgbClr val="C1EEFF"/>
                </a:solidFill>
                <a:latin typeface="Consolas" pitchFamily="49" charset="0"/>
              </a:defRPr>
            </a:lvl2pPr>
            <a:lvl3pPr algn="l" rtl="0" eaLnBrk="0" fontAlgn="base" hangingPunct="0">
              <a:spcBef>
                <a:spcPct val="0"/>
              </a:spcBef>
              <a:spcAft>
                <a:spcPct val="0"/>
              </a:spcAft>
              <a:defRPr sz="4000">
                <a:solidFill>
                  <a:srgbClr val="C1EEFF"/>
                </a:solidFill>
                <a:latin typeface="Consolas" pitchFamily="49" charset="0"/>
              </a:defRPr>
            </a:lvl3pPr>
            <a:lvl4pPr algn="l" rtl="0" eaLnBrk="0" fontAlgn="base" hangingPunct="0">
              <a:spcBef>
                <a:spcPct val="0"/>
              </a:spcBef>
              <a:spcAft>
                <a:spcPct val="0"/>
              </a:spcAft>
              <a:defRPr sz="4000">
                <a:solidFill>
                  <a:srgbClr val="C1EEFF"/>
                </a:solidFill>
                <a:latin typeface="Consolas" pitchFamily="49" charset="0"/>
              </a:defRPr>
            </a:lvl4pPr>
            <a:lvl5pPr algn="l" rtl="0" eaLnBrk="0" fontAlgn="base" hangingPunct="0">
              <a:spcBef>
                <a:spcPct val="0"/>
              </a:spcBef>
              <a:spcAft>
                <a:spcPct val="0"/>
              </a:spcAft>
              <a:defRPr sz="4000">
                <a:solidFill>
                  <a:srgbClr val="C1EEFF"/>
                </a:solidFill>
                <a:latin typeface="Consolas" pitchFamily="49" charset="0"/>
              </a:defRPr>
            </a:lvl5pPr>
            <a:lvl6pPr marL="457200" algn="l" rtl="0" fontAlgn="base">
              <a:spcBef>
                <a:spcPct val="0"/>
              </a:spcBef>
              <a:spcAft>
                <a:spcPct val="0"/>
              </a:spcAft>
              <a:defRPr sz="4000">
                <a:solidFill>
                  <a:srgbClr val="C1EEFF"/>
                </a:solidFill>
                <a:latin typeface="Consolas" pitchFamily="49" charset="0"/>
              </a:defRPr>
            </a:lvl6pPr>
            <a:lvl7pPr marL="914400" algn="l" rtl="0" fontAlgn="base">
              <a:spcBef>
                <a:spcPct val="0"/>
              </a:spcBef>
              <a:spcAft>
                <a:spcPct val="0"/>
              </a:spcAft>
              <a:defRPr sz="4000">
                <a:solidFill>
                  <a:srgbClr val="C1EEFF"/>
                </a:solidFill>
                <a:latin typeface="Consolas" pitchFamily="49" charset="0"/>
              </a:defRPr>
            </a:lvl7pPr>
            <a:lvl8pPr marL="1371600" algn="l" rtl="0" fontAlgn="base">
              <a:spcBef>
                <a:spcPct val="0"/>
              </a:spcBef>
              <a:spcAft>
                <a:spcPct val="0"/>
              </a:spcAft>
              <a:defRPr sz="4000">
                <a:solidFill>
                  <a:srgbClr val="C1EEFF"/>
                </a:solidFill>
                <a:latin typeface="Consolas" pitchFamily="49" charset="0"/>
              </a:defRPr>
            </a:lvl8pPr>
            <a:lvl9pPr marL="1828800" algn="l" rtl="0" fontAlgn="base">
              <a:spcBef>
                <a:spcPct val="0"/>
              </a:spcBef>
              <a:spcAft>
                <a:spcPct val="0"/>
              </a:spcAft>
              <a:defRPr sz="4000">
                <a:solidFill>
                  <a:srgbClr val="C1EEFF"/>
                </a:solidFill>
                <a:latin typeface="Consolas" pitchFamily="49" charset="0"/>
              </a:defRPr>
            </a:lvl9pPr>
            <a:extLst/>
          </a:lstStyle>
          <a:p>
            <a:pPr eaLnBrk="1" fontAlgn="auto" hangingPunct="1">
              <a:spcAft>
                <a:spcPts val="0"/>
              </a:spcAft>
              <a:defRPr/>
            </a:pPr>
            <a:r>
              <a:rPr lang="en-AU" sz="2800" b="1" dirty="0">
                <a:solidFill>
                  <a:srgbClr val="FF0000"/>
                </a:solidFill>
                <a:latin typeface="Times New Roman" pitchFamily="18" charset="0"/>
                <a:cs typeface="Times New Roman" pitchFamily="18" charset="0"/>
              </a:rPr>
              <a:t>II. </a:t>
            </a:r>
            <a:r>
              <a:rPr lang="vi-VN" sz="2800" b="1" dirty="0">
                <a:solidFill>
                  <a:srgbClr val="FF0000"/>
                </a:solidFill>
                <a:latin typeface="Times New Roman" pitchFamily="18" charset="0"/>
                <a:cs typeface="Times New Roman" pitchFamily="18" charset="0"/>
              </a:rPr>
              <a:t>PHÂN LOẠI SỎI ĐƯỜNG MẬT CHÍNH</a:t>
            </a:r>
          </a:p>
          <a:p>
            <a:pPr eaLnBrk="1" fontAlgn="auto" hangingPunct="1">
              <a:spcAft>
                <a:spcPts val="0"/>
              </a:spcAft>
              <a:defRPr/>
            </a:pPr>
            <a:endParaRPr lang="en-US" sz="2800" b="1" dirty="0">
              <a:solidFill>
                <a:srgbClr val="FF0000"/>
              </a:solidFill>
              <a:latin typeface="Times New Roman" pitchFamily="18" charset="0"/>
              <a:cs typeface="Times New Roman" pitchFamily="18" charset="0"/>
            </a:endParaRPr>
          </a:p>
        </p:txBody>
      </p:sp>
      <p:sp>
        <p:nvSpPr>
          <p:cNvPr id="6" name="TextBox 5">
            <a:extLst>
              <a:ext uri="{FF2B5EF4-FFF2-40B4-BE49-F238E27FC236}">
                <a16:creationId xmlns:a16="http://schemas.microsoft.com/office/drawing/2014/main" id="{00EAD8C4-C034-9045-8580-00F8960A49A7}"/>
              </a:ext>
            </a:extLst>
          </p:cNvPr>
          <p:cNvSpPr txBox="1">
            <a:spLocks noChangeArrowheads="1"/>
          </p:cNvSpPr>
          <p:nvPr/>
        </p:nvSpPr>
        <p:spPr bwMode="auto">
          <a:xfrm>
            <a:off x="395288" y="969963"/>
            <a:ext cx="3886200"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FFFF00"/>
                </a:solidFill>
                <a:latin typeface="Times New Roman" panose="02020603050405020304" pitchFamily="18" charset="0"/>
                <a:cs typeface="Times New Roman" panose="02020603050405020304" pitchFamily="18" charset="0"/>
              </a:rPr>
              <a:t>1/ SINH BỆNH HỌC</a:t>
            </a:r>
          </a:p>
        </p:txBody>
      </p:sp>
      <p:sp>
        <p:nvSpPr>
          <p:cNvPr id="2" name="Rectangle 1">
            <a:extLst>
              <a:ext uri="{FF2B5EF4-FFF2-40B4-BE49-F238E27FC236}">
                <a16:creationId xmlns:a16="http://schemas.microsoft.com/office/drawing/2014/main" id="{06575587-852D-5044-AEB1-821CF6D50527}"/>
              </a:ext>
            </a:extLst>
          </p:cNvPr>
          <p:cNvSpPr/>
          <p:nvPr/>
        </p:nvSpPr>
        <p:spPr>
          <a:xfrm>
            <a:off x="685800" y="1676400"/>
            <a:ext cx="7848600" cy="3862596"/>
          </a:xfrm>
          <a:prstGeom prst="rect">
            <a:avLst/>
          </a:prstGeom>
        </p:spPr>
        <p:txBody>
          <a:bodyPr wrap="square">
            <a:spAutoFit/>
          </a:bodyPr>
          <a:lstStyle/>
          <a:p>
            <a:pPr algn="just">
              <a:lnSpc>
                <a:spcPct val="115000"/>
              </a:lnSpc>
              <a:spcAft>
                <a:spcPts val="1440"/>
              </a:spcAft>
            </a:pPr>
            <a:r>
              <a:rPr lang="en-US" sz="2400" dirty="0" err="1">
                <a:latin typeface="Times New Roman" panose="02020603050405020304" pitchFamily="18" charset="0"/>
                <a:ea typeface="Calibri" panose="020F0502020204030204" pitchFamily="34" charset="0"/>
                <a:cs typeface="Times New Roman" panose="02020603050405020304" pitchFamily="18" charset="0"/>
              </a:rPr>
              <a:t>Có</a:t>
            </a:r>
            <a:r>
              <a:rPr lang="en-US" sz="2400" dirty="0">
                <a:latin typeface="Times New Roman" panose="02020603050405020304" pitchFamily="18" charset="0"/>
                <a:ea typeface="Calibri" panose="020F0502020204030204" pitchFamily="34" charset="0"/>
                <a:cs typeface="Times New Roman" panose="02020603050405020304" pitchFamily="18" charset="0"/>
              </a:rPr>
              <a:t> 2 </a:t>
            </a:r>
            <a:r>
              <a:rPr lang="en-US" sz="2400" dirty="0" err="1">
                <a:latin typeface="Times New Roman" panose="02020603050405020304" pitchFamily="18" charset="0"/>
                <a:ea typeface="Calibri" panose="020F0502020204030204" pitchFamily="34" charset="0"/>
                <a:cs typeface="Times New Roman" panose="02020603050405020304" pitchFamily="18" charset="0"/>
              </a:rPr>
              <a:t>loại</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p>
          <a:p>
            <a:pPr marL="457200" indent="-457200" algn="just">
              <a:lnSpc>
                <a:spcPct val="115000"/>
              </a:lnSpc>
              <a:spcAft>
                <a:spcPts val="1440"/>
              </a:spcAft>
              <a:buFontTx/>
              <a:buChar char="-"/>
            </a:pPr>
            <a:r>
              <a:rPr lang="en-US" sz="2400" dirty="0" err="1">
                <a:latin typeface="Times New Roman" panose="02020603050405020304" pitchFamily="18" charset="0"/>
                <a:ea typeface="Calibri" panose="020F0502020204030204" pitchFamily="34" charset="0"/>
                <a:cs typeface="Times New Roman" panose="02020603050405020304" pitchFamily="18" charset="0"/>
              </a:rPr>
              <a:t>Sỏi</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nguyên</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phát</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vi-VN" sz="2400" dirty="0">
                <a:latin typeface="Times New Roman" panose="02020603050405020304" pitchFamily="18" charset="0"/>
                <a:ea typeface="Calibri" panose="020F0502020204030204" pitchFamily="34" charset="0"/>
                <a:cs typeface="Times New Roman" panose="02020603050405020304" pitchFamily="18" charset="0"/>
              </a:rPr>
              <a:t>sỏi được hình thành tại các ống mật trong hoặc ngoài gan</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thường</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gặp</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ở</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các</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nước</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phương</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Đông</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như</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Việt</a:t>
            </a:r>
            <a:r>
              <a:rPr lang="en-US" sz="2400" dirty="0">
                <a:latin typeface="Times New Roman" panose="02020603050405020304" pitchFamily="18" charset="0"/>
                <a:ea typeface="Calibri" panose="020F0502020204030204" pitchFamily="34" charset="0"/>
                <a:cs typeface="Times New Roman" panose="02020603050405020304" pitchFamily="18" charset="0"/>
              </a:rPr>
              <a:t> Nam</a:t>
            </a:r>
            <a:r>
              <a:rPr lang="vi-VN" sz="2400" dirty="0">
                <a:latin typeface="Times New Roman" panose="02020603050405020304" pitchFamily="18" charset="0"/>
                <a:ea typeface="Calibri" panose="020F0502020204030204" pitchFamily="34" charset="0"/>
                <a:cs typeface="Times New Roman" panose="02020603050405020304" pitchFamily="18" charset="0"/>
              </a:rPr>
              <a:t>,… </a:t>
            </a:r>
          </a:p>
          <a:p>
            <a:pPr marL="457200" indent="-457200" algn="just">
              <a:lnSpc>
                <a:spcPct val="115000"/>
              </a:lnSpc>
              <a:spcAft>
                <a:spcPts val="1440"/>
              </a:spcAft>
              <a:buFontTx/>
              <a:buChar char="-"/>
            </a:pP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marL="457200" indent="-457200">
              <a:buFontTx/>
              <a:buChar char="-"/>
            </a:pPr>
            <a:r>
              <a:rPr lang="en-US" sz="2400" dirty="0" err="1">
                <a:latin typeface="Times New Roman" panose="02020603050405020304" pitchFamily="18" charset="0"/>
                <a:ea typeface="Calibri" panose="020F0502020204030204" pitchFamily="34" charset="0"/>
                <a:cs typeface="Times New Roman" panose="02020603050405020304" pitchFamily="18" charset="0"/>
              </a:rPr>
              <a:t>Sỏi</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thứ</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phát</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vi-VN" sz="2400" dirty="0">
                <a:latin typeface="Times New Roman" panose="02020603050405020304" pitchFamily="18" charset="0"/>
                <a:ea typeface="Calibri" panose="020F0502020204030204" pitchFamily="34" charset="0"/>
                <a:cs typeface="Times New Roman" panose="02020603050405020304" pitchFamily="18" charset="0"/>
              </a:rPr>
              <a:t>sỏi được hình thành tại túi mật, sau đó di chú vào đường mật chính qua ống túi mật</a:t>
            </a:r>
            <a:r>
              <a:rPr lang="en-US" sz="2400" dirty="0">
                <a:latin typeface="Times New Roman" panose="02020603050405020304" pitchFamily="18" charset="0"/>
                <a:ea typeface="Calibri" panose="020F0502020204030204" pitchFamily="34" charset="0"/>
                <a:cs typeface="Times New Roman" panose="02020603050405020304" pitchFamily="18" charset="0"/>
              </a:rPr>
              <a:t>,</a:t>
            </a:r>
            <a:r>
              <a:rPr lang="vi-VN" sz="2400" dirty="0">
                <a:latin typeface="Times New Roman" panose="02020603050405020304" pitchFamily="18" charset="0"/>
                <a:ea typeface="Calibri" panose="020F0502020204030204" pitchFamily="34" charset="0"/>
                <a:cs typeface="Times New Roman" panose="02020603050405020304" pitchFamily="18" charset="0"/>
              </a:rPr>
              <a:t> thường gặp ở các nước phương Tây. </a:t>
            </a:r>
            <a:r>
              <a:rPr lang="en-US" sz="2400"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665963863"/>
      </p:ext>
    </p:extLst>
  </p:cSld>
  <p:clrMapOvr>
    <a:masterClrMapping/>
  </p:clrMapOvr>
  <mc:AlternateContent xmlns:mc="http://schemas.openxmlformats.org/markup-compatibility/2006" xmlns:p14="http://schemas.microsoft.com/office/powerpoint/2010/main">
    <mc:Choice Requires="p14">
      <p:transition spd="slow" p14:dur="2000" advTm="26178"/>
    </mc:Choice>
    <mc:Fallback xmlns="">
      <p:transition spd="slow" advTm="26178"/>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extBox 5">
            <a:extLst>
              <a:ext uri="{FF2B5EF4-FFF2-40B4-BE49-F238E27FC236}">
                <a16:creationId xmlns:a16="http://schemas.microsoft.com/office/drawing/2014/main" id="{EAFF1794-7D03-B549-8B17-55D4116257E6}"/>
              </a:ext>
            </a:extLst>
          </p:cNvPr>
          <p:cNvSpPr txBox="1">
            <a:spLocks noChangeArrowheads="1"/>
          </p:cNvSpPr>
          <p:nvPr/>
        </p:nvSpPr>
        <p:spPr bwMode="auto">
          <a:xfrm>
            <a:off x="381000" y="381000"/>
            <a:ext cx="7848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FFC000"/>
                </a:solidFill>
                <a:latin typeface="Times New Roman" panose="02020603050405020304" pitchFamily="18" charset="0"/>
                <a:cs typeface="Times New Roman" panose="02020603050405020304" pitchFamily="18" charset="0"/>
              </a:rPr>
              <a:t>3.1.2.1 Mở OMC lấy sỏi, khâu kín OMC</a:t>
            </a:r>
          </a:p>
        </p:txBody>
      </p:sp>
      <p:sp>
        <p:nvSpPr>
          <p:cNvPr id="26626" name="Rectangle 7">
            <a:extLst>
              <a:ext uri="{FF2B5EF4-FFF2-40B4-BE49-F238E27FC236}">
                <a16:creationId xmlns:a16="http://schemas.microsoft.com/office/drawing/2014/main" id="{F9CCCF38-6AC7-2C47-959C-9E5663477B50}"/>
              </a:ext>
            </a:extLst>
          </p:cNvPr>
          <p:cNvSpPr>
            <a:spLocks noChangeArrowheads="1"/>
          </p:cNvSpPr>
          <p:nvPr/>
        </p:nvSpPr>
        <p:spPr bwMode="auto">
          <a:xfrm>
            <a:off x="2335213" y="5715000"/>
            <a:ext cx="4625975" cy="661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defRPr>
                <a:solidFill>
                  <a:schemeClr val="tx1"/>
                </a:solidFill>
                <a:latin typeface="Arial" panose="020B0604020202020204" pitchFamily="34" charset="0"/>
                <a:cs typeface="Arial" panose="020B0604020202020204" pitchFamily="34" charset="0"/>
              </a:defRPr>
            </a:lvl1pPr>
            <a:lvl2pPr marL="11113">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lvl="1" algn="ctr" eaLnBrk="1" hangingPunct="1">
              <a:lnSpc>
                <a:spcPct val="150000"/>
              </a:lnSpc>
              <a:spcBef>
                <a:spcPct val="50000"/>
              </a:spcBef>
            </a:pPr>
            <a:r>
              <a:rPr lang="en-US" altLang="en-US" sz="2800" i="1">
                <a:latin typeface="Times New Roman" panose="02020603050405020304" pitchFamily="18" charset="0"/>
                <a:cs typeface="Times New Roman" panose="02020603050405020304" pitchFamily="18" charset="0"/>
              </a:rPr>
              <a:t>Khâu kín OMC</a:t>
            </a:r>
          </a:p>
        </p:txBody>
      </p:sp>
      <p:sp>
        <p:nvSpPr>
          <p:cNvPr id="26627" name="Rectangle 2">
            <a:extLst>
              <a:ext uri="{FF2B5EF4-FFF2-40B4-BE49-F238E27FC236}">
                <a16:creationId xmlns:a16="http://schemas.microsoft.com/office/drawing/2014/main" id="{2A404488-EE91-414F-BCBB-79B5B5620C62}"/>
              </a:ext>
            </a:extLst>
          </p:cNvPr>
          <p:cNvSpPr>
            <a:spLocks noChangeArrowheads="1"/>
          </p:cNvSpPr>
          <p:nvPr/>
        </p:nvSpPr>
        <p:spPr bwMode="auto">
          <a:xfrm>
            <a:off x="838200" y="1295400"/>
            <a:ext cx="7620000" cy="95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sz="2800" dirty="0" err="1">
                <a:latin typeface="Times New Roman" panose="02020603050405020304" pitchFamily="18" charset="0"/>
                <a:cs typeface="Calibri" panose="020F0502020204030204" pitchFamily="34" charset="0"/>
              </a:rPr>
              <a:t>Điều</a:t>
            </a:r>
            <a:r>
              <a:rPr lang="en-US" altLang="en-US" sz="2800" dirty="0">
                <a:latin typeface="Times New Roman" panose="02020603050405020304" pitchFamily="18" charset="0"/>
                <a:cs typeface="Calibri" panose="020F0502020204030204" pitchFamily="34" charset="0"/>
              </a:rPr>
              <a:t> </a:t>
            </a:r>
            <a:r>
              <a:rPr lang="en-US" altLang="en-US" sz="2800" dirty="0" err="1">
                <a:latin typeface="Times New Roman" panose="02020603050405020304" pitchFamily="18" charset="0"/>
                <a:cs typeface="Calibri" panose="020F0502020204030204" pitchFamily="34" charset="0"/>
              </a:rPr>
              <a:t>kiện</a:t>
            </a:r>
            <a:r>
              <a:rPr lang="en-US" altLang="en-US" sz="2800" dirty="0">
                <a:latin typeface="Times New Roman" panose="02020603050405020304" pitchFamily="18" charset="0"/>
                <a:cs typeface="Calibri" panose="020F0502020204030204" pitchFamily="34" charset="0"/>
              </a:rPr>
              <a:t>: </a:t>
            </a:r>
            <a:r>
              <a:rPr lang="en-US" altLang="en-US" sz="2800" dirty="0" err="1">
                <a:latin typeface="Times New Roman" panose="02020603050405020304" pitchFamily="18" charset="0"/>
                <a:cs typeface="Calibri" panose="020F0502020204030204" pitchFamily="34" charset="0"/>
              </a:rPr>
              <a:t>đường</a:t>
            </a:r>
            <a:r>
              <a:rPr lang="en-US" altLang="en-US" sz="2800" dirty="0">
                <a:latin typeface="Times New Roman" panose="02020603050405020304" pitchFamily="18" charset="0"/>
                <a:cs typeface="Calibri" panose="020F0502020204030204" pitchFamily="34" charset="0"/>
              </a:rPr>
              <a:t> </a:t>
            </a:r>
            <a:r>
              <a:rPr lang="en-US" altLang="en-US" sz="2800" dirty="0" err="1">
                <a:latin typeface="Times New Roman" panose="02020603050405020304" pitchFamily="18" charset="0"/>
                <a:cs typeface="Calibri" panose="020F0502020204030204" pitchFamily="34" charset="0"/>
              </a:rPr>
              <a:t>mật</a:t>
            </a:r>
            <a:r>
              <a:rPr lang="en-US" altLang="en-US" sz="2800" dirty="0">
                <a:latin typeface="Times New Roman" panose="02020603050405020304" pitchFamily="18" charset="0"/>
                <a:cs typeface="Calibri" panose="020F0502020204030204" pitchFamily="34" charset="0"/>
              </a:rPr>
              <a:t> </a:t>
            </a:r>
            <a:r>
              <a:rPr lang="en-US" altLang="en-US" sz="2800" dirty="0" err="1">
                <a:latin typeface="Times New Roman" panose="02020603050405020304" pitchFamily="18" charset="0"/>
                <a:cs typeface="Calibri" panose="020F0502020204030204" pitchFamily="34" charset="0"/>
              </a:rPr>
              <a:t>không</a:t>
            </a:r>
            <a:r>
              <a:rPr lang="en-US" altLang="en-US" sz="2800" dirty="0">
                <a:latin typeface="Times New Roman" panose="02020603050405020304" pitchFamily="18" charset="0"/>
                <a:cs typeface="Calibri" panose="020F0502020204030204" pitchFamily="34" charset="0"/>
              </a:rPr>
              <a:t> </a:t>
            </a:r>
            <a:r>
              <a:rPr lang="en-US" altLang="en-US" sz="2800" dirty="0" err="1">
                <a:latin typeface="Times New Roman" panose="02020603050405020304" pitchFamily="18" charset="0"/>
                <a:cs typeface="Calibri" panose="020F0502020204030204" pitchFamily="34" charset="0"/>
              </a:rPr>
              <a:t>bị</a:t>
            </a:r>
            <a:r>
              <a:rPr lang="en-US" altLang="en-US" sz="2800" dirty="0">
                <a:latin typeface="Times New Roman" panose="02020603050405020304" pitchFamily="18" charset="0"/>
                <a:cs typeface="Calibri" panose="020F0502020204030204" pitchFamily="34" charset="0"/>
              </a:rPr>
              <a:t> </a:t>
            </a:r>
            <a:r>
              <a:rPr lang="en-US" altLang="en-US" sz="2800" dirty="0" err="1">
                <a:latin typeface="Times New Roman" panose="02020603050405020304" pitchFamily="18" charset="0"/>
                <a:cs typeface="Calibri" panose="020F0502020204030204" pitchFamily="34" charset="0"/>
              </a:rPr>
              <a:t>nhiễm</a:t>
            </a:r>
            <a:r>
              <a:rPr lang="en-US" altLang="en-US" sz="2800" dirty="0">
                <a:latin typeface="Times New Roman" panose="02020603050405020304" pitchFamily="18" charset="0"/>
                <a:cs typeface="Calibri" panose="020F0502020204030204" pitchFamily="34" charset="0"/>
              </a:rPr>
              <a:t> </a:t>
            </a:r>
            <a:r>
              <a:rPr lang="en-US" altLang="en-US" sz="2800" dirty="0" err="1">
                <a:latin typeface="Times New Roman" panose="02020603050405020304" pitchFamily="18" charset="0"/>
                <a:cs typeface="Calibri" panose="020F0502020204030204" pitchFamily="34" charset="0"/>
              </a:rPr>
              <a:t>khuẩn</a:t>
            </a:r>
            <a:r>
              <a:rPr lang="en-US" altLang="en-US" sz="2800" dirty="0">
                <a:latin typeface="Times New Roman" panose="02020603050405020304" pitchFamily="18" charset="0"/>
                <a:cs typeface="Calibri" panose="020F0502020204030204" pitchFamily="34" charset="0"/>
              </a:rPr>
              <a:t>, </a:t>
            </a:r>
            <a:r>
              <a:rPr lang="en-US" altLang="en-US" sz="2800" dirty="0" err="1">
                <a:latin typeface="Times New Roman" panose="02020603050405020304" pitchFamily="18" charset="0"/>
                <a:cs typeface="Calibri" panose="020F0502020204030204" pitchFamily="34" charset="0"/>
              </a:rPr>
              <a:t>chắc</a:t>
            </a:r>
            <a:r>
              <a:rPr lang="en-US" altLang="en-US" sz="2800" dirty="0">
                <a:latin typeface="Times New Roman" panose="02020603050405020304" pitchFamily="18" charset="0"/>
                <a:cs typeface="Calibri" panose="020F0502020204030204" pitchFamily="34" charset="0"/>
              </a:rPr>
              <a:t> </a:t>
            </a:r>
            <a:r>
              <a:rPr lang="en-US" altLang="en-US" sz="2800" dirty="0" err="1">
                <a:latin typeface="Times New Roman" panose="02020603050405020304" pitchFamily="18" charset="0"/>
                <a:cs typeface="Calibri" panose="020F0502020204030204" pitchFamily="34" charset="0"/>
              </a:rPr>
              <a:t>chắn</a:t>
            </a:r>
            <a:r>
              <a:rPr lang="en-US" altLang="en-US" sz="2800" dirty="0">
                <a:latin typeface="Times New Roman" panose="02020603050405020304" pitchFamily="18" charset="0"/>
                <a:cs typeface="Calibri" panose="020F0502020204030204" pitchFamily="34" charset="0"/>
              </a:rPr>
              <a:t> </a:t>
            </a:r>
            <a:r>
              <a:rPr lang="en-US" altLang="en-US" sz="2800" dirty="0" err="1">
                <a:latin typeface="Times New Roman" panose="02020603050405020304" pitchFamily="18" charset="0"/>
                <a:cs typeface="Calibri" panose="020F0502020204030204" pitchFamily="34" charset="0"/>
              </a:rPr>
              <a:t>hết</a:t>
            </a:r>
            <a:r>
              <a:rPr lang="en-US" altLang="en-US" sz="2800" dirty="0">
                <a:latin typeface="Times New Roman" panose="02020603050405020304" pitchFamily="18" charset="0"/>
                <a:cs typeface="Calibri" panose="020F0502020204030204" pitchFamily="34" charset="0"/>
              </a:rPr>
              <a:t> </a:t>
            </a:r>
            <a:r>
              <a:rPr lang="en-US" altLang="en-US" sz="2800" dirty="0" err="1">
                <a:latin typeface="Times New Roman" panose="02020603050405020304" pitchFamily="18" charset="0"/>
                <a:cs typeface="Calibri" panose="020F0502020204030204" pitchFamily="34" charset="0"/>
              </a:rPr>
              <a:t>sỏi</a:t>
            </a:r>
            <a:r>
              <a:rPr lang="en-US" altLang="en-US" sz="2800" dirty="0">
                <a:latin typeface="Times New Roman" panose="02020603050405020304" pitchFamily="18" charset="0"/>
                <a:cs typeface="Calibri" panose="020F0502020204030204" pitchFamily="34" charset="0"/>
              </a:rPr>
              <a:t>, Oddi </a:t>
            </a:r>
            <a:r>
              <a:rPr lang="en-US" altLang="en-US" sz="2800" dirty="0" err="1">
                <a:latin typeface="Times New Roman" panose="02020603050405020304" pitchFamily="18" charset="0"/>
                <a:cs typeface="Calibri" panose="020F0502020204030204" pitchFamily="34" charset="0"/>
              </a:rPr>
              <a:t>thông</a:t>
            </a:r>
            <a:r>
              <a:rPr lang="en-US" altLang="en-US" sz="2800" dirty="0">
                <a:latin typeface="Times New Roman" panose="02020603050405020304" pitchFamily="18" charset="0"/>
                <a:cs typeface="Calibri" panose="020F0502020204030204" pitchFamily="34" charset="0"/>
              </a:rPr>
              <a:t> </a:t>
            </a:r>
            <a:r>
              <a:rPr lang="en-US" altLang="en-US" sz="2800" dirty="0" err="1">
                <a:latin typeface="Times New Roman" panose="02020603050405020304" pitchFamily="18" charset="0"/>
                <a:cs typeface="Calibri" panose="020F0502020204030204" pitchFamily="34" charset="0"/>
              </a:rPr>
              <a:t>tốt</a:t>
            </a:r>
            <a:r>
              <a:rPr lang="en-US" altLang="en-US" sz="2800" dirty="0">
                <a:latin typeface="Times New Roman" panose="02020603050405020304" pitchFamily="18" charset="0"/>
                <a:cs typeface="Calibri" panose="020F0502020204030204" pitchFamily="34" charset="0"/>
              </a:rPr>
              <a:t>.</a:t>
            </a:r>
            <a:endParaRPr lang="en-US" altLang="en-US" sz="2800" dirty="0"/>
          </a:p>
        </p:txBody>
      </p:sp>
      <p:pic>
        <p:nvPicPr>
          <p:cNvPr id="26628" name="Picture 8">
            <a:extLst>
              <a:ext uri="{FF2B5EF4-FFF2-40B4-BE49-F238E27FC236}">
                <a16:creationId xmlns:a16="http://schemas.microsoft.com/office/drawing/2014/main" id="{61A9B14C-8B42-6949-9418-BF54C98095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1026" t="43550" r="38065" b="33727"/>
          <a:stretch>
            <a:fillRect/>
          </a:stretch>
        </p:blipFill>
        <p:spPr bwMode="auto">
          <a:xfrm>
            <a:off x="2133600" y="2438400"/>
            <a:ext cx="4827588"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2000" advTm="15601"/>
    </mc:Choice>
    <mc:Fallback xmlns="">
      <p:transition spd="slow" advTm="15601"/>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extBox 5">
            <a:extLst>
              <a:ext uri="{FF2B5EF4-FFF2-40B4-BE49-F238E27FC236}">
                <a16:creationId xmlns:a16="http://schemas.microsoft.com/office/drawing/2014/main" id="{A767B45D-5E9B-8B46-B7EA-B111023DF73F}"/>
              </a:ext>
            </a:extLst>
          </p:cNvPr>
          <p:cNvSpPr txBox="1">
            <a:spLocks noChangeArrowheads="1"/>
          </p:cNvSpPr>
          <p:nvPr/>
        </p:nvSpPr>
        <p:spPr bwMode="auto">
          <a:xfrm>
            <a:off x="381000" y="381000"/>
            <a:ext cx="7848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FFC000"/>
                </a:solidFill>
                <a:latin typeface="Times New Roman" panose="02020603050405020304" pitchFamily="18" charset="0"/>
                <a:cs typeface="Times New Roman" panose="02020603050405020304" pitchFamily="18" charset="0"/>
              </a:rPr>
              <a:t>3.1.2.2 Mở OMC lấy sỏi dẫn lưu Kehr</a:t>
            </a:r>
          </a:p>
        </p:txBody>
      </p:sp>
      <p:pic>
        <p:nvPicPr>
          <p:cNvPr id="27650" name="Picture 2">
            <a:extLst>
              <a:ext uri="{FF2B5EF4-FFF2-40B4-BE49-F238E27FC236}">
                <a16:creationId xmlns:a16="http://schemas.microsoft.com/office/drawing/2014/main" id="{7A28A731-1750-3D4A-9331-A63140D7FCF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567" t="4733" r="2296" b="2959"/>
          <a:stretch>
            <a:fillRect/>
          </a:stretch>
        </p:blipFill>
        <p:spPr bwMode="auto">
          <a:xfrm>
            <a:off x="619125" y="2744788"/>
            <a:ext cx="4384675" cy="259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651" name="Picture 6">
            <a:extLst>
              <a:ext uri="{FF2B5EF4-FFF2-40B4-BE49-F238E27FC236}">
                <a16:creationId xmlns:a16="http://schemas.microsoft.com/office/drawing/2014/main" id="{D84C3072-56E4-9348-9D05-0951F6B122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39449" t="42078" r="38194" b="31200"/>
          <a:stretch>
            <a:fillRect/>
          </a:stretch>
        </p:blipFill>
        <p:spPr bwMode="auto">
          <a:xfrm>
            <a:off x="5257800" y="2719388"/>
            <a:ext cx="3200400" cy="259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52" name="Rectangle 1">
            <a:extLst>
              <a:ext uri="{FF2B5EF4-FFF2-40B4-BE49-F238E27FC236}">
                <a16:creationId xmlns:a16="http://schemas.microsoft.com/office/drawing/2014/main" id="{B48C03BD-8476-0449-BB0B-E729FB39588B}"/>
              </a:ext>
            </a:extLst>
          </p:cNvPr>
          <p:cNvSpPr>
            <a:spLocks noChangeArrowheads="1"/>
          </p:cNvSpPr>
          <p:nvPr/>
        </p:nvSpPr>
        <p:spPr bwMode="auto">
          <a:xfrm>
            <a:off x="619125" y="904875"/>
            <a:ext cx="8296275" cy="2384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a:solidFill>
                  <a:schemeClr val="tx1"/>
                </a:solidFill>
                <a:latin typeface="Arial" panose="020B0604020202020204" pitchFamily="34" charset="0"/>
                <a:cs typeface="Arial" panose="020B0604020202020204" pitchFamily="34" charset="0"/>
              </a:defRPr>
            </a:lvl1pPr>
            <a:lvl2pPr marL="11113">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lvl="1" eaLnBrk="1" hangingPunct="1">
              <a:lnSpc>
                <a:spcPct val="150000"/>
              </a:lnSpc>
              <a:spcBef>
                <a:spcPct val="50000"/>
              </a:spcBef>
            </a:pPr>
            <a:r>
              <a:rPr lang="en-US" altLang="en-US" sz="2800" dirty="0">
                <a:latin typeface="Times New Roman" panose="02020603050405020304" pitchFamily="18" charset="0"/>
                <a:cs typeface="Times New Roman" panose="02020603050405020304" pitchFamily="18" charset="0"/>
              </a:rPr>
              <a:t>- </a:t>
            </a:r>
            <a:r>
              <a:rPr lang="en-US" altLang="en-US" sz="2800" dirty="0" err="1">
                <a:latin typeface="Times New Roman" panose="02020603050405020304" pitchFamily="18" charset="0"/>
                <a:cs typeface="Times New Roman" panose="02020603050405020304" pitchFamily="18" charset="0"/>
              </a:rPr>
              <a:t>Khi</a:t>
            </a:r>
            <a:r>
              <a:rPr lang="en-US" altLang="en-US" sz="2800" dirty="0">
                <a:latin typeface="Times New Roman" panose="02020603050405020304" pitchFamily="18" charset="0"/>
                <a:cs typeface="Times New Roman" panose="02020603050405020304" pitchFamily="18" charset="0"/>
              </a:rPr>
              <a:t> </a:t>
            </a:r>
            <a:r>
              <a:rPr lang="en-US" altLang="en-US" sz="2800" dirty="0" err="1">
                <a:latin typeface="Times New Roman" panose="02020603050405020304" pitchFamily="18" charset="0"/>
                <a:cs typeface="Times New Roman" panose="02020603050405020304" pitchFamily="18" charset="0"/>
              </a:rPr>
              <a:t>không</a:t>
            </a:r>
            <a:r>
              <a:rPr lang="en-US" altLang="en-US" sz="2800" dirty="0">
                <a:latin typeface="Times New Roman" panose="02020603050405020304" pitchFamily="18" charset="0"/>
                <a:cs typeface="Times New Roman" panose="02020603050405020304" pitchFamily="18" charset="0"/>
              </a:rPr>
              <a:t> </a:t>
            </a:r>
            <a:r>
              <a:rPr lang="en-US" altLang="en-US" sz="2800" dirty="0" err="1">
                <a:latin typeface="Times New Roman" panose="02020603050405020304" pitchFamily="18" charset="0"/>
                <a:cs typeface="Times New Roman" panose="02020603050405020304" pitchFamily="18" charset="0"/>
              </a:rPr>
              <a:t>đủ</a:t>
            </a:r>
            <a:r>
              <a:rPr lang="en-US" altLang="en-US" sz="2800" dirty="0">
                <a:latin typeface="Times New Roman" panose="02020603050405020304" pitchFamily="18" charset="0"/>
                <a:cs typeface="Times New Roman" panose="02020603050405020304" pitchFamily="18" charset="0"/>
              </a:rPr>
              <a:t> </a:t>
            </a:r>
            <a:r>
              <a:rPr lang="en-US" altLang="en-US" sz="2800" dirty="0" err="1">
                <a:latin typeface="Times New Roman" panose="02020603050405020304" pitchFamily="18" charset="0"/>
                <a:cs typeface="Times New Roman" panose="02020603050405020304" pitchFamily="18" charset="0"/>
              </a:rPr>
              <a:t>điều</a:t>
            </a:r>
            <a:r>
              <a:rPr lang="en-US" altLang="en-US" sz="2800" dirty="0">
                <a:latin typeface="Times New Roman" panose="02020603050405020304" pitchFamily="18" charset="0"/>
                <a:cs typeface="Times New Roman" panose="02020603050405020304" pitchFamily="18" charset="0"/>
              </a:rPr>
              <a:t> </a:t>
            </a:r>
            <a:r>
              <a:rPr lang="en-US" altLang="en-US" sz="2800" dirty="0" err="1">
                <a:latin typeface="Times New Roman" panose="02020603050405020304" pitchFamily="18" charset="0"/>
                <a:cs typeface="Times New Roman" panose="02020603050405020304" pitchFamily="18" charset="0"/>
              </a:rPr>
              <a:t>kiện</a:t>
            </a:r>
            <a:r>
              <a:rPr lang="en-US" altLang="en-US" sz="2800" dirty="0">
                <a:latin typeface="Times New Roman" panose="02020603050405020304" pitchFamily="18" charset="0"/>
                <a:cs typeface="Times New Roman" panose="02020603050405020304" pitchFamily="18" charset="0"/>
              </a:rPr>
              <a:t> </a:t>
            </a:r>
            <a:r>
              <a:rPr lang="en-US" altLang="en-US" sz="2800" dirty="0" err="1">
                <a:latin typeface="Times New Roman" panose="02020603050405020304" pitchFamily="18" charset="0"/>
                <a:cs typeface="Times New Roman" panose="02020603050405020304" pitchFamily="18" charset="0"/>
              </a:rPr>
              <a:t>khâu</a:t>
            </a:r>
            <a:r>
              <a:rPr lang="en-US" altLang="en-US" sz="2800" dirty="0">
                <a:latin typeface="Times New Roman" panose="02020603050405020304" pitchFamily="18" charset="0"/>
                <a:cs typeface="Times New Roman" panose="02020603050405020304" pitchFamily="18" charset="0"/>
              </a:rPr>
              <a:t> </a:t>
            </a:r>
            <a:r>
              <a:rPr lang="en-US" altLang="en-US" sz="2800" dirty="0" err="1">
                <a:latin typeface="Times New Roman" panose="02020603050405020304" pitchFamily="18" charset="0"/>
                <a:cs typeface="Times New Roman" panose="02020603050405020304" pitchFamily="18" charset="0"/>
              </a:rPr>
              <a:t>kín</a:t>
            </a:r>
            <a:r>
              <a:rPr lang="en-US" altLang="en-US" sz="2800" dirty="0">
                <a:latin typeface="Times New Roman" panose="02020603050405020304" pitchFamily="18" charset="0"/>
                <a:cs typeface="Times New Roman" panose="02020603050405020304" pitchFamily="18" charset="0"/>
              </a:rPr>
              <a:t> OMC.</a:t>
            </a:r>
          </a:p>
          <a:p>
            <a:pPr lvl="1" eaLnBrk="1" hangingPunct="1">
              <a:lnSpc>
                <a:spcPct val="150000"/>
              </a:lnSpc>
              <a:spcBef>
                <a:spcPct val="50000"/>
              </a:spcBef>
            </a:pPr>
            <a:r>
              <a:rPr lang="en-US" altLang="en-US" sz="2800" dirty="0">
                <a:latin typeface="Times New Roman" panose="02020603050405020304" pitchFamily="18" charset="0"/>
                <a:cs typeface="Times New Roman" panose="02020603050405020304" pitchFamily="18" charset="0"/>
              </a:rPr>
              <a:t>- </a:t>
            </a:r>
            <a:r>
              <a:rPr lang="vi-VN" sz="2800" dirty="0">
                <a:latin typeface="Times New Roman" pitchFamily="18" charset="0"/>
                <a:cs typeface="Times New Roman" pitchFamily="18" charset="0"/>
              </a:rPr>
              <a:t>Lấy sỏi qua đường hầm Kehr sau 3 tuần nếu còn sỏi.</a:t>
            </a:r>
          </a:p>
          <a:p>
            <a:pPr lvl="1" eaLnBrk="1" hangingPunct="1">
              <a:lnSpc>
                <a:spcPct val="150000"/>
              </a:lnSpc>
              <a:spcBef>
                <a:spcPct val="50000"/>
              </a:spcBef>
            </a:pPr>
            <a:endParaRPr lang="en-US" altLang="en-US" sz="2800" dirty="0">
              <a:latin typeface="Times New Roman" panose="02020603050405020304" pitchFamily="18" charset="0"/>
              <a:cs typeface="Times New Roman" panose="02020603050405020304" pitchFamily="18" charset="0"/>
            </a:endParaRPr>
          </a:p>
        </p:txBody>
      </p:sp>
      <p:sp>
        <p:nvSpPr>
          <p:cNvPr id="27653" name="Rectangle 7">
            <a:extLst>
              <a:ext uri="{FF2B5EF4-FFF2-40B4-BE49-F238E27FC236}">
                <a16:creationId xmlns:a16="http://schemas.microsoft.com/office/drawing/2014/main" id="{E2BAEA1E-C5A2-B347-ACE9-E642FB3A8436}"/>
              </a:ext>
            </a:extLst>
          </p:cNvPr>
          <p:cNvSpPr>
            <a:spLocks noChangeArrowheads="1"/>
          </p:cNvSpPr>
          <p:nvPr/>
        </p:nvSpPr>
        <p:spPr bwMode="auto">
          <a:xfrm>
            <a:off x="2232025" y="5562600"/>
            <a:ext cx="4625975" cy="661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defRPr>
                <a:solidFill>
                  <a:schemeClr val="tx1"/>
                </a:solidFill>
                <a:latin typeface="Arial" panose="020B0604020202020204" pitchFamily="34" charset="0"/>
                <a:cs typeface="Arial" panose="020B0604020202020204" pitchFamily="34" charset="0"/>
              </a:defRPr>
            </a:lvl1pPr>
            <a:lvl2pPr marL="11113">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lvl="1" algn="ctr" eaLnBrk="1" hangingPunct="1">
              <a:lnSpc>
                <a:spcPct val="150000"/>
              </a:lnSpc>
              <a:spcBef>
                <a:spcPct val="50000"/>
              </a:spcBef>
            </a:pPr>
            <a:r>
              <a:rPr lang="en-US" altLang="en-US" sz="2800" i="1">
                <a:latin typeface="Times New Roman" panose="02020603050405020304" pitchFamily="18" charset="0"/>
                <a:cs typeface="Times New Roman" panose="02020603050405020304" pitchFamily="18" charset="0"/>
              </a:rPr>
              <a:t>Mở OMC dẫn lưu Kehr</a:t>
            </a:r>
          </a:p>
        </p:txBody>
      </p:sp>
    </p:spTree>
  </p:cSld>
  <p:clrMapOvr>
    <a:masterClrMapping/>
  </p:clrMapOvr>
  <mc:AlternateContent xmlns:mc="http://schemas.openxmlformats.org/markup-compatibility/2006" xmlns:p14="http://schemas.microsoft.com/office/powerpoint/2010/main">
    <mc:Choice Requires="p14">
      <p:transition spd="slow" p14:dur="2000" advTm="24813"/>
    </mc:Choice>
    <mc:Fallback xmlns="">
      <p:transition spd="slow" advTm="24813"/>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1">
            <a:extLst>
              <a:ext uri="{FF2B5EF4-FFF2-40B4-BE49-F238E27FC236}">
                <a16:creationId xmlns:a16="http://schemas.microsoft.com/office/drawing/2014/main" id="{274666CC-9372-F945-A96C-BB0C88346F92}"/>
              </a:ext>
            </a:extLst>
          </p:cNvPr>
          <p:cNvSpPr>
            <a:spLocks noChangeArrowheads="1"/>
          </p:cNvSpPr>
          <p:nvPr/>
        </p:nvSpPr>
        <p:spPr bwMode="auto">
          <a:xfrm>
            <a:off x="609600" y="1447800"/>
            <a:ext cx="7839075" cy="281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defRPr>
                <a:solidFill>
                  <a:schemeClr val="tx1"/>
                </a:solidFill>
                <a:latin typeface="Arial" panose="020B0604020202020204" pitchFamily="34" charset="0"/>
                <a:cs typeface="Arial" panose="020B0604020202020204" pitchFamily="34" charset="0"/>
              </a:defRPr>
            </a:lvl1pPr>
            <a:lvl2pPr marL="11113">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lvl="1" eaLnBrk="1" hangingPunct="1">
              <a:lnSpc>
                <a:spcPct val="150000"/>
              </a:lnSpc>
              <a:spcBef>
                <a:spcPct val="50000"/>
              </a:spcBef>
            </a:pPr>
            <a:r>
              <a:rPr lang="vi-VN" altLang="en-US" sz="2800" dirty="0">
                <a:latin typeface="Times New Roman" panose="02020603050405020304" pitchFamily="18" charset="0"/>
                <a:cs typeface="Times New Roman" panose="02020603050405020304" pitchFamily="18" charset="0"/>
              </a:rPr>
              <a:t>- Ưu điểm: có thể lấy sỏi sót sau mổ qua đường hầm Kehr.</a:t>
            </a:r>
          </a:p>
          <a:p>
            <a:pPr lvl="1" eaLnBrk="1" hangingPunct="1">
              <a:lnSpc>
                <a:spcPct val="150000"/>
              </a:lnSpc>
              <a:spcBef>
                <a:spcPct val="50000"/>
              </a:spcBef>
            </a:pPr>
            <a:r>
              <a:rPr lang="vi-VN" altLang="en-US" sz="2800" dirty="0">
                <a:latin typeface="Times New Roman" panose="02020603050405020304" pitchFamily="18" charset="0"/>
                <a:cs typeface="Times New Roman" panose="02020603050405020304" pitchFamily="18" charset="0"/>
              </a:rPr>
              <a:t>- Khuyết điểm: các biến chứng liên quan đến ống dẫn lưu Kehr (tuột ống, rò mật chân ống dẫn lưu Kehr,…)</a:t>
            </a:r>
            <a:endParaRPr lang="en-US" altLang="en-US" sz="28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2000" advTm="13287"/>
    </mc:Choice>
    <mc:Fallback xmlns="">
      <p:transition spd="slow" advTm="13287"/>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6">
            <a:extLst>
              <a:ext uri="{FF2B5EF4-FFF2-40B4-BE49-F238E27FC236}">
                <a16:creationId xmlns:a16="http://schemas.microsoft.com/office/drawing/2014/main" id="{85601504-86FC-3C4E-B240-5855F575C4BA}"/>
              </a:ext>
            </a:extLst>
          </p:cNvPr>
          <p:cNvSpPr txBox="1">
            <a:spLocks noChangeArrowheads="1"/>
          </p:cNvSpPr>
          <p:nvPr/>
        </p:nvSpPr>
        <p:spPr bwMode="auto">
          <a:xfrm>
            <a:off x="469900" y="1143000"/>
            <a:ext cx="8458200" cy="1600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rgbClr val="CCFFFF"/>
                </a:solidFill>
                <a:latin typeface="VNI-Swiss-Condense" pitchFamily="2" charset="0"/>
              </a:defRPr>
            </a:lvl1pPr>
            <a:lvl2pPr marL="742950" indent="-285750">
              <a:defRPr sz="2400">
                <a:solidFill>
                  <a:srgbClr val="CCFFFF"/>
                </a:solidFill>
                <a:latin typeface="VNI-Swiss-Condense" pitchFamily="2" charset="0"/>
              </a:defRPr>
            </a:lvl2pPr>
            <a:lvl3pPr marL="1143000" indent="-228600">
              <a:defRPr sz="2400">
                <a:solidFill>
                  <a:srgbClr val="CCFFFF"/>
                </a:solidFill>
                <a:latin typeface="VNI-Swiss-Condense" pitchFamily="2" charset="0"/>
              </a:defRPr>
            </a:lvl3pPr>
            <a:lvl4pPr marL="1600200" indent="-228600">
              <a:defRPr sz="2400">
                <a:solidFill>
                  <a:srgbClr val="CCFFFF"/>
                </a:solidFill>
                <a:latin typeface="VNI-Swiss-Condense" pitchFamily="2" charset="0"/>
              </a:defRPr>
            </a:lvl4pPr>
            <a:lvl5pPr marL="2057400" indent="-228600">
              <a:defRPr sz="2400">
                <a:solidFill>
                  <a:srgbClr val="CCFFFF"/>
                </a:solidFill>
                <a:latin typeface="VNI-Swiss-Condense" pitchFamily="2" charset="0"/>
              </a:defRPr>
            </a:lvl5pPr>
            <a:lvl6pPr marL="2514600" indent="-228600" eaLnBrk="0" fontAlgn="base" hangingPunct="0">
              <a:spcBef>
                <a:spcPct val="0"/>
              </a:spcBef>
              <a:spcAft>
                <a:spcPct val="0"/>
              </a:spcAft>
              <a:defRPr sz="2400">
                <a:solidFill>
                  <a:srgbClr val="CCFFFF"/>
                </a:solidFill>
                <a:latin typeface="VNI-Swiss-Condense" pitchFamily="2" charset="0"/>
              </a:defRPr>
            </a:lvl6pPr>
            <a:lvl7pPr marL="2971800" indent="-228600" eaLnBrk="0" fontAlgn="base" hangingPunct="0">
              <a:spcBef>
                <a:spcPct val="0"/>
              </a:spcBef>
              <a:spcAft>
                <a:spcPct val="0"/>
              </a:spcAft>
              <a:defRPr sz="2400">
                <a:solidFill>
                  <a:srgbClr val="CCFFFF"/>
                </a:solidFill>
                <a:latin typeface="VNI-Swiss-Condense" pitchFamily="2" charset="0"/>
              </a:defRPr>
            </a:lvl7pPr>
            <a:lvl8pPr marL="3429000" indent="-228600" eaLnBrk="0" fontAlgn="base" hangingPunct="0">
              <a:spcBef>
                <a:spcPct val="0"/>
              </a:spcBef>
              <a:spcAft>
                <a:spcPct val="0"/>
              </a:spcAft>
              <a:defRPr sz="2400">
                <a:solidFill>
                  <a:srgbClr val="CCFFFF"/>
                </a:solidFill>
                <a:latin typeface="VNI-Swiss-Condense" pitchFamily="2" charset="0"/>
              </a:defRPr>
            </a:lvl8pPr>
            <a:lvl9pPr marL="3886200" indent="-228600" eaLnBrk="0" fontAlgn="base" hangingPunct="0">
              <a:spcBef>
                <a:spcPct val="0"/>
              </a:spcBef>
              <a:spcAft>
                <a:spcPct val="0"/>
              </a:spcAft>
              <a:defRPr sz="2400">
                <a:solidFill>
                  <a:srgbClr val="CCFFFF"/>
                </a:solidFill>
                <a:latin typeface="VNI-Swiss-Condense" pitchFamily="2" charset="0"/>
              </a:defRPr>
            </a:lvl9pPr>
          </a:lstStyle>
          <a:p>
            <a:pPr algn="just" eaLnBrk="1" hangingPunct="1">
              <a:spcBef>
                <a:spcPct val="50000"/>
              </a:spcBef>
              <a:defRPr/>
            </a:pPr>
            <a:r>
              <a:rPr lang="vi-VN" sz="2800" dirty="0">
                <a:solidFill>
                  <a:schemeClr val="tx1"/>
                </a:solidFill>
                <a:latin typeface="Times New Roman" pitchFamily="18" charset="0"/>
                <a:cs typeface="Times New Roman" pitchFamily="18" charset="0"/>
              </a:rPr>
              <a:t>Nguyên tắc: 	</a:t>
            </a:r>
          </a:p>
          <a:p>
            <a:pPr marL="342900" indent="-342900" algn="just" eaLnBrk="1" hangingPunct="1">
              <a:spcBef>
                <a:spcPct val="50000"/>
              </a:spcBef>
              <a:buFontTx/>
              <a:buChar char="-"/>
              <a:defRPr/>
            </a:pPr>
            <a:r>
              <a:rPr lang="vi-VN" sz="2800" dirty="0">
                <a:solidFill>
                  <a:schemeClr val="tx1"/>
                </a:solidFill>
                <a:latin typeface="Times New Roman" pitchFamily="18" charset="0"/>
                <a:cs typeface="Times New Roman" pitchFamily="18" charset="0"/>
              </a:rPr>
              <a:t>Lấy sỏi đường mật chính qua ống túi mật (dùng dụng cụ hoặc ống soi đường mật để lấy sỏi) .</a:t>
            </a:r>
          </a:p>
        </p:txBody>
      </p:sp>
      <p:sp>
        <p:nvSpPr>
          <p:cNvPr id="29698" name="TextBox 5">
            <a:extLst>
              <a:ext uri="{FF2B5EF4-FFF2-40B4-BE49-F238E27FC236}">
                <a16:creationId xmlns:a16="http://schemas.microsoft.com/office/drawing/2014/main" id="{F378A86A-FF0D-F848-8E4E-59CBABF39CBA}"/>
              </a:ext>
            </a:extLst>
          </p:cNvPr>
          <p:cNvSpPr txBox="1">
            <a:spLocks noChangeArrowheads="1"/>
          </p:cNvSpPr>
          <p:nvPr/>
        </p:nvSpPr>
        <p:spPr bwMode="auto">
          <a:xfrm>
            <a:off x="381000" y="381000"/>
            <a:ext cx="85344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chemeClr val="tx2">
                    <a:lumMod val="75000"/>
                  </a:schemeClr>
                </a:solidFill>
                <a:latin typeface="Times New Roman" panose="02020603050405020304" pitchFamily="18" charset="0"/>
                <a:cs typeface="Times New Roman" panose="02020603050405020304" pitchFamily="18" charset="0"/>
              </a:rPr>
              <a:t>3.1.3 Lấy sỏi OMC qua ống túi mật</a:t>
            </a:r>
          </a:p>
        </p:txBody>
      </p:sp>
      <p:pic>
        <p:nvPicPr>
          <p:cNvPr id="29699" name="Picture 4">
            <a:extLst>
              <a:ext uri="{FF2B5EF4-FFF2-40B4-BE49-F238E27FC236}">
                <a16:creationId xmlns:a16="http://schemas.microsoft.com/office/drawing/2014/main" id="{A99E9ED9-563F-9843-A69A-B7876E4332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8489" t="9698" r="29922" b="15906"/>
          <a:stretch>
            <a:fillRect/>
          </a:stretch>
        </p:blipFill>
        <p:spPr bwMode="auto">
          <a:xfrm rot="5400000">
            <a:off x="1781175" y="2452688"/>
            <a:ext cx="2228850"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700" name="Picture 6" descr="IMG_0319">
            <a:extLst>
              <a:ext uri="{FF2B5EF4-FFF2-40B4-BE49-F238E27FC236}">
                <a16:creationId xmlns:a16="http://schemas.microsoft.com/office/drawing/2014/main" id="{BF58EBC4-9831-7044-9F80-38CBB9DF20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325" t="15120" r="-2013" b="11815"/>
          <a:stretch>
            <a:fillRect/>
          </a:stretch>
        </p:blipFill>
        <p:spPr bwMode="auto">
          <a:xfrm>
            <a:off x="5410200" y="3486150"/>
            <a:ext cx="3124200" cy="2228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701" name="Rectangle 1">
            <a:extLst>
              <a:ext uri="{FF2B5EF4-FFF2-40B4-BE49-F238E27FC236}">
                <a16:creationId xmlns:a16="http://schemas.microsoft.com/office/drawing/2014/main" id="{255021D5-6C79-6D40-B793-47B96D7D12E4}"/>
              </a:ext>
            </a:extLst>
          </p:cNvPr>
          <p:cNvSpPr>
            <a:spLocks noChangeArrowheads="1"/>
          </p:cNvSpPr>
          <p:nvPr/>
        </p:nvSpPr>
        <p:spPr bwMode="auto">
          <a:xfrm>
            <a:off x="1392624" y="5808663"/>
            <a:ext cx="300595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i="1" dirty="0">
                <a:latin typeface="Times New Roman" panose="02020603050405020304" pitchFamily="18" charset="0"/>
                <a:cs typeface="Calibri" panose="020F0502020204030204" pitchFamily="34" charset="0"/>
              </a:rPr>
              <a:t>Lấy sỏi OMC qua ống túi mật</a:t>
            </a:r>
            <a:r>
              <a:rPr lang="en-US" altLang="en-US" dirty="0"/>
              <a:t> </a:t>
            </a:r>
          </a:p>
        </p:txBody>
      </p:sp>
      <p:sp>
        <p:nvSpPr>
          <p:cNvPr id="29702" name="Rectangle 2">
            <a:extLst>
              <a:ext uri="{FF2B5EF4-FFF2-40B4-BE49-F238E27FC236}">
                <a16:creationId xmlns:a16="http://schemas.microsoft.com/office/drawing/2014/main" id="{C76563D1-2F07-C442-B68C-D3BCF5CB5607}"/>
              </a:ext>
            </a:extLst>
          </p:cNvPr>
          <p:cNvSpPr>
            <a:spLocks noChangeArrowheads="1"/>
          </p:cNvSpPr>
          <p:nvPr/>
        </p:nvSpPr>
        <p:spPr bwMode="auto">
          <a:xfrm>
            <a:off x="5956300" y="5808663"/>
            <a:ext cx="20320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i="1">
                <a:latin typeface="Times New Roman" panose="02020603050405020304" pitchFamily="18" charset="0"/>
                <a:cs typeface="Calibri" panose="020F0502020204030204" pitchFamily="34" charset="0"/>
              </a:rPr>
              <a:t>Ống soi đường mật</a:t>
            </a:r>
            <a:r>
              <a:rPr lang="en-US" altLang="en-US"/>
              <a:t> </a:t>
            </a:r>
          </a:p>
        </p:txBody>
      </p:sp>
    </p:spTree>
  </p:cSld>
  <p:clrMapOvr>
    <a:masterClrMapping/>
  </p:clrMapOvr>
  <mc:AlternateContent xmlns:mc="http://schemas.openxmlformats.org/markup-compatibility/2006" xmlns:p14="http://schemas.microsoft.com/office/powerpoint/2010/main">
    <mc:Choice Requires="p14">
      <p:transition spd="slow" p14:dur="2000" advTm="19705"/>
    </mc:Choice>
    <mc:Fallback xmlns="">
      <p:transition spd="slow" advTm="19705"/>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a:extLst>
              <a:ext uri="{FF2B5EF4-FFF2-40B4-BE49-F238E27FC236}">
                <a16:creationId xmlns:a16="http://schemas.microsoft.com/office/drawing/2014/main" id="{DDD6F49E-9CB0-7046-AFA8-42F3395956D6}"/>
              </a:ext>
            </a:extLst>
          </p:cNvPr>
          <p:cNvSpPr>
            <a:spLocks noChangeArrowheads="1"/>
          </p:cNvSpPr>
          <p:nvPr/>
        </p:nvSpPr>
        <p:spPr bwMode="auto">
          <a:xfrm>
            <a:off x="762000" y="1447800"/>
            <a:ext cx="7772400"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buFontTx/>
              <a:buChar char="-"/>
            </a:pPr>
            <a:r>
              <a:rPr lang="en-US" altLang="en-US" sz="2800" dirty="0" err="1">
                <a:latin typeface="Times New Roman" panose="02020603050405020304" pitchFamily="18" charset="0"/>
                <a:ea typeface="Calibri" panose="020F0502020204030204" pitchFamily="34" charset="0"/>
                <a:cs typeface="Times New Roman" panose="02020603050405020304" pitchFamily="18" charset="0"/>
              </a:rPr>
              <a:t>Ưu</a:t>
            </a:r>
            <a:r>
              <a:rPr lang="en-US" alt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altLang="en-US" sz="2800" dirty="0" err="1">
                <a:latin typeface="Times New Roman" panose="02020603050405020304" pitchFamily="18" charset="0"/>
                <a:ea typeface="Calibri" panose="020F0502020204030204" pitchFamily="34" charset="0"/>
                <a:cs typeface="Times New Roman" panose="02020603050405020304" pitchFamily="18" charset="0"/>
              </a:rPr>
              <a:t>điểm</a:t>
            </a:r>
            <a:r>
              <a:rPr lang="en-US" alt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altLang="en-US" sz="2800" dirty="0" err="1">
                <a:latin typeface="Times New Roman" panose="02020603050405020304" pitchFamily="18" charset="0"/>
                <a:ea typeface="Calibri" panose="020F0502020204030204" pitchFamily="34" charset="0"/>
                <a:cs typeface="Times New Roman" panose="02020603050405020304" pitchFamily="18" charset="0"/>
              </a:rPr>
              <a:t>Hậu</a:t>
            </a:r>
            <a:r>
              <a:rPr lang="en-US" alt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altLang="en-US" sz="2800" dirty="0" err="1">
                <a:latin typeface="Times New Roman" panose="02020603050405020304" pitchFamily="18" charset="0"/>
                <a:ea typeface="Calibri" panose="020F0502020204030204" pitchFamily="34" charset="0"/>
                <a:cs typeface="Times New Roman" panose="02020603050405020304" pitchFamily="18" charset="0"/>
              </a:rPr>
              <a:t>phẫu</a:t>
            </a:r>
            <a:r>
              <a:rPr lang="vi-VN" altLang="en-US" sz="2800" dirty="0">
                <a:latin typeface="Times New Roman" panose="02020603050405020304" pitchFamily="18" charset="0"/>
                <a:ea typeface="Calibri" panose="020F0502020204030204" pitchFamily="34" charset="0"/>
                <a:cs typeface="Times New Roman" panose="02020603050405020304" pitchFamily="18" charset="0"/>
              </a:rPr>
              <a:t> nhẹ nhàng</a:t>
            </a:r>
            <a:r>
              <a:rPr lang="en-US" alt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altLang="en-US" sz="2800" dirty="0" err="1">
                <a:latin typeface="Times New Roman" panose="02020603050405020304" pitchFamily="18" charset="0"/>
                <a:ea typeface="Calibri" panose="020F0502020204030204" pitchFamily="34" charset="0"/>
                <a:cs typeface="Times New Roman" panose="02020603050405020304" pitchFamily="18" charset="0"/>
              </a:rPr>
              <a:t>giống</a:t>
            </a:r>
            <a:r>
              <a:rPr lang="en-US" alt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altLang="en-US" sz="2800" dirty="0" err="1">
                <a:latin typeface="Times New Roman" panose="02020603050405020304" pitchFamily="18" charset="0"/>
                <a:ea typeface="Calibri" panose="020F0502020204030204" pitchFamily="34" charset="0"/>
                <a:cs typeface="Times New Roman" panose="02020603050405020304" pitchFamily="18" charset="0"/>
              </a:rPr>
              <a:t>như</a:t>
            </a:r>
            <a:r>
              <a:rPr lang="en-US" altLang="en-US" sz="2800" dirty="0">
                <a:latin typeface="Times New Roman" panose="02020603050405020304" pitchFamily="18" charset="0"/>
                <a:ea typeface="Calibri" panose="020F0502020204030204" pitchFamily="34" charset="0"/>
                <a:cs typeface="Times New Roman" panose="02020603050405020304" pitchFamily="18" charset="0"/>
              </a:rPr>
              <a:t> PTNS </a:t>
            </a:r>
            <a:r>
              <a:rPr lang="en-US" altLang="en-US" sz="2800" dirty="0" err="1">
                <a:latin typeface="Times New Roman" panose="02020603050405020304" pitchFamily="18" charset="0"/>
                <a:ea typeface="Calibri" panose="020F0502020204030204" pitchFamily="34" charset="0"/>
                <a:cs typeface="Times New Roman" panose="02020603050405020304" pitchFamily="18" charset="0"/>
              </a:rPr>
              <a:t>cắt</a:t>
            </a:r>
            <a:r>
              <a:rPr lang="en-US" alt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altLang="en-US" sz="2800" dirty="0" err="1">
                <a:latin typeface="Times New Roman" panose="02020603050405020304" pitchFamily="18" charset="0"/>
                <a:ea typeface="Calibri" panose="020F0502020204030204" pitchFamily="34" charset="0"/>
                <a:cs typeface="Times New Roman" panose="02020603050405020304" pitchFamily="18" charset="0"/>
              </a:rPr>
              <a:t>túi</a:t>
            </a:r>
            <a:r>
              <a:rPr lang="en-US" alt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altLang="en-US" sz="2800" dirty="0" err="1">
                <a:latin typeface="Times New Roman" panose="02020603050405020304" pitchFamily="18" charset="0"/>
                <a:ea typeface="Calibri" panose="020F0502020204030204" pitchFamily="34" charset="0"/>
                <a:cs typeface="Times New Roman" panose="02020603050405020304" pitchFamily="18" charset="0"/>
              </a:rPr>
              <a:t>mật</a:t>
            </a:r>
            <a:r>
              <a:rPr lang="en-US" altLang="en-US" sz="2800" dirty="0">
                <a:latin typeface="Times New Roman" panose="02020603050405020304" pitchFamily="18" charset="0"/>
                <a:ea typeface="Calibri" panose="020F0502020204030204" pitchFamily="34" charset="0"/>
                <a:cs typeface="Times New Roman" panose="02020603050405020304" pitchFamily="18" charset="0"/>
              </a:rPr>
              <a:t>.</a:t>
            </a:r>
          </a:p>
          <a:p>
            <a:pPr>
              <a:buFontTx/>
              <a:buChar char="-"/>
            </a:pPr>
            <a:endParaRPr lang="en-US" altLang="en-US" sz="2800" dirty="0">
              <a:latin typeface="Times New Roman" panose="02020603050405020304" pitchFamily="18" charset="0"/>
              <a:ea typeface="Calibri" panose="020F0502020204030204" pitchFamily="34" charset="0"/>
              <a:cs typeface="Times New Roman" panose="02020603050405020304" pitchFamily="18" charset="0"/>
            </a:endParaRPr>
          </a:p>
          <a:p>
            <a:pPr>
              <a:buFontTx/>
              <a:buChar char="-"/>
            </a:pPr>
            <a:r>
              <a:rPr lang="en-US" altLang="en-US" sz="2800" dirty="0" err="1">
                <a:latin typeface="Times New Roman" panose="02020603050405020304" pitchFamily="18" charset="0"/>
                <a:ea typeface="Calibri" panose="020F0502020204030204" pitchFamily="34" charset="0"/>
                <a:cs typeface="Times New Roman" panose="02020603050405020304" pitchFamily="18" charset="0"/>
              </a:rPr>
              <a:t>Khuyết</a:t>
            </a:r>
            <a:r>
              <a:rPr lang="en-US" alt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altLang="en-US" sz="2800" dirty="0" err="1">
                <a:latin typeface="Times New Roman" panose="02020603050405020304" pitchFamily="18" charset="0"/>
                <a:ea typeface="Calibri" panose="020F0502020204030204" pitchFamily="34" charset="0"/>
                <a:cs typeface="Times New Roman" panose="02020603050405020304" pitchFamily="18" charset="0"/>
              </a:rPr>
              <a:t>điểm</a:t>
            </a:r>
            <a:r>
              <a:rPr lang="en-US" alt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altLang="en-US" sz="2800" dirty="0" err="1">
                <a:latin typeface="Times New Roman" panose="02020603050405020304" pitchFamily="18" charset="0"/>
                <a:ea typeface="Calibri" panose="020F0502020204030204" pitchFamily="34" charset="0"/>
                <a:cs typeface="Times New Roman" panose="02020603050405020304" pitchFamily="18" charset="0"/>
              </a:rPr>
              <a:t>Kỹ</a:t>
            </a:r>
            <a:r>
              <a:rPr lang="en-US" alt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altLang="en-US" sz="2800" dirty="0" err="1">
                <a:latin typeface="Times New Roman" panose="02020603050405020304" pitchFamily="18" charset="0"/>
                <a:ea typeface="Calibri" panose="020F0502020204030204" pitchFamily="34" charset="0"/>
                <a:cs typeface="Times New Roman" panose="02020603050405020304" pitchFamily="18" charset="0"/>
              </a:rPr>
              <a:t>thuật</a:t>
            </a:r>
            <a:r>
              <a:rPr lang="en-US" alt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altLang="en-US" sz="2800" dirty="0" err="1">
                <a:latin typeface="Times New Roman" panose="02020603050405020304" pitchFamily="18" charset="0"/>
                <a:ea typeface="Calibri" panose="020F0502020204030204" pitchFamily="34" charset="0"/>
                <a:cs typeface="Times New Roman" panose="02020603050405020304" pitchFamily="18" charset="0"/>
              </a:rPr>
              <a:t>khó</a:t>
            </a:r>
            <a:r>
              <a:rPr lang="en-US" alt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altLang="en-US" sz="2800" dirty="0" err="1">
                <a:latin typeface="Times New Roman" panose="02020603050405020304" pitchFamily="18" charset="0"/>
                <a:ea typeface="Calibri" panose="020F0502020204030204" pitchFamily="34" charset="0"/>
                <a:cs typeface="Times New Roman" panose="02020603050405020304" pitchFamily="18" charset="0"/>
              </a:rPr>
              <a:t>phải</a:t>
            </a:r>
            <a:r>
              <a:rPr lang="en-US" alt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altLang="en-US" sz="2800" dirty="0" err="1">
                <a:latin typeface="Times New Roman" panose="02020603050405020304" pitchFamily="18" charset="0"/>
                <a:ea typeface="Calibri" panose="020F0502020204030204" pitchFamily="34" charset="0"/>
                <a:cs typeface="Times New Roman" panose="02020603050405020304" pitchFamily="18" charset="0"/>
              </a:rPr>
              <a:t>có</a:t>
            </a:r>
            <a:r>
              <a:rPr lang="en-US" alt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altLang="en-US" sz="2800" dirty="0" err="1">
                <a:latin typeface="Times New Roman" panose="02020603050405020304" pitchFamily="18" charset="0"/>
                <a:ea typeface="Calibri" panose="020F0502020204030204" pitchFamily="34" charset="0"/>
                <a:cs typeface="Times New Roman" panose="02020603050405020304" pitchFamily="18" charset="0"/>
              </a:rPr>
              <a:t>dụng</a:t>
            </a:r>
            <a:r>
              <a:rPr lang="en-US" alt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altLang="en-US" sz="2800" dirty="0" err="1">
                <a:latin typeface="Times New Roman" panose="02020603050405020304" pitchFamily="18" charset="0"/>
                <a:ea typeface="Calibri" panose="020F0502020204030204" pitchFamily="34" charset="0"/>
                <a:cs typeface="Times New Roman" panose="02020603050405020304" pitchFamily="18" charset="0"/>
              </a:rPr>
              <a:t>cụ</a:t>
            </a:r>
            <a:r>
              <a:rPr lang="en-US" alt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altLang="en-US" sz="2800" dirty="0" err="1">
                <a:latin typeface="Times New Roman" panose="02020603050405020304" pitchFamily="18" charset="0"/>
                <a:ea typeface="Calibri" panose="020F0502020204030204" pitchFamily="34" charset="0"/>
                <a:cs typeface="Times New Roman" panose="02020603050405020304" pitchFamily="18" charset="0"/>
              </a:rPr>
              <a:t>chuyên</a:t>
            </a:r>
            <a:r>
              <a:rPr lang="en-US" alt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altLang="en-US" sz="2800" dirty="0" err="1">
                <a:latin typeface="Times New Roman" panose="02020603050405020304" pitchFamily="18" charset="0"/>
                <a:ea typeface="Calibri" panose="020F0502020204030204" pitchFamily="34" charset="0"/>
                <a:cs typeface="Times New Roman" panose="02020603050405020304" pitchFamily="18" charset="0"/>
              </a:rPr>
              <a:t>dụng</a:t>
            </a:r>
            <a:r>
              <a:rPr lang="en-US" altLang="en-US" sz="2800" dirty="0">
                <a:latin typeface="Times New Roman" panose="02020603050405020304" pitchFamily="18" charset="0"/>
                <a:ea typeface="Calibri" panose="020F0502020204030204" pitchFamily="34" charset="0"/>
                <a:cs typeface="Times New Roman" panose="02020603050405020304" pitchFamily="18" charset="0"/>
              </a:rPr>
              <a:t>. </a:t>
            </a:r>
          </a:p>
        </p:txBody>
      </p:sp>
    </p:spTree>
  </p:cSld>
  <p:clrMapOvr>
    <a:masterClrMapping/>
  </p:clrMapOvr>
  <mc:AlternateContent xmlns:mc="http://schemas.openxmlformats.org/markup-compatibility/2006" xmlns:p14="http://schemas.microsoft.com/office/powerpoint/2010/main">
    <mc:Choice Requires="p14">
      <p:transition spd="slow" p14:dur="2000" advTm="11126"/>
    </mc:Choice>
    <mc:Fallback xmlns="">
      <p:transition spd="slow" advTm="11126"/>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extBox 5">
            <a:extLst>
              <a:ext uri="{FF2B5EF4-FFF2-40B4-BE49-F238E27FC236}">
                <a16:creationId xmlns:a16="http://schemas.microsoft.com/office/drawing/2014/main" id="{94FCFFBA-F82E-EE40-BCB3-766C409F29B3}"/>
              </a:ext>
            </a:extLst>
          </p:cNvPr>
          <p:cNvSpPr txBox="1">
            <a:spLocks noChangeArrowheads="1"/>
          </p:cNvSpPr>
          <p:nvPr/>
        </p:nvSpPr>
        <p:spPr bwMode="auto">
          <a:xfrm>
            <a:off x="381000" y="381000"/>
            <a:ext cx="85344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chemeClr val="tx2">
                    <a:lumMod val="75000"/>
                  </a:schemeClr>
                </a:solidFill>
                <a:latin typeface="Times New Roman" panose="02020603050405020304" pitchFamily="18" charset="0"/>
                <a:cs typeface="Times New Roman" panose="02020603050405020304" pitchFamily="18" charset="0"/>
              </a:rPr>
              <a:t>3.1.4 Lấy sỏi qua da </a:t>
            </a:r>
          </a:p>
        </p:txBody>
      </p:sp>
      <p:sp>
        <p:nvSpPr>
          <p:cNvPr id="4" name="Text Box 6">
            <a:extLst>
              <a:ext uri="{FF2B5EF4-FFF2-40B4-BE49-F238E27FC236}">
                <a16:creationId xmlns:a16="http://schemas.microsoft.com/office/drawing/2014/main" id="{6D276A6B-0B2B-6F4C-B0BF-01D8DAD410BA}"/>
              </a:ext>
            </a:extLst>
          </p:cNvPr>
          <p:cNvSpPr txBox="1">
            <a:spLocks noChangeArrowheads="1"/>
          </p:cNvSpPr>
          <p:nvPr/>
        </p:nvSpPr>
        <p:spPr bwMode="auto">
          <a:xfrm>
            <a:off x="762000" y="1219200"/>
            <a:ext cx="7696200" cy="203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rgbClr val="CCFFFF"/>
                </a:solidFill>
                <a:latin typeface="VNI-Swiss-Condense" pitchFamily="2" charset="0"/>
              </a:defRPr>
            </a:lvl1pPr>
            <a:lvl2pPr marL="742950" indent="-285750">
              <a:defRPr sz="2400">
                <a:solidFill>
                  <a:srgbClr val="CCFFFF"/>
                </a:solidFill>
                <a:latin typeface="VNI-Swiss-Condense" pitchFamily="2" charset="0"/>
              </a:defRPr>
            </a:lvl2pPr>
            <a:lvl3pPr marL="1143000" indent="-228600">
              <a:defRPr sz="2400">
                <a:solidFill>
                  <a:srgbClr val="CCFFFF"/>
                </a:solidFill>
                <a:latin typeface="VNI-Swiss-Condense" pitchFamily="2" charset="0"/>
              </a:defRPr>
            </a:lvl3pPr>
            <a:lvl4pPr marL="1600200" indent="-228600">
              <a:defRPr sz="2400">
                <a:solidFill>
                  <a:srgbClr val="CCFFFF"/>
                </a:solidFill>
                <a:latin typeface="VNI-Swiss-Condense" pitchFamily="2" charset="0"/>
              </a:defRPr>
            </a:lvl4pPr>
            <a:lvl5pPr marL="2057400" indent="-228600">
              <a:defRPr sz="2400">
                <a:solidFill>
                  <a:srgbClr val="CCFFFF"/>
                </a:solidFill>
                <a:latin typeface="VNI-Swiss-Condense" pitchFamily="2" charset="0"/>
              </a:defRPr>
            </a:lvl5pPr>
            <a:lvl6pPr marL="2514600" indent="-228600" eaLnBrk="0" fontAlgn="base" hangingPunct="0">
              <a:spcBef>
                <a:spcPct val="0"/>
              </a:spcBef>
              <a:spcAft>
                <a:spcPct val="0"/>
              </a:spcAft>
              <a:defRPr sz="2400">
                <a:solidFill>
                  <a:srgbClr val="CCFFFF"/>
                </a:solidFill>
                <a:latin typeface="VNI-Swiss-Condense" pitchFamily="2" charset="0"/>
              </a:defRPr>
            </a:lvl6pPr>
            <a:lvl7pPr marL="2971800" indent="-228600" eaLnBrk="0" fontAlgn="base" hangingPunct="0">
              <a:spcBef>
                <a:spcPct val="0"/>
              </a:spcBef>
              <a:spcAft>
                <a:spcPct val="0"/>
              </a:spcAft>
              <a:defRPr sz="2400">
                <a:solidFill>
                  <a:srgbClr val="CCFFFF"/>
                </a:solidFill>
                <a:latin typeface="VNI-Swiss-Condense" pitchFamily="2" charset="0"/>
              </a:defRPr>
            </a:lvl7pPr>
            <a:lvl8pPr marL="3429000" indent="-228600" eaLnBrk="0" fontAlgn="base" hangingPunct="0">
              <a:spcBef>
                <a:spcPct val="0"/>
              </a:spcBef>
              <a:spcAft>
                <a:spcPct val="0"/>
              </a:spcAft>
              <a:defRPr sz="2400">
                <a:solidFill>
                  <a:srgbClr val="CCFFFF"/>
                </a:solidFill>
                <a:latin typeface="VNI-Swiss-Condense" pitchFamily="2" charset="0"/>
              </a:defRPr>
            </a:lvl8pPr>
            <a:lvl9pPr marL="3886200" indent="-228600" eaLnBrk="0" fontAlgn="base" hangingPunct="0">
              <a:spcBef>
                <a:spcPct val="0"/>
              </a:spcBef>
              <a:spcAft>
                <a:spcPct val="0"/>
              </a:spcAft>
              <a:defRPr sz="2400">
                <a:solidFill>
                  <a:srgbClr val="CCFFFF"/>
                </a:solidFill>
                <a:latin typeface="VNI-Swiss-Condense" pitchFamily="2" charset="0"/>
              </a:defRPr>
            </a:lvl9pPr>
          </a:lstStyle>
          <a:p>
            <a:pPr algn="just" eaLnBrk="1" hangingPunct="1">
              <a:spcBef>
                <a:spcPct val="50000"/>
              </a:spcBef>
              <a:defRPr/>
            </a:pPr>
            <a:r>
              <a:rPr lang="vi-VN" sz="2800" dirty="0">
                <a:solidFill>
                  <a:schemeClr val="tx1"/>
                </a:solidFill>
                <a:latin typeface="Times New Roman" pitchFamily="18" charset="0"/>
                <a:cs typeface="Times New Roman" pitchFamily="18" charset="0"/>
              </a:rPr>
              <a:t>- Được chỉ định khi bệnh nhân không thể lấy sỏi bằng các phương pháp khác.</a:t>
            </a:r>
          </a:p>
          <a:p>
            <a:pPr algn="just" eaLnBrk="1" hangingPunct="1">
              <a:spcBef>
                <a:spcPct val="50000"/>
              </a:spcBef>
              <a:defRPr/>
            </a:pPr>
            <a:r>
              <a:rPr lang="vi-VN" sz="2800" dirty="0">
                <a:solidFill>
                  <a:schemeClr val="tx1"/>
                </a:solidFill>
                <a:latin typeface="Times New Roman" pitchFamily="18" charset="0"/>
                <a:cs typeface="Times New Roman" pitchFamily="18" charset="0"/>
              </a:rPr>
              <a:t>- Nguyên tắc: lấy sỏi đường mật chính qua đường hầm dẫn lưu đường mật xuyên gan qua da (PTBD).</a:t>
            </a:r>
          </a:p>
        </p:txBody>
      </p:sp>
    </p:spTree>
  </p:cSld>
  <p:clrMapOvr>
    <a:masterClrMapping/>
  </p:clrMapOvr>
  <mc:AlternateContent xmlns:mc="http://schemas.openxmlformats.org/markup-compatibility/2006" xmlns:p14="http://schemas.microsoft.com/office/powerpoint/2010/main">
    <mc:Choice Requires="p14">
      <p:transition spd="slow" p14:dur="2000" advTm="16549"/>
    </mc:Choice>
    <mc:Fallback xmlns="">
      <p:transition spd="slow" advTm="16549"/>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1">
            <a:extLst>
              <a:ext uri="{FF2B5EF4-FFF2-40B4-BE49-F238E27FC236}">
                <a16:creationId xmlns:a16="http://schemas.microsoft.com/office/drawing/2014/main" id="{D764F257-16A1-274C-BA6B-347C9E773599}"/>
              </a:ext>
            </a:extLst>
          </p:cNvPr>
          <p:cNvSpPr>
            <a:spLocks noChangeArrowheads="1"/>
          </p:cNvSpPr>
          <p:nvPr/>
        </p:nvSpPr>
        <p:spPr bwMode="auto">
          <a:xfrm>
            <a:off x="304800" y="4891088"/>
            <a:ext cx="4572000" cy="922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vi-VN" altLang="en-US" i="1">
                <a:latin typeface="Times New Roman" panose="02020603050405020304" pitchFamily="18" charset="0"/>
                <a:cs typeface="Calibri" panose="020F0502020204030204" pitchFamily="34" charset="0"/>
              </a:rPr>
              <a:t>Dẫn lưu đường mật xuyên gan qua da (PTBD)</a:t>
            </a:r>
            <a:endParaRPr lang="en-US" altLang="en-US" sz="2000">
              <a:latin typeface="Times New Roman" panose="02020603050405020304" pitchFamily="18" charset="0"/>
              <a:cs typeface="Calibri" panose="020F0502020204030204" pitchFamily="34" charset="0"/>
            </a:endParaRPr>
          </a:p>
          <a:p>
            <a:pPr algn="ctr"/>
            <a:r>
              <a:rPr lang="vi-VN" altLang="en-US" i="1">
                <a:latin typeface="Times New Roman" panose="02020603050405020304" pitchFamily="18" charset="0"/>
                <a:cs typeface="Calibri" panose="020F0502020204030204" pitchFamily="34" charset="0"/>
              </a:rPr>
              <a:t>Ống dẫn lưu đường mật (mũi tên đen)</a:t>
            </a:r>
            <a:endParaRPr lang="en-US" altLang="en-US" sz="2000">
              <a:latin typeface="Times New Roman" panose="02020603050405020304" pitchFamily="18" charset="0"/>
              <a:cs typeface="Calibri" panose="020F0502020204030204" pitchFamily="34" charset="0"/>
            </a:endParaRPr>
          </a:p>
          <a:p>
            <a:pPr algn="ctr"/>
            <a:r>
              <a:rPr lang="vi-VN" altLang="en-US" i="1">
                <a:latin typeface="Times New Roman" panose="02020603050405020304" pitchFamily="18" charset="0"/>
                <a:cs typeface="Calibri" panose="020F0502020204030204" pitchFamily="34" charset="0"/>
              </a:rPr>
              <a:t>Sỏi ống gan phải (mũi tên trắng)</a:t>
            </a:r>
            <a:r>
              <a:rPr lang="en-US" altLang="en-US"/>
              <a:t> </a:t>
            </a:r>
          </a:p>
        </p:txBody>
      </p:sp>
      <p:pic>
        <p:nvPicPr>
          <p:cNvPr id="32771" name="Picture 8">
            <a:extLst>
              <a:ext uri="{FF2B5EF4-FFF2-40B4-BE49-F238E27FC236}">
                <a16:creationId xmlns:a16="http://schemas.microsoft.com/office/drawing/2014/main" id="{BFC33C5D-6336-E442-A848-771984D3EA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6300" y="1511300"/>
            <a:ext cx="3429000" cy="30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72" name="Rectangle 2">
            <a:extLst>
              <a:ext uri="{FF2B5EF4-FFF2-40B4-BE49-F238E27FC236}">
                <a16:creationId xmlns:a16="http://schemas.microsoft.com/office/drawing/2014/main" id="{5306B837-DFF8-1D40-8D0A-09C17C8975DF}"/>
              </a:ext>
            </a:extLst>
          </p:cNvPr>
          <p:cNvSpPr>
            <a:spLocks noChangeArrowheads="1"/>
          </p:cNvSpPr>
          <p:nvPr/>
        </p:nvSpPr>
        <p:spPr bwMode="auto">
          <a:xfrm>
            <a:off x="4648200" y="4905375"/>
            <a:ext cx="45720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vi-VN" altLang="en-US" i="1">
                <a:latin typeface="Times New Roman" panose="02020603050405020304" pitchFamily="18" charset="0"/>
                <a:cs typeface="Calibri" panose="020F0502020204030204" pitchFamily="34" charset="0"/>
              </a:rPr>
              <a:t>Sỏi đường mật trong gan </a:t>
            </a:r>
          </a:p>
          <a:p>
            <a:pPr algn="ctr"/>
            <a:r>
              <a:rPr lang="vi-VN" altLang="en-US" i="1">
                <a:latin typeface="Times New Roman" panose="02020603050405020304" pitchFamily="18" charset="0"/>
                <a:cs typeface="Calibri" panose="020F0502020204030204" pitchFamily="34" charset="0"/>
              </a:rPr>
              <a:t>quan sát với máy soi đường mật</a:t>
            </a:r>
            <a:r>
              <a:rPr lang="en-US" altLang="en-US"/>
              <a:t> </a:t>
            </a:r>
          </a:p>
        </p:txBody>
      </p:sp>
      <p:pic>
        <p:nvPicPr>
          <p:cNvPr id="32773" name="Picture 9">
            <a:extLst>
              <a:ext uri="{FF2B5EF4-FFF2-40B4-BE49-F238E27FC236}">
                <a16:creationId xmlns:a16="http://schemas.microsoft.com/office/drawing/2014/main" id="{D6DA03DD-28E5-2940-94CD-68315ACF50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39063" t="47980" r="44772" b="30360"/>
          <a:stretch>
            <a:fillRect/>
          </a:stretch>
        </p:blipFill>
        <p:spPr bwMode="auto">
          <a:xfrm>
            <a:off x="4876800" y="1549400"/>
            <a:ext cx="4191000" cy="308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2000" advTm="17785"/>
    </mc:Choice>
    <mc:Fallback xmlns="">
      <p:transition spd="slow" advTm="17785"/>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ext Box 6">
            <a:extLst>
              <a:ext uri="{FF2B5EF4-FFF2-40B4-BE49-F238E27FC236}">
                <a16:creationId xmlns:a16="http://schemas.microsoft.com/office/drawing/2014/main" id="{EC3DBF17-D91D-814D-95ED-49DC0482634F}"/>
              </a:ext>
            </a:extLst>
          </p:cNvPr>
          <p:cNvSpPr txBox="1">
            <a:spLocks noChangeArrowheads="1"/>
          </p:cNvSpPr>
          <p:nvPr/>
        </p:nvSpPr>
        <p:spPr bwMode="auto">
          <a:xfrm>
            <a:off x="381000" y="1219200"/>
            <a:ext cx="8077200" cy="50475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a:spcBef>
                <a:spcPts val="700"/>
              </a:spcBef>
              <a:buClr>
                <a:schemeClr val="tx2"/>
              </a:buClr>
              <a:buSzPct val="95000"/>
              <a:buFont typeface="Wingdings" pitchFamily="2" charset="2"/>
              <a:buChar char=""/>
              <a:defRPr sz="3000">
                <a:solidFill>
                  <a:schemeClr val="tx1"/>
                </a:solidFill>
                <a:latin typeface="Corbel" panose="020B0503020204020204" pitchFamily="34" charset="0"/>
              </a:defRPr>
            </a:lvl1pPr>
            <a:lvl2pPr marL="742950" indent="-285750">
              <a:spcBef>
                <a:spcPct val="20000"/>
              </a:spcBef>
              <a:buClr>
                <a:schemeClr val="accent2"/>
              </a:buClr>
              <a:buSzPct val="90000"/>
              <a:buFont typeface="Wingdings" pitchFamily="2" charset="2"/>
              <a:buChar char=""/>
              <a:defRPr sz="2600">
                <a:solidFill>
                  <a:schemeClr val="tx1"/>
                </a:solidFill>
                <a:latin typeface="Corbel" panose="020B0503020204020204" pitchFamily="34" charset="0"/>
              </a:defRPr>
            </a:lvl2pPr>
            <a:lvl3pPr marL="1143000" indent="-228600">
              <a:spcBef>
                <a:spcPct val="20000"/>
              </a:spcBef>
              <a:buClr>
                <a:schemeClr val="accent2"/>
              </a:buClr>
              <a:buFont typeface="Wingdings 2" pitchFamily="2" charset="2"/>
              <a:buChar char=""/>
              <a:defRPr sz="2400">
                <a:solidFill>
                  <a:schemeClr val="tx1"/>
                </a:solidFill>
                <a:latin typeface="Corbel" panose="020B0503020204020204" pitchFamily="34" charset="0"/>
              </a:defRPr>
            </a:lvl3pPr>
            <a:lvl4pPr marL="1600200" indent="-228600">
              <a:spcBef>
                <a:spcPct val="20000"/>
              </a:spcBef>
              <a:buClr>
                <a:srgbClr val="FEB80A"/>
              </a:buClr>
              <a:buFont typeface="Wingdings 3" pitchFamily="2" charset="2"/>
              <a:buChar char=""/>
              <a:defRPr sz="2200">
                <a:solidFill>
                  <a:schemeClr val="tx1"/>
                </a:solidFill>
                <a:latin typeface="Corbel" panose="020B0503020204020204" pitchFamily="34" charset="0"/>
              </a:defRPr>
            </a:lvl4pPr>
            <a:lvl5pPr marL="2057400" indent="-228600">
              <a:spcBef>
                <a:spcPct val="20000"/>
              </a:spcBef>
              <a:buClr>
                <a:srgbClr val="FEB80A"/>
              </a:buClr>
              <a:buFont typeface="Wingdings 2" pitchFamily="2" charset="2"/>
              <a:buChar char=""/>
              <a:defRPr sz="2000">
                <a:solidFill>
                  <a:schemeClr val="tx1"/>
                </a:solidFill>
                <a:latin typeface="Corbel" panose="020B0503020204020204" pitchFamily="34" charset="0"/>
              </a:defRPr>
            </a:lvl5pPr>
            <a:lvl6pPr marL="25146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6pPr>
            <a:lvl7pPr marL="29718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7pPr>
            <a:lvl8pPr marL="34290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8pPr>
            <a:lvl9pPr marL="38862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9pPr>
          </a:lstStyle>
          <a:p>
            <a:pPr algn="just" eaLnBrk="1" hangingPunct="1">
              <a:spcBef>
                <a:spcPct val="50000"/>
              </a:spcBef>
              <a:buClrTx/>
              <a:buSzTx/>
              <a:buFontTx/>
              <a:buChar char="-"/>
            </a:pPr>
            <a:r>
              <a:rPr lang="vi-VN" altLang="en-US" sz="2800" dirty="0">
                <a:latin typeface="Times New Roman" panose="02020603050405020304" pitchFamily="18" charset="0"/>
                <a:cs typeface="Times New Roman" panose="02020603050405020304" pitchFamily="18" charset="0"/>
              </a:rPr>
              <a:t>Ưu điểm: là phương pháp ít xâm hại.</a:t>
            </a:r>
          </a:p>
          <a:p>
            <a:pPr algn="just" eaLnBrk="1" hangingPunct="1">
              <a:spcBef>
                <a:spcPct val="50000"/>
              </a:spcBef>
              <a:buClrTx/>
              <a:buSzTx/>
              <a:buFontTx/>
              <a:buChar char="-"/>
            </a:pPr>
            <a:endParaRPr lang="vi-VN" altLang="en-US" sz="2800" dirty="0">
              <a:latin typeface="Times New Roman" panose="02020603050405020304" pitchFamily="18" charset="0"/>
              <a:cs typeface="Times New Roman" panose="02020603050405020304" pitchFamily="18" charset="0"/>
            </a:endParaRPr>
          </a:p>
          <a:p>
            <a:pPr algn="just" eaLnBrk="1" hangingPunct="1">
              <a:spcBef>
                <a:spcPct val="50000"/>
              </a:spcBef>
              <a:buClrTx/>
              <a:buSzTx/>
              <a:buFontTx/>
              <a:buChar char="-"/>
            </a:pPr>
            <a:r>
              <a:rPr lang="vi-VN" altLang="en-US" sz="2800" dirty="0">
                <a:latin typeface="Times New Roman" panose="02020603050405020304" pitchFamily="18" charset="0"/>
                <a:cs typeface="Times New Roman" panose="02020603050405020304" pitchFamily="18" charset="0"/>
              </a:rPr>
              <a:t>Khuyết điểm: Kỹ thuật thực hiện khó đòi hỏi người thực hiện phải quen với thủ thuật dẫn lưu đường mật xuyên gan qua da (PTBD), thời gian điều trị kéo dài.</a:t>
            </a:r>
          </a:p>
          <a:p>
            <a:pPr algn="just" eaLnBrk="1" hangingPunct="1">
              <a:spcBef>
                <a:spcPct val="50000"/>
              </a:spcBef>
              <a:buClrTx/>
              <a:buSzTx/>
              <a:buFontTx/>
              <a:buChar char="-"/>
            </a:pPr>
            <a:endParaRPr lang="vi-VN" altLang="en-US" sz="2800" dirty="0">
              <a:latin typeface="Times New Roman" panose="02020603050405020304" pitchFamily="18" charset="0"/>
              <a:cs typeface="Times New Roman" panose="02020603050405020304" pitchFamily="18" charset="0"/>
            </a:endParaRPr>
          </a:p>
          <a:p>
            <a:pPr algn="just" eaLnBrk="1" hangingPunct="1">
              <a:spcBef>
                <a:spcPct val="50000"/>
              </a:spcBef>
              <a:buClrTx/>
              <a:buSzTx/>
              <a:buFontTx/>
              <a:buChar char="-"/>
            </a:pPr>
            <a:r>
              <a:rPr lang="vi-VN" altLang="en-US" sz="2800" dirty="0">
                <a:latin typeface="Times New Roman" panose="02020603050405020304" pitchFamily="18" charset="0"/>
                <a:cs typeface="Times New Roman" panose="02020603050405020304" pitchFamily="18" charset="0"/>
              </a:rPr>
              <a:t>Biến chứng: chảy máu, rò mật, viêm phúc mạc mật.</a:t>
            </a:r>
          </a:p>
          <a:p>
            <a:pPr algn="just" eaLnBrk="1" hangingPunct="1">
              <a:spcBef>
                <a:spcPct val="50000"/>
              </a:spcBef>
              <a:buClrTx/>
              <a:buSzTx/>
              <a:buFontTx/>
              <a:buChar char="-"/>
            </a:pPr>
            <a:endParaRPr lang="vi-VN" altLang="en-US" sz="28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2000" advTm="16127"/>
    </mc:Choice>
    <mc:Fallback xmlns="">
      <p:transition spd="slow" advTm="16127"/>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TextBox 5">
            <a:extLst>
              <a:ext uri="{FF2B5EF4-FFF2-40B4-BE49-F238E27FC236}">
                <a16:creationId xmlns:a16="http://schemas.microsoft.com/office/drawing/2014/main" id="{ABAF9642-476B-7541-A471-6EDFCA1735F6}"/>
              </a:ext>
            </a:extLst>
          </p:cNvPr>
          <p:cNvSpPr txBox="1">
            <a:spLocks noChangeArrowheads="1"/>
          </p:cNvSpPr>
          <p:nvPr/>
        </p:nvSpPr>
        <p:spPr bwMode="auto">
          <a:xfrm>
            <a:off x="381000" y="381000"/>
            <a:ext cx="85344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chemeClr val="tx2">
                    <a:lumMod val="75000"/>
                  </a:schemeClr>
                </a:solidFill>
                <a:latin typeface="Times New Roman" panose="02020603050405020304" pitchFamily="18" charset="0"/>
                <a:cs typeface="Times New Roman" panose="02020603050405020304" pitchFamily="18" charset="0"/>
              </a:rPr>
              <a:t>3.1.5 Cắt gan </a:t>
            </a:r>
          </a:p>
        </p:txBody>
      </p:sp>
      <p:sp>
        <p:nvSpPr>
          <p:cNvPr id="34818" name="Text Box 6">
            <a:extLst>
              <a:ext uri="{FF2B5EF4-FFF2-40B4-BE49-F238E27FC236}">
                <a16:creationId xmlns:a16="http://schemas.microsoft.com/office/drawing/2014/main" id="{4B5206DE-9CE6-E643-992E-615340643301}"/>
              </a:ext>
            </a:extLst>
          </p:cNvPr>
          <p:cNvSpPr txBox="1">
            <a:spLocks noChangeArrowheads="1"/>
          </p:cNvSpPr>
          <p:nvPr/>
        </p:nvSpPr>
        <p:spPr bwMode="auto">
          <a:xfrm>
            <a:off x="762000" y="1219200"/>
            <a:ext cx="7696200" cy="289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700"/>
              </a:spcBef>
              <a:buClr>
                <a:schemeClr val="tx2"/>
              </a:buClr>
              <a:buSzPct val="95000"/>
              <a:buFont typeface="Wingdings" pitchFamily="2" charset="2"/>
              <a:buChar char=""/>
              <a:defRPr sz="3000">
                <a:solidFill>
                  <a:schemeClr val="tx1"/>
                </a:solidFill>
                <a:latin typeface="Corbel" panose="020B0503020204020204" pitchFamily="34" charset="0"/>
              </a:defRPr>
            </a:lvl1pPr>
            <a:lvl2pPr marL="742950" indent="-285750">
              <a:spcBef>
                <a:spcPct val="20000"/>
              </a:spcBef>
              <a:buClr>
                <a:schemeClr val="accent2"/>
              </a:buClr>
              <a:buSzPct val="90000"/>
              <a:buFont typeface="Wingdings" pitchFamily="2" charset="2"/>
              <a:buChar char=""/>
              <a:defRPr sz="2600">
                <a:solidFill>
                  <a:schemeClr val="tx1"/>
                </a:solidFill>
                <a:latin typeface="Corbel" panose="020B0503020204020204" pitchFamily="34" charset="0"/>
              </a:defRPr>
            </a:lvl2pPr>
            <a:lvl3pPr marL="1143000" indent="-228600">
              <a:spcBef>
                <a:spcPct val="20000"/>
              </a:spcBef>
              <a:buClr>
                <a:schemeClr val="accent2"/>
              </a:buClr>
              <a:buFont typeface="Wingdings 2" pitchFamily="2" charset="2"/>
              <a:buChar char=""/>
              <a:defRPr sz="2400">
                <a:solidFill>
                  <a:schemeClr val="tx1"/>
                </a:solidFill>
                <a:latin typeface="Corbel" panose="020B0503020204020204" pitchFamily="34" charset="0"/>
              </a:defRPr>
            </a:lvl3pPr>
            <a:lvl4pPr marL="1600200" indent="-228600">
              <a:spcBef>
                <a:spcPct val="20000"/>
              </a:spcBef>
              <a:buClr>
                <a:srgbClr val="FEB80A"/>
              </a:buClr>
              <a:buFont typeface="Wingdings 3" pitchFamily="2" charset="2"/>
              <a:buChar char=""/>
              <a:defRPr sz="2200">
                <a:solidFill>
                  <a:schemeClr val="tx1"/>
                </a:solidFill>
                <a:latin typeface="Corbel" panose="020B0503020204020204" pitchFamily="34" charset="0"/>
              </a:defRPr>
            </a:lvl4pPr>
            <a:lvl5pPr marL="2057400" indent="-228600">
              <a:spcBef>
                <a:spcPct val="20000"/>
              </a:spcBef>
              <a:buClr>
                <a:srgbClr val="FEB80A"/>
              </a:buClr>
              <a:buFont typeface="Wingdings 2" pitchFamily="2" charset="2"/>
              <a:buChar char=""/>
              <a:defRPr sz="2000">
                <a:solidFill>
                  <a:schemeClr val="tx1"/>
                </a:solidFill>
                <a:latin typeface="Corbel" panose="020B0503020204020204" pitchFamily="34" charset="0"/>
              </a:defRPr>
            </a:lvl5pPr>
            <a:lvl6pPr marL="25146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6pPr>
            <a:lvl7pPr marL="29718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7pPr>
            <a:lvl8pPr marL="34290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8pPr>
            <a:lvl9pPr marL="38862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9pPr>
          </a:lstStyle>
          <a:p>
            <a:pPr algn="just" eaLnBrk="1" hangingPunct="1">
              <a:spcBef>
                <a:spcPct val="50000"/>
              </a:spcBef>
              <a:buClrTx/>
              <a:buSzTx/>
              <a:buFontTx/>
              <a:buNone/>
            </a:pPr>
            <a:r>
              <a:rPr lang="vi-VN" altLang="en-US" sz="2800">
                <a:latin typeface="Times New Roman" panose="02020603050405020304" pitchFamily="18" charset="0"/>
                <a:cs typeface="Times New Roman" panose="02020603050405020304" pitchFamily="18" charset="0"/>
              </a:rPr>
              <a:t>Chỉ định: </a:t>
            </a:r>
          </a:p>
          <a:p>
            <a:pPr algn="just" eaLnBrk="1" hangingPunct="1">
              <a:spcBef>
                <a:spcPct val="50000"/>
              </a:spcBef>
              <a:buClrTx/>
              <a:buSzTx/>
              <a:buFontTx/>
              <a:buNone/>
            </a:pPr>
            <a:r>
              <a:rPr lang="vi-VN" altLang="en-US" sz="2800">
                <a:latin typeface="Times New Roman" panose="02020603050405020304" pitchFamily="18" charset="0"/>
                <a:cs typeface="Times New Roman" panose="02020603050405020304" pitchFamily="18" charset="0"/>
              </a:rPr>
              <a:t>- Sỏi gây xơ, teo một vùng gan khu trú.</a:t>
            </a:r>
          </a:p>
          <a:p>
            <a:pPr algn="just" eaLnBrk="1" hangingPunct="1">
              <a:spcBef>
                <a:spcPct val="50000"/>
              </a:spcBef>
              <a:buClrTx/>
              <a:buSzTx/>
              <a:buFontTx/>
              <a:buNone/>
            </a:pPr>
            <a:r>
              <a:rPr lang="vi-VN" altLang="en-US" sz="2800">
                <a:latin typeface="Times New Roman" panose="02020603050405020304" pitchFamily="18" charset="0"/>
                <a:cs typeface="Times New Roman" panose="02020603050405020304" pitchFamily="18" charset="0"/>
              </a:rPr>
              <a:t>- Sỏi quá nhiều thành hốc kèm hẹp các ống gan tương ứng.</a:t>
            </a:r>
          </a:p>
          <a:p>
            <a:pPr algn="just" eaLnBrk="1" hangingPunct="1">
              <a:spcBef>
                <a:spcPct val="50000"/>
              </a:spcBef>
              <a:buClrTx/>
              <a:buSzTx/>
              <a:buFontTx/>
              <a:buNone/>
            </a:pPr>
            <a:r>
              <a:rPr lang="vi-VN" altLang="en-US" sz="2800">
                <a:latin typeface="Times New Roman" panose="02020603050405020304" pitchFamily="18" charset="0"/>
                <a:cs typeface="Times New Roman" panose="02020603050405020304" pitchFamily="18" charset="0"/>
              </a:rPr>
              <a:t>- Ung thư đường mật.</a:t>
            </a:r>
          </a:p>
        </p:txBody>
      </p:sp>
    </p:spTree>
  </p:cSld>
  <p:clrMapOvr>
    <a:masterClrMapping/>
  </p:clrMapOvr>
  <mc:AlternateContent xmlns:mc="http://schemas.openxmlformats.org/markup-compatibility/2006" xmlns:p14="http://schemas.microsoft.com/office/powerpoint/2010/main">
    <mc:Choice Requires="p14">
      <p:transition spd="slow" p14:dur="2000" advTm="14848"/>
    </mc:Choice>
    <mc:Fallback xmlns="">
      <p:transition spd="slow" advTm="14848"/>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1">
            <a:extLst>
              <a:ext uri="{FF2B5EF4-FFF2-40B4-BE49-F238E27FC236}">
                <a16:creationId xmlns:a16="http://schemas.microsoft.com/office/drawing/2014/main" id="{9A52E5F8-318A-4647-A25D-ED84243E100D}"/>
              </a:ext>
            </a:extLst>
          </p:cNvPr>
          <p:cNvSpPr>
            <a:spLocks noChangeArrowheads="1"/>
          </p:cNvSpPr>
          <p:nvPr/>
        </p:nvSpPr>
        <p:spPr bwMode="auto">
          <a:xfrm>
            <a:off x="2797175" y="5791200"/>
            <a:ext cx="370205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i="1">
                <a:latin typeface="Times New Roman" panose="02020603050405020304" pitchFamily="18" charset="0"/>
                <a:cs typeface="Calibri" panose="020F0502020204030204" pitchFamily="34" charset="0"/>
              </a:rPr>
              <a:t>Cắt thuỳ trái gan do sỏi</a:t>
            </a:r>
            <a:r>
              <a:rPr lang="en-US" altLang="en-US" sz="2800"/>
              <a:t> </a:t>
            </a:r>
          </a:p>
        </p:txBody>
      </p:sp>
      <p:pic>
        <p:nvPicPr>
          <p:cNvPr id="35843" name="Picture 4">
            <a:extLst>
              <a:ext uri="{FF2B5EF4-FFF2-40B4-BE49-F238E27FC236}">
                <a16:creationId xmlns:a16="http://schemas.microsoft.com/office/drawing/2014/main" id="{207E957B-D8DB-6245-90DA-164F01A344C4}"/>
              </a:ext>
            </a:extLst>
          </p:cNvPr>
          <p:cNvPicPr>
            <a:picLocks noChangeAspect="1" noChangeArrowheads="1"/>
          </p:cNvPicPr>
          <p:nvPr/>
        </p:nvPicPr>
        <p:blipFill>
          <a:blip r:embed="rId2" cstate="hqprint">
            <a:extLst>
              <a:ext uri="{28A0092B-C50C-407E-A947-70E740481C1C}">
                <a14:useLocalDpi xmlns:a14="http://schemas.microsoft.com/office/drawing/2010/main" val="0"/>
              </a:ext>
            </a:extLst>
          </a:blip>
          <a:srcRect b="16624"/>
          <a:stretch>
            <a:fillRect/>
          </a:stretch>
        </p:blipFill>
        <p:spPr bwMode="auto">
          <a:xfrm>
            <a:off x="2667000" y="1447800"/>
            <a:ext cx="396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2000" advTm="10554"/>
    </mc:Choice>
    <mc:Fallback xmlns="">
      <p:transition spd="slow" advTm="10554"/>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0EAD8C4-C034-9045-8580-00F8960A49A7}"/>
              </a:ext>
            </a:extLst>
          </p:cNvPr>
          <p:cNvSpPr txBox="1">
            <a:spLocks noChangeArrowheads="1"/>
          </p:cNvSpPr>
          <p:nvPr/>
        </p:nvSpPr>
        <p:spPr bwMode="auto">
          <a:xfrm>
            <a:off x="457200" y="533400"/>
            <a:ext cx="3886200"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FFFF00"/>
                </a:solidFill>
                <a:latin typeface="Times New Roman" panose="02020603050405020304" pitchFamily="18" charset="0"/>
                <a:cs typeface="Times New Roman" panose="02020603050405020304" pitchFamily="18" charset="0"/>
              </a:rPr>
              <a:t>2/ SINH HOÁ</a:t>
            </a:r>
          </a:p>
        </p:txBody>
      </p:sp>
      <p:sp>
        <p:nvSpPr>
          <p:cNvPr id="2" name="Rectangle 1">
            <a:extLst>
              <a:ext uri="{FF2B5EF4-FFF2-40B4-BE49-F238E27FC236}">
                <a16:creationId xmlns:a16="http://schemas.microsoft.com/office/drawing/2014/main" id="{06575587-852D-5044-AEB1-821CF6D50527}"/>
              </a:ext>
            </a:extLst>
          </p:cNvPr>
          <p:cNvSpPr/>
          <p:nvPr/>
        </p:nvSpPr>
        <p:spPr>
          <a:xfrm>
            <a:off x="685800" y="1219200"/>
            <a:ext cx="7848600" cy="548099"/>
          </a:xfrm>
          <a:prstGeom prst="rect">
            <a:avLst/>
          </a:prstGeom>
        </p:spPr>
        <p:txBody>
          <a:bodyPr wrap="square">
            <a:spAutoFit/>
          </a:bodyPr>
          <a:lstStyle/>
          <a:p>
            <a:pPr algn="just">
              <a:lnSpc>
                <a:spcPct val="115000"/>
              </a:lnSpc>
              <a:spcAft>
                <a:spcPts val="1440"/>
              </a:spcAft>
            </a:pPr>
            <a:r>
              <a:rPr lang="en-US" sz="2800" dirty="0" err="1">
                <a:latin typeface="Times New Roman" panose="02020603050405020304" pitchFamily="18" charset="0"/>
                <a:ea typeface="Calibri" panose="020F0502020204030204" pitchFamily="34" charset="0"/>
                <a:cs typeface="Times New Roman" panose="02020603050405020304" pitchFamily="18" charset="0"/>
              </a:rPr>
              <a:t>Có</a:t>
            </a:r>
            <a:r>
              <a:rPr lang="en-US" sz="2800" dirty="0">
                <a:latin typeface="Times New Roman" panose="02020603050405020304" pitchFamily="18" charset="0"/>
                <a:ea typeface="Calibri" panose="020F0502020204030204" pitchFamily="34" charset="0"/>
                <a:cs typeface="Times New Roman" panose="02020603050405020304" pitchFamily="18" charset="0"/>
              </a:rPr>
              <a:t> 3 </a:t>
            </a:r>
            <a:r>
              <a:rPr lang="en-US" sz="2800" dirty="0" err="1">
                <a:latin typeface="Times New Roman" panose="02020603050405020304" pitchFamily="18" charset="0"/>
                <a:ea typeface="Calibri" panose="020F0502020204030204" pitchFamily="34" charset="0"/>
                <a:cs typeface="Times New Roman" panose="02020603050405020304" pitchFamily="18" charset="0"/>
              </a:rPr>
              <a:t>loại</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p>
        </p:txBody>
      </p:sp>
      <p:pic>
        <p:nvPicPr>
          <p:cNvPr id="8" name="Picture 7">
            <a:extLst>
              <a:ext uri="{FF2B5EF4-FFF2-40B4-BE49-F238E27FC236}">
                <a16:creationId xmlns:a16="http://schemas.microsoft.com/office/drawing/2014/main" id="{E555EE61-135D-6240-AD75-7C9F3A5B7462}"/>
              </a:ext>
            </a:extLst>
          </p:cNvPr>
          <p:cNvPicPr/>
          <p:nvPr/>
        </p:nvPicPr>
        <p:blipFill>
          <a:blip r:embed="rId2">
            <a:extLst>
              <a:ext uri="{28A0092B-C50C-407E-A947-70E740481C1C}">
                <a14:useLocalDpi xmlns:a14="http://schemas.microsoft.com/office/drawing/2010/main" val="0"/>
              </a:ext>
            </a:extLst>
          </a:blip>
          <a:stretch>
            <a:fillRect/>
          </a:stretch>
        </p:blipFill>
        <p:spPr>
          <a:xfrm>
            <a:off x="3352800" y="2475341"/>
            <a:ext cx="2514600" cy="2020459"/>
          </a:xfrm>
          <a:prstGeom prst="rect">
            <a:avLst/>
          </a:prstGeom>
        </p:spPr>
      </p:pic>
      <p:pic>
        <p:nvPicPr>
          <p:cNvPr id="9" name="Picture 8">
            <a:extLst>
              <a:ext uri="{FF2B5EF4-FFF2-40B4-BE49-F238E27FC236}">
                <a16:creationId xmlns:a16="http://schemas.microsoft.com/office/drawing/2014/main" id="{B343D66F-0223-4B4E-855C-AD031FD77354}"/>
              </a:ext>
            </a:extLst>
          </p:cNvPr>
          <p:cNvPicPr/>
          <p:nvPr/>
        </p:nvPicPr>
        <p:blipFill rotWithShape="1">
          <a:blip r:embed="rId3">
            <a:extLst>
              <a:ext uri="{28A0092B-C50C-407E-A947-70E740481C1C}">
                <a14:useLocalDpi xmlns:a14="http://schemas.microsoft.com/office/drawing/2010/main" val="0"/>
              </a:ext>
            </a:extLst>
          </a:blip>
          <a:srcRect l="10895" t="27196" r="22927" b="17735"/>
          <a:stretch/>
        </p:blipFill>
        <p:spPr bwMode="auto">
          <a:xfrm>
            <a:off x="6324600" y="2488788"/>
            <a:ext cx="2438400" cy="2007012"/>
          </a:xfrm>
          <a:prstGeom prst="rect">
            <a:avLst/>
          </a:prstGeom>
          <a:ln>
            <a:noFill/>
          </a:ln>
          <a:extLst>
            <a:ext uri="{53640926-AAD7-44D8-BBD7-CCE9431645EC}">
              <a14:shadowObscured xmlns:a14="http://schemas.microsoft.com/office/drawing/2010/main"/>
            </a:ext>
          </a:extLst>
        </p:spPr>
      </p:pic>
      <p:sp>
        <p:nvSpPr>
          <p:cNvPr id="3" name="Rectangle 2">
            <a:extLst>
              <a:ext uri="{FF2B5EF4-FFF2-40B4-BE49-F238E27FC236}">
                <a16:creationId xmlns:a16="http://schemas.microsoft.com/office/drawing/2014/main" id="{F98E0B8D-310B-BA49-9CDA-3C3BF09EC5C6}"/>
              </a:ext>
            </a:extLst>
          </p:cNvPr>
          <p:cNvSpPr/>
          <p:nvPr/>
        </p:nvSpPr>
        <p:spPr>
          <a:xfrm>
            <a:off x="609397" y="4643681"/>
            <a:ext cx="2286203" cy="523220"/>
          </a:xfrm>
          <a:prstGeom prst="rect">
            <a:avLst/>
          </a:prstGeom>
        </p:spPr>
        <p:txBody>
          <a:bodyPr wrap="none">
            <a:spAutoFit/>
          </a:bodyPr>
          <a:lstStyle/>
          <a:p>
            <a:r>
              <a:rPr lang="en-US" sz="2800" i="1" dirty="0" err="1">
                <a:latin typeface="Times New Roman" panose="02020603050405020304" pitchFamily="18" charset="0"/>
                <a:ea typeface="Calibri" panose="020F0502020204030204" pitchFamily="34" charset="0"/>
              </a:rPr>
              <a:t>Sỏi</a:t>
            </a:r>
            <a:r>
              <a:rPr lang="en-US" sz="2800" i="1" dirty="0">
                <a:latin typeface="Times New Roman" panose="02020603050405020304" pitchFamily="18" charset="0"/>
                <a:ea typeface="Calibri" panose="020F0502020204030204" pitchFamily="34" charset="0"/>
              </a:rPr>
              <a:t> </a:t>
            </a:r>
            <a:r>
              <a:rPr lang="en-US" sz="2800" i="1" dirty="0" err="1">
                <a:latin typeface="Times New Roman" panose="02020603050405020304" pitchFamily="18" charset="0"/>
                <a:ea typeface="Calibri" panose="020F0502020204030204" pitchFamily="34" charset="0"/>
              </a:rPr>
              <a:t>sắc</a:t>
            </a:r>
            <a:r>
              <a:rPr lang="vi-VN" sz="2800" i="1" dirty="0">
                <a:latin typeface="Times New Roman" panose="02020603050405020304" pitchFamily="18" charset="0"/>
                <a:ea typeface="Calibri" panose="020F0502020204030204" pitchFamily="34" charset="0"/>
              </a:rPr>
              <a:t> tố đen</a:t>
            </a:r>
            <a:r>
              <a:rPr lang="en-US" sz="2800" dirty="0"/>
              <a:t> </a:t>
            </a:r>
            <a:endParaRPr sz="2800" dirty="0"/>
          </a:p>
        </p:txBody>
      </p:sp>
      <p:sp>
        <p:nvSpPr>
          <p:cNvPr id="4" name="Rectangle 3">
            <a:extLst>
              <a:ext uri="{FF2B5EF4-FFF2-40B4-BE49-F238E27FC236}">
                <a16:creationId xmlns:a16="http://schemas.microsoft.com/office/drawing/2014/main" id="{FE621A48-F6A9-784A-9793-5AF98C4EDD4B}"/>
              </a:ext>
            </a:extLst>
          </p:cNvPr>
          <p:cNvSpPr/>
          <p:nvPr/>
        </p:nvSpPr>
        <p:spPr>
          <a:xfrm>
            <a:off x="3456579" y="4613217"/>
            <a:ext cx="2307042" cy="523220"/>
          </a:xfrm>
          <a:prstGeom prst="rect">
            <a:avLst/>
          </a:prstGeom>
        </p:spPr>
        <p:txBody>
          <a:bodyPr wrap="none">
            <a:spAutoFit/>
          </a:bodyPr>
          <a:lstStyle/>
          <a:p>
            <a:r>
              <a:rPr lang="en-US" sz="2800" i="1" dirty="0" err="1">
                <a:latin typeface="Times New Roman" panose="02020603050405020304" pitchFamily="18" charset="0"/>
                <a:ea typeface="Calibri" panose="020F0502020204030204" pitchFamily="34" charset="0"/>
              </a:rPr>
              <a:t>Sỏi</a:t>
            </a:r>
            <a:r>
              <a:rPr lang="en-US" sz="2800" i="1" dirty="0">
                <a:latin typeface="Times New Roman" panose="02020603050405020304" pitchFamily="18" charset="0"/>
                <a:ea typeface="Calibri" panose="020F0502020204030204" pitchFamily="34" charset="0"/>
              </a:rPr>
              <a:t> </a:t>
            </a:r>
            <a:r>
              <a:rPr lang="en-US" sz="2800" i="1" dirty="0" err="1">
                <a:latin typeface="Times New Roman" panose="02020603050405020304" pitchFamily="18" charset="0"/>
                <a:ea typeface="Calibri" panose="020F0502020204030204" pitchFamily="34" charset="0"/>
              </a:rPr>
              <a:t>sắc</a:t>
            </a:r>
            <a:r>
              <a:rPr lang="vi-VN" sz="2800" i="1" dirty="0">
                <a:latin typeface="Times New Roman" panose="02020603050405020304" pitchFamily="18" charset="0"/>
                <a:ea typeface="Calibri" panose="020F0502020204030204" pitchFamily="34" charset="0"/>
              </a:rPr>
              <a:t> tố nâu</a:t>
            </a:r>
            <a:r>
              <a:rPr lang="en-US" sz="2800" dirty="0"/>
              <a:t> </a:t>
            </a:r>
            <a:endParaRPr sz="2800" dirty="0"/>
          </a:p>
        </p:txBody>
      </p:sp>
      <p:sp>
        <p:nvSpPr>
          <p:cNvPr id="10" name="Rectangle 9">
            <a:extLst>
              <a:ext uri="{FF2B5EF4-FFF2-40B4-BE49-F238E27FC236}">
                <a16:creationId xmlns:a16="http://schemas.microsoft.com/office/drawing/2014/main" id="{8BAF79E0-6446-684A-8AD5-925104FDB25E}"/>
              </a:ext>
            </a:extLst>
          </p:cNvPr>
          <p:cNvSpPr/>
          <p:nvPr/>
        </p:nvSpPr>
        <p:spPr>
          <a:xfrm>
            <a:off x="6338437" y="4613217"/>
            <a:ext cx="2410725" cy="523220"/>
          </a:xfrm>
          <a:prstGeom prst="rect">
            <a:avLst/>
          </a:prstGeom>
        </p:spPr>
        <p:txBody>
          <a:bodyPr wrap="none">
            <a:spAutoFit/>
          </a:bodyPr>
          <a:lstStyle/>
          <a:p>
            <a:r>
              <a:rPr lang="en-US" sz="2800" i="1" dirty="0" err="1">
                <a:latin typeface="Times New Roman" panose="02020603050405020304" pitchFamily="18" charset="0"/>
                <a:ea typeface="Calibri" panose="020F0502020204030204" pitchFamily="34" charset="0"/>
              </a:rPr>
              <a:t>Sỏi</a:t>
            </a:r>
            <a:r>
              <a:rPr lang="en-US" sz="2800" i="1" dirty="0">
                <a:latin typeface="Times New Roman" panose="02020603050405020304" pitchFamily="18" charset="0"/>
                <a:ea typeface="Calibri" panose="020F0502020204030204" pitchFamily="34" charset="0"/>
              </a:rPr>
              <a:t> cholesterol</a:t>
            </a:r>
            <a:r>
              <a:rPr lang="en-US" sz="2800" dirty="0"/>
              <a:t> </a:t>
            </a:r>
            <a:endParaRPr sz="2800" dirty="0"/>
          </a:p>
        </p:txBody>
      </p:sp>
      <p:pic>
        <p:nvPicPr>
          <p:cNvPr id="11" name="Picture 10">
            <a:extLst>
              <a:ext uri="{FF2B5EF4-FFF2-40B4-BE49-F238E27FC236}">
                <a16:creationId xmlns:a16="http://schemas.microsoft.com/office/drawing/2014/main" id="{39C99CA1-2147-2B46-8EDD-852F72133E1C}"/>
              </a:ext>
            </a:extLst>
          </p:cNvPr>
          <p:cNvPicPr/>
          <p:nvPr/>
        </p:nvPicPr>
        <p:blipFill rotWithShape="1">
          <a:blip r:embed="rId4">
            <a:extLst>
              <a:ext uri="{28A0092B-C50C-407E-A947-70E740481C1C}">
                <a14:useLocalDpi xmlns:a14="http://schemas.microsoft.com/office/drawing/2010/main" val="0"/>
              </a:ext>
            </a:extLst>
          </a:blip>
          <a:srcRect l="32971" t="89016" r="59957" b="6070"/>
          <a:stretch/>
        </p:blipFill>
        <p:spPr bwMode="auto">
          <a:xfrm>
            <a:off x="472190" y="2475341"/>
            <a:ext cx="2423410" cy="202045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99282705"/>
      </p:ext>
    </p:extLst>
  </p:cSld>
  <p:clrMapOvr>
    <a:masterClrMapping/>
  </p:clrMapOvr>
  <mc:AlternateContent xmlns:mc="http://schemas.openxmlformats.org/markup-compatibility/2006" xmlns:p14="http://schemas.microsoft.com/office/powerpoint/2010/main">
    <mc:Choice Requires="p14">
      <p:transition spd="slow" p14:dur="2000" advTm="9971"/>
    </mc:Choice>
    <mc:Fallback xmlns="">
      <p:transition spd="slow" advTm="9971"/>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015695A-949C-4B42-ADE5-078240D48B46}"/>
              </a:ext>
            </a:extLst>
          </p:cNvPr>
          <p:cNvSpPr/>
          <p:nvPr/>
        </p:nvSpPr>
        <p:spPr>
          <a:xfrm>
            <a:off x="685800" y="1447800"/>
            <a:ext cx="7620000" cy="3848100"/>
          </a:xfrm>
          <a:prstGeom prst="rect">
            <a:avLst/>
          </a:prstGeom>
        </p:spPr>
        <p:txBody>
          <a:bodyPr>
            <a:spAutoFit/>
          </a:bodyPr>
          <a:lstStyle/>
          <a:p>
            <a:pPr marL="457200" indent="-457200" algn="just">
              <a:lnSpc>
                <a:spcPct val="115000"/>
              </a:lnSpc>
              <a:spcAft>
                <a:spcPts val="1440"/>
              </a:spcAft>
              <a:buFontTx/>
              <a:buChar char="-"/>
              <a:defRPr/>
            </a:pPr>
            <a:r>
              <a:rPr lang="en-US" sz="2800" dirty="0" err="1">
                <a:latin typeface="Times New Roman" panose="02020603050405020304" pitchFamily="18" charset="0"/>
                <a:ea typeface="Calibri" panose="020F0502020204030204" pitchFamily="34" charset="0"/>
                <a:cs typeface="Times New Roman" panose="02020603050405020304" pitchFamily="18" charset="0"/>
              </a:rPr>
              <a:t>Ưu</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điểm</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vi-VN" sz="2800" dirty="0">
                <a:latin typeface="Times New Roman" panose="02020603050405020304" pitchFamily="18" charset="0"/>
                <a:ea typeface="Calibri" panose="020F0502020204030204" pitchFamily="34" charset="0"/>
                <a:cs typeface="Times New Roman" panose="02020603050405020304" pitchFamily="18" charset="0"/>
              </a:rPr>
              <a:t>tỷ lệ tái phát thấp, giải quyết triệt để các tổn thương đi kèm</a:t>
            </a:r>
            <a:r>
              <a:rPr lang="en-US" sz="2800" dirty="0">
                <a:latin typeface="Times New Roman" panose="02020603050405020304" pitchFamily="18" charset="0"/>
                <a:ea typeface="Calibri" panose="020F0502020204030204" pitchFamily="34" charset="0"/>
                <a:cs typeface="Times New Roman" panose="02020603050405020304" pitchFamily="18" charset="0"/>
              </a:rPr>
              <a:t>.</a:t>
            </a:r>
          </a:p>
          <a:p>
            <a:pPr marL="457200" indent="-457200" algn="just">
              <a:buFontTx/>
              <a:buChar char="-"/>
              <a:defRPr/>
            </a:pPr>
            <a:r>
              <a:rPr lang="en-US" sz="2800" dirty="0" err="1">
                <a:latin typeface="Times New Roman" panose="02020603050405020304" pitchFamily="18" charset="0"/>
                <a:ea typeface="Calibri" panose="020F0502020204030204" pitchFamily="34" charset="0"/>
                <a:cs typeface="Times New Roman" panose="02020603050405020304" pitchFamily="18" charset="0"/>
              </a:rPr>
              <a:t>Khuyết</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điểm</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là</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phẫu</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thuật</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lớn</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đòi</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hỏi</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phẫu</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thuật</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viên</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có</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kinh</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nghiệm</a:t>
            </a:r>
            <a:r>
              <a:rPr lang="en-US" sz="2800" dirty="0">
                <a:latin typeface="Times New Roman" panose="02020603050405020304" pitchFamily="18" charset="0"/>
                <a:ea typeface="Calibri" panose="020F0502020204030204" pitchFamily="34" charset="0"/>
                <a:cs typeface="Times New Roman" panose="02020603050405020304" pitchFamily="18" charset="0"/>
              </a:rPr>
              <a:t>.</a:t>
            </a:r>
          </a:p>
          <a:p>
            <a:pPr algn="just">
              <a:defRPr/>
            </a:pPr>
            <a:endParaRPr lang="en-US" sz="2800" dirty="0">
              <a:latin typeface="Times New Roman" panose="02020603050405020304" pitchFamily="18" charset="0"/>
              <a:ea typeface="Calibri" panose="020F0502020204030204" pitchFamily="34" charset="0"/>
              <a:cs typeface="Times New Roman" panose="02020603050405020304" pitchFamily="18" charset="0"/>
            </a:endParaRPr>
          </a:p>
          <a:p>
            <a:pPr marL="457200" indent="-457200" algn="just">
              <a:buFontTx/>
              <a:buChar char="-"/>
              <a:defRPr/>
            </a:pPr>
            <a:r>
              <a:rPr lang="en-US" sz="2800" dirty="0" err="1">
                <a:latin typeface="Times New Roman" panose="02020603050405020304" pitchFamily="18" charset="0"/>
                <a:ea typeface="Calibri" panose="020F0502020204030204" pitchFamily="34" charset="0"/>
                <a:cs typeface="Times New Roman" panose="02020603050405020304" pitchFamily="18" charset="0"/>
              </a:rPr>
              <a:t>Biến</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chứng</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có</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thể</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có</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các</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biến</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chứng</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như</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chảy</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máu</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rò</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mật</a:t>
            </a:r>
            <a:r>
              <a:rPr lang="en-US" sz="2800" dirty="0">
                <a:latin typeface="Times New Roman" panose="02020603050405020304" pitchFamily="18" charset="0"/>
                <a:ea typeface="Calibri" panose="020F0502020204030204" pitchFamily="34" charset="0"/>
                <a:cs typeface="Times New Roman" panose="02020603050405020304" pitchFamily="18" charset="0"/>
              </a:rPr>
              <a:t>.</a:t>
            </a:r>
            <a:r>
              <a:rPr lang="en-US" sz="2800" dirty="0">
                <a:latin typeface="Times New Roman" panose="02020603050405020304" pitchFamily="18" charset="0"/>
                <a:cs typeface="Times New Roman" panose="02020603050405020304" pitchFamily="18" charset="0"/>
              </a:rPr>
              <a:t> </a:t>
            </a:r>
          </a:p>
          <a:p>
            <a:pPr algn="just">
              <a:defRPr/>
            </a:pPr>
            <a:endParaRPr sz="28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2000" advTm="13020"/>
    </mc:Choice>
    <mc:Fallback xmlns="">
      <p:transition spd="slow" advTm="13020"/>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Text Box 6">
            <a:extLst>
              <a:ext uri="{FF2B5EF4-FFF2-40B4-BE49-F238E27FC236}">
                <a16:creationId xmlns:a16="http://schemas.microsoft.com/office/drawing/2014/main" id="{B1F15A4C-3A54-F94F-802E-D4123FB892A5}"/>
              </a:ext>
            </a:extLst>
          </p:cNvPr>
          <p:cNvSpPr txBox="1">
            <a:spLocks noChangeArrowheads="1"/>
          </p:cNvSpPr>
          <p:nvPr/>
        </p:nvSpPr>
        <p:spPr bwMode="auto">
          <a:xfrm>
            <a:off x="609600" y="1676400"/>
            <a:ext cx="7834313" cy="203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ts val="700"/>
              </a:spcBef>
              <a:buClr>
                <a:schemeClr val="tx2"/>
              </a:buClr>
              <a:buSzPct val="95000"/>
              <a:buFont typeface="Wingdings" pitchFamily="2" charset="2"/>
              <a:buChar char=""/>
              <a:defRPr sz="3000">
                <a:solidFill>
                  <a:schemeClr val="tx1"/>
                </a:solidFill>
                <a:latin typeface="Corbel" panose="020B0503020204020204" pitchFamily="34" charset="0"/>
              </a:defRPr>
            </a:lvl1pPr>
            <a:lvl2pPr marL="742950" indent="-285750">
              <a:spcBef>
                <a:spcPct val="20000"/>
              </a:spcBef>
              <a:buClr>
                <a:schemeClr val="accent2"/>
              </a:buClr>
              <a:buSzPct val="90000"/>
              <a:buFont typeface="Wingdings" pitchFamily="2" charset="2"/>
              <a:buChar char=""/>
              <a:defRPr sz="2600">
                <a:solidFill>
                  <a:schemeClr val="tx1"/>
                </a:solidFill>
                <a:latin typeface="Corbel" panose="020B0503020204020204" pitchFamily="34" charset="0"/>
              </a:defRPr>
            </a:lvl2pPr>
            <a:lvl3pPr marL="1143000" indent="-228600">
              <a:spcBef>
                <a:spcPct val="20000"/>
              </a:spcBef>
              <a:buClr>
                <a:schemeClr val="accent2"/>
              </a:buClr>
              <a:buFont typeface="Wingdings 2" pitchFamily="2" charset="2"/>
              <a:buChar char=""/>
              <a:defRPr sz="2400">
                <a:solidFill>
                  <a:schemeClr val="tx1"/>
                </a:solidFill>
                <a:latin typeface="Corbel" panose="020B0503020204020204" pitchFamily="34" charset="0"/>
              </a:defRPr>
            </a:lvl3pPr>
            <a:lvl4pPr marL="1600200" indent="-228600">
              <a:spcBef>
                <a:spcPct val="20000"/>
              </a:spcBef>
              <a:buClr>
                <a:srgbClr val="FEB80A"/>
              </a:buClr>
              <a:buFont typeface="Wingdings 3" pitchFamily="2" charset="2"/>
              <a:buChar char=""/>
              <a:defRPr sz="2200">
                <a:solidFill>
                  <a:schemeClr val="tx1"/>
                </a:solidFill>
                <a:latin typeface="Corbel" panose="020B0503020204020204" pitchFamily="34" charset="0"/>
              </a:defRPr>
            </a:lvl4pPr>
            <a:lvl5pPr marL="2057400" indent="-228600">
              <a:spcBef>
                <a:spcPct val="20000"/>
              </a:spcBef>
              <a:buClr>
                <a:srgbClr val="FEB80A"/>
              </a:buClr>
              <a:buFont typeface="Wingdings 2" pitchFamily="2" charset="2"/>
              <a:buChar char=""/>
              <a:defRPr sz="2000">
                <a:solidFill>
                  <a:schemeClr val="tx1"/>
                </a:solidFill>
                <a:latin typeface="Corbel" panose="020B0503020204020204" pitchFamily="34" charset="0"/>
              </a:defRPr>
            </a:lvl5pPr>
            <a:lvl6pPr marL="25146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6pPr>
            <a:lvl7pPr marL="29718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7pPr>
            <a:lvl8pPr marL="34290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8pPr>
            <a:lvl9pPr marL="38862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9pPr>
          </a:lstStyle>
          <a:p>
            <a:pPr algn="just" eaLnBrk="1" hangingPunct="1">
              <a:spcBef>
                <a:spcPct val="50000"/>
              </a:spcBef>
              <a:buClrTx/>
              <a:buSzTx/>
              <a:buFontTx/>
              <a:buChar char="-"/>
            </a:pPr>
            <a:r>
              <a:rPr lang="vi-VN" altLang="en-US" sz="2800" dirty="0">
                <a:latin typeface="Times New Roman" panose="02020603050405020304" pitchFamily="18" charset="0"/>
                <a:cs typeface="Times New Roman" panose="02020603050405020304" pitchFamily="18" charset="0"/>
              </a:rPr>
              <a:t>Lựa chọn phương pháp điều trị lấy sỏi tượng tự sỏi lần đầu. </a:t>
            </a:r>
          </a:p>
          <a:p>
            <a:pPr algn="just" eaLnBrk="1" hangingPunct="1">
              <a:spcBef>
                <a:spcPct val="50000"/>
              </a:spcBef>
              <a:buClrTx/>
              <a:buSzTx/>
              <a:buFontTx/>
              <a:buChar char="-"/>
            </a:pPr>
            <a:r>
              <a:rPr lang="vi-VN" altLang="en-US" sz="2800" dirty="0">
                <a:latin typeface="Times New Roman" panose="02020603050405020304" pitchFamily="18" charset="0"/>
                <a:cs typeface="Times New Roman" panose="02020603050405020304" pitchFamily="18" charset="0"/>
              </a:rPr>
              <a:t>Có thể thực hiện thêm các phương pháp phòng chống sỏi tái phát.</a:t>
            </a:r>
          </a:p>
        </p:txBody>
      </p:sp>
      <p:sp>
        <p:nvSpPr>
          <p:cNvPr id="37890" name="TextBox 5">
            <a:extLst>
              <a:ext uri="{FF2B5EF4-FFF2-40B4-BE49-F238E27FC236}">
                <a16:creationId xmlns:a16="http://schemas.microsoft.com/office/drawing/2014/main" id="{46C56820-DCDF-A445-8D32-44DBFBF1D4D0}"/>
              </a:ext>
            </a:extLst>
          </p:cNvPr>
          <p:cNvSpPr txBox="1">
            <a:spLocks noChangeArrowheads="1"/>
          </p:cNvSpPr>
          <p:nvPr/>
        </p:nvSpPr>
        <p:spPr bwMode="auto">
          <a:xfrm>
            <a:off x="395288" y="609600"/>
            <a:ext cx="38862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00B050"/>
                </a:solidFill>
                <a:latin typeface="Times New Roman" panose="02020603050405020304" pitchFamily="18" charset="0"/>
                <a:cs typeface="Times New Roman" panose="02020603050405020304" pitchFamily="18" charset="0"/>
              </a:rPr>
              <a:t>3.2/ SỎI TÁI PHÁT</a:t>
            </a:r>
          </a:p>
        </p:txBody>
      </p:sp>
    </p:spTree>
  </p:cSld>
  <p:clrMapOvr>
    <a:masterClrMapping/>
  </p:clrMapOvr>
  <mc:AlternateContent xmlns:mc="http://schemas.openxmlformats.org/markup-compatibility/2006" xmlns:p14="http://schemas.microsoft.com/office/powerpoint/2010/main">
    <mc:Choice Requires="p14">
      <p:transition spd="slow" p14:dur="2000" advTm="9238"/>
    </mc:Choice>
    <mc:Fallback xmlns="">
      <p:transition spd="slow" advTm="9238"/>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6">
            <a:extLst>
              <a:ext uri="{FF2B5EF4-FFF2-40B4-BE49-F238E27FC236}">
                <a16:creationId xmlns:a16="http://schemas.microsoft.com/office/drawing/2014/main" id="{85601504-86FC-3C4E-B240-5855F575C4BA}"/>
              </a:ext>
            </a:extLst>
          </p:cNvPr>
          <p:cNvSpPr txBox="1">
            <a:spLocks noChangeArrowheads="1"/>
          </p:cNvSpPr>
          <p:nvPr/>
        </p:nvSpPr>
        <p:spPr bwMode="auto">
          <a:xfrm>
            <a:off x="609600" y="1133475"/>
            <a:ext cx="7834313" cy="46166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rgbClr val="CCFFFF"/>
                </a:solidFill>
                <a:latin typeface="VNI-Swiss-Condense" pitchFamily="2" charset="0"/>
              </a:defRPr>
            </a:lvl1pPr>
            <a:lvl2pPr marL="742950" indent="-285750">
              <a:defRPr sz="2400">
                <a:solidFill>
                  <a:srgbClr val="CCFFFF"/>
                </a:solidFill>
                <a:latin typeface="VNI-Swiss-Condense" pitchFamily="2" charset="0"/>
              </a:defRPr>
            </a:lvl2pPr>
            <a:lvl3pPr marL="1143000" indent="-228600">
              <a:defRPr sz="2400">
                <a:solidFill>
                  <a:srgbClr val="CCFFFF"/>
                </a:solidFill>
                <a:latin typeface="VNI-Swiss-Condense" pitchFamily="2" charset="0"/>
              </a:defRPr>
            </a:lvl3pPr>
            <a:lvl4pPr marL="1600200" indent="-228600">
              <a:defRPr sz="2400">
                <a:solidFill>
                  <a:srgbClr val="CCFFFF"/>
                </a:solidFill>
                <a:latin typeface="VNI-Swiss-Condense" pitchFamily="2" charset="0"/>
              </a:defRPr>
            </a:lvl4pPr>
            <a:lvl5pPr marL="2057400" indent="-228600">
              <a:defRPr sz="2400">
                <a:solidFill>
                  <a:srgbClr val="CCFFFF"/>
                </a:solidFill>
                <a:latin typeface="VNI-Swiss-Condense" pitchFamily="2" charset="0"/>
              </a:defRPr>
            </a:lvl5pPr>
            <a:lvl6pPr marL="2514600" indent="-228600" eaLnBrk="0" fontAlgn="base" hangingPunct="0">
              <a:spcBef>
                <a:spcPct val="0"/>
              </a:spcBef>
              <a:spcAft>
                <a:spcPct val="0"/>
              </a:spcAft>
              <a:defRPr sz="2400">
                <a:solidFill>
                  <a:srgbClr val="CCFFFF"/>
                </a:solidFill>
                <a:latin typeface="VNI-Swiss-Condense" pitchFamily="2" charset="0"/>
              </a:defRPr>
            </a:lvl6pPr>
            <a:lvl7pPr marL="2971800" indent="-228600" eaLnBrk="0" fontAlgn="base" hangingPunct="0">
              <a:spcBef>
                <a:spcPct val="0"/>
              </a:spcBef>
              <a:spcAft>
                <a:spcPct val="0"/>
              </a:spcAft>
              <a:defRPr sz="2400">
                <a:solidFill>
                  <a:srgbClr val="CCFFFF"/>
                </a:solidFill>
                <a:latin typeface="VNI-Swiss-Condense" pitchFamily="2" charset="0"/>
              </a:defRPr>
            </a:lvl7pPr>
            <a:lvl8pPr marL="3429000" indent="-228600" eaLnBrk="0" fontAlgn="base" hangingPunct="0">
              <a:spcBef>
                <a:spcPct val="0"/>
              </a:spcBef>
              <a:spcAft>
                <a:spcPct val="0"/>
              </a:spcAft>
              <a:defRPr sz="2400">
                <a:solidFill>
                  <a:srgbClr val="CCFFFF"/>
                </a:solidFill>
                <a:latin typeface="VNI-Swiss-Condense" pitchFamily="2" charset="0"/>
              </a:defRPr>
            </a:lvl8pPr>
            <a:lvl9pPr marL="3886200" indent="-228600" eaLnBrk="0" fontAlgn="base" hangingPunct="0">
              <a:spcBef>
                <a:spcPct val="0"/>
              </a:spcBef>
              <a:spcAft>
                <a:spcPct val="0"/>
              </a:spcAft>
              <a:defRPr sz="2400">
                <a:solidFill>
                  <a:srgbClr val="CCFFFF"/>
                </a:solidFill>
                <a:latin typeface="VNI-Swiss-Condense" pitchFamily="2" charset="0"/>
              </a:defRPr>
            </a:lvl9pPr>
          </a:lstStyle>
          <a:p>
            <a:pPr algn="just" eaLnBrk="1" hangingPunct="1">
              <a:spcBef>
                <a:spcPct val="50000"/>
              </a:spcBef>
              <a:defRPr/>
            </a:pPr>
            <a:r>
              <a:rPr lang="vi-VN" sz="2800" dirty="0">
                <a:solidFill>
                  <a:schemeClr val="tx1"/>
                </a:solidFill>
                <a:latin typeface="Times New Roman" pitchFamily="18" charset="0"/>
                <a:cs typeface="Times New Roman" pitchFamily="18" charset="0"/>
              </a:rPr>
              <a:t>3 phương pháp thường sử dụng:</a:t>
            </a:r>
          </a:p>
          <a:p>
            <a:pPr marL="914400" indent="-457200" algn="just" eaLnBrk="1" hangingPunct="1">
              <a:spcBef>
                <a:spcPct val="50000"/>
              </a:spcBef>
              <a:buFont typeface="Courier New" panose="02070309020205020404" pitchFamily="49" charset="0"/>
              <a:buChar char="o"/>
              <a:defRPr/>
            </a:pPr>
            <a:r>
              <a:rPr lang="vi-VN" sz="2800" dirty="0">
                <a:solidFill>
                  <a:schemeClr val="tx1"/>
                </a:solidFill>
                <a:latin typeface="Times New Roman" pitchFamily="18" charset="0"/>
                <a:cs typeface="Times New Roman" pitchFamily="18" charset="0"/>
              </a:rPr>
              <a:t>Làm mật - da bằng túi mật.</a:t>
            </a:r>
          </a:p>
          <a:p>
            <a:pPr marL="914400" indent="-457200" algn="just" eaLnBrk="1" hangingPunct="1">
              <a:spcBef>
                <a:spcPct val="50000"/>
              </a:spcBef>
              <a:buFont typeface="Courier New" panose="02070309020205020404" pitchFamily="49" charset="0"/>
              <a:buChar char="o"/>
              <a:defRPr/>
            </a:pPr>
            <a:r>
              <a:rPr lang="vi-VN" sz="2800" dirty="0">
                <a:solidFill>
                  <a:schemeClr val="tx1"/>
                </a:solidFill>
                <a:latin typeface="Times New Roman" pitchFamily="18" charset="0"/>
                <a:cs typeface="Times New Roman" pitchFamily="18" charset="0"/>
              </a:rPr>
              <a:t>Làm mật - ruột - da bằng quai hỗng tràng.</a:t>
            </a:r>
          </a:p>
          <a:p>
            <a:pPr marL="914400" indent="-457200" algn="just" eaLnBrk="1" hangingPunct="1">
              <a:spcBef>
                <a:spcPct val="50000"/>
              </a:spcBef>
              <a:buFont typeface="Courier New" panose="02070309020205020404" pitchFamily="49" charset="0"/>
              <a:buChar char="o"/>
              <a:defRPr/>
            </a:pPr>
            <a:r>
              <a:rPr lang="vi-VN" sz="2800" dirty="0">
                <a:solidFill>
                  <a:schemeClr val="tx1"/>
                </a:solidFill>
                <a:latin typeface="Times New Roman" pitchFamily="18" charset="0"/>
                <a:cs typeface="Times New Roman" pitchFamily="18" charset="0"/>
              </a:rPr>
              <a:t>Làm mật - ruột - da bằng quai ruột biệt lập.</a:t>
            </a:r>
          </a:p>
          <a:p>
            <a:pPr marL="457200" algn="just" eaLnBrk="1" hangingPunct="1">
              <a:spcBef>
                <a:spcPct val="50000"/>
              </a:spcBef>
              <a:defRPr/>
            </a:pPr>
            <a:endParaRPr lang="vi-VN" sz="2800" dirty="0">
              <a:solidFill>
                <a:schemeClr val="tx1"/>
              </a:solidFill>
              <a:latin typeface="Times New Roman" pitchFamily="18" charset="0"/>
              <a:cs typeface="Times New Roman" pitchFamily="18" charset="0"/>
            </a:endParaRPr>
          </a:p>
          <a:p>
            <a:pPr marL="14288" algn="just" eaLnBrk="1" hangingPunct="1">
              <a:spcBef>
                <a:spcPct val="50000"/>
              </a:spcBef>
              <a:defRPr/>
            </a:pPr>
            <a:r>
              <a:rPr lang="vi-VN" sz="2800" dirty="0">
                <a:solidFill>
                  <a:schemeClr val="tx1"/>
                </a:solidFill>
                <a:latin typeface="Times New Roman" pitchFamily="18" charset="0"/>
                <a:cs typeface="Times New Roman" pitchFamily="18" charset="0"/>
              </a:rPr>
              <a:t>Nguyên tắc: Tạo đường hầm bền vững giữa ống mật chủ và thành bụng để tiếp cận đường mật chính lấy sỏi tái phát mà không cần mổ lại.</a:t>
            </a:r>
          </a:p>
        </p:txBody>
      </p:sp>
    </p:spTree>
  </p:cSld>
  <p:clrMapOvr>
    <a:masterClrMapping/>
  </p:clrMapOvr>
  <mc:AlternateContent xmlns:mc="http://schemas.openxmlformats.org/markup-compatibility/2006" xmlns:p14="http://schemas.microsoft.com/office/powerpoint/2010/main">
    <mc:Choice Requires="p14">
      <p:transition spd="slow" p14:dur="2000" advTm="35733"/>
    </mc:Choice>
    <mc:Fallback xmlns="">
      <p:transition spd="slow" advTm="35733"/>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1">
            <a:extLst>
              <a:ext uri="{FF2B5EF4-FFF2-40B4-BE49-F238E27FC236}">
                <a16:creationId xmlns:a16="http://schemas.microsoft.com/office/drawing/2014/main" id="{977B7604-CA4C-2E42-84B2-56AA1E74C932}"/>
              </a:ext>
            </a:extLst>
          </p:cNvPr>
          <p:cNvSpPr>
            <a:spLocks noChangeArrowheads="1"/>
          </p:cNvSpPr>
          <p:nvPr/>
        </p:nvSpPr>
        <p:spPr bwMode="auto">
          <a:xfrm>
            <a:off x="742950" y="4267200"/>
            <a:ext cx="19812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vi-VN" altLang="en-US" i="1">
                <a:latin typeface="Times New Roman" panose="02020603050405020304" pitchFamily="18" charset="0"/>
                <a:cs typeface="Calibri" panose="020F0502020204030204" pitchFamily="34" charset="0"/>
              </a:rPr>
              <a:t>Làm mật - da </a:t>
            </a:r>
            <a:endParaRPr lang="en-US" altLang="en-US" sz="2000">
              <a:latin typeface="Times New Roman" panose="02020603050405020304" pitchFamily="18" charset="0"/>
              <a:cs typeface="Calibri" panose="020F0502020204030204" pitchFamily="34" charset="0"/>
            </a:endParaRPr>
          </a:p>
          <a:p>
            <a:pPr algn="ctr"/>
            <a:r>
              <a:rPr lang="vi-VN" altLang="en-US" i="1">
                <a:latin typeface="Times New Roman" panose="02020603050405020304" pitchFamily="18" charset="0"/>
                <a:cs typeface="Calibri" panose="020F0502020204030204" pitchFamily="34" charset="0"/>
              </a:rPr>
              <a:t>bằng túi mật</a:t>
            </a:r>
            <a:endParaRPr lang="en-US" altLang="en-US" sz="2000">
              <a:latin typeface="Times New Roman" panose="02020603050405020304" pitchFamily="18" charset="0"/>
              <a:cs typeface="Calibri" panose="020F0502020204030204" pitchFamily="34" charset="0"/>
            </a:endParaRPr>
          </a:p>
        </p:txBody>
      </p:sp>
      <p:pic>
        <p:nvPicPr>
          <p:cNvPr id="39938" name="Picture 4">
            <a:extLst>
              <a:ext uri="{FF2B5EF4-FFF2-40B4-BE49-F238E27FC236}">
                <a16:creationId xmlns:a16="http://schemas.microsoft.com/office/drawing/2014/main" id="{F1939FFF-BDDB-0D4C-972D-52F82D6C84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2141538"/>
            <a:ext cx="2400300" cy="198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939" name="Rectangle 2">
            <a:extLst>
              <a:ext uri="{FF2B5EF4-FFF2-40B4-BE49-F238E27FC236}">
                <a16:creationId xmlns:a16="http://schemas.microsoft.com/office/drawing/2014/main" id="{3A5379AC-3D87-8D47-8AFB-BF93A421630A}"/>
              </a:ext>
            </a:extLst>
          </p:cNvPr>
          <p:cNvSpPr>
            <a:spLocks noChangeArrowheads="1"/>
          </p:cNvSpPr>
          <p:nvPr/>
        </p:nvSpPr>
        <p:spPr bwMode="auto">
          <a:xfrm>
            <a:off x="2362200" y="4267200"/>
            <a:ext cx="45720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vi-VN" altLang="en-US" i="1">
                <a:latin typeface="Times New Roman" panose="02020603050405020304" pitchFamily="18" charset="0"/>
                <a:cs typeface="Calibri" panose="020F0502020204030204" pitchFamily="34" charset="0"/>
              </a:rPr>
              <a:t>Làm mật - ruột - da </a:t>
            </a:r>
            <a:endParaRPr lang="en-US" altLang="en-US" sz="2000">
              <a:latin typeface="Times New Roman" panose="02020603050405020304" pitchFamily="18" charset="0"/>
              <a:cs typeface="Calibri" panose="020F0502020204030204" pitchFamily="34" charset="0"/>
            </a:endParaRPr>
          </a:p>
          <a:p>
            <a:pPr algn="ctr"/>
            <a:r>
              <a:rPr lang="vi-VN" altLang="en-US" i="1">
                <a:latin typeface="Times New Roman" panose="02020603050405020304" pitchFamily="18" charset="0"/>
                <a:cs typeface="Calibri" panose="020F0502020204030204" pitchFamily="34" charset="0"/>
              </a:rPr>
              <a:t>bằng quai hỗng tràng</a:t>
            </a:r>
            <a:endParaRPr lang="en-US" altLang="en-US" sz="2000">
              <a:latin typeface="Times New Roman" panose="02020603050405020304" pitchFamily="18" charset="0"/>
              <a:cs typeface="Calibri" panose="020F0502020204030204" pitchFamily="34" charset="0"/>
            </a:endParaRPr>
          </a:p>
        </p:txBody>
      </p:sp>
      <p:pic>
        <p:nvPicPr>
          <p:cNvPr id="39940" name="Picture 6">
            <a:extLst>
              <a:ext uri="{FF2B5EF4-FFF2-40B4-BE49-F238E27FC236}">
                <a16:creationId xmlns:a16="http://schemas.microsoft.com/office/drawing/2014/main" id="{DD63B405-4544-A640-BAB9-05E8958DC1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71900" y="2154238"/>
            <a:ext cx="1752600" cy="1935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941" name="Rectangle 7">
            <a:extLst>
              <a:ext uri="{FF2B5EF4-FFF2-40B4-BE49-F238E27FC236}">
                <a16:creationId xmlns:a16="http://schemas.microsoft.com/office/drawing/2014/main" id="{2F71CC2D-86B4-764E-BB87-84350F26BB04}"/>
              </a:ext>
            </a:extLst>
          </p:cNvPr>
          <p:cNvSpPr>
            <a:spLocks noChangeArrowheads="1"/>
          </p:cNvSpPr>
          <p:nvPr/>
        </p:nvSpPr>
        <p:spPr bwMode="auto">
          <a:xfrm>
            <a:off x="5181600" y="4267200"/>
            <a:ext cx="45720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vi-VN" altLang="en-US" i="1">
                <a:latin typeface="Times New Roman" panose="02020603050405020304" pitchFamily="18" charset="0"/>
                <a:cs typeface="Calibri" panose="020F0502020204030204" pitchFamily="34" charset="0"/>
              </a:rPr>
              <a:t>Làm mật - ruột - da </a:t>
            </a:r>
            <a:endParaRPr lang="en-US" altLang="en-US" sz="2000">
              <a:latin typeface="Times New Roman" panose="02020603050405020304" pitchFamily="18" charset="0"/>
              <a:cs typeface="Calibri" panose="020F0502020204030204" pitchFamily="34" charset="0"/>
            </a:endParaRPr>
          </a:p>
          <a:p>
            <a:pPr algn="ctr"/>
            <a:r>
              <a:rPr lang="vi-VN" altLang="en-US" i="1">
                <a:latin typeface="Times New Roman" panose="02020603050405020304" pitchFamily="18" charset="0"/>
                <a:cs typeface="Calibri" panose="020F0502020204030204" pitchFamily="34" charset="0"/>
              </a:rPr>
              <a:t>bằng quai ruột biệt lập</a:t>
            </a:r>
            <a:endParaRPr lang="en-US" altLang="en-US" sz="2000">
              <a:latin typeface="Times New Roman" panose="02020603050405020304" pitchFamily="18" charset="0"/>
              <a:cs typeface="Calibri" panose="020F0502020204030204" pitchFamily="34" charset="0"/>
            </a:endParaRPr>
          </a:p>
        </p:txBody>
      </p:sp>
      <p:pic>
        <p:nvPicPr>
          <p:cNvPr id="39942" name="Picture 8">
            <a:extLst>
              <a:ext uri="{FF2B5EF4-FFF2-40B4-BE49-F238E27FC236}">
                <a16:creationId xmlns:a16="http://schemas.microsoft.com/office/drawing/2014/main" id="{4805A95E-E0CB-AC45-A39F-B6EAED45491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51538" y="2154238"/>
            <a:ext cx="2811462" cy="1935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2000" advTm="12392"/>
    </mc:Choice>
    <mc:Fallback xmlns="">
      <p:transition spd="slow" advTm="12392"/>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ext Box 6">
            <a:extLst>
              <a:ext uri="{FF2B5EF4-FFF2-40B4-BE49-F238E27FC236}">
                <a16:creationId xmlns:a16="http://schemas.microsoft.com/office/drawing/2014/main" id="{28346F43-41B3-0E45-9C32-A5EDC9A45C4E}"/>
              </a:ext>
            </a:extLst>
          </p:cNvPr>
          <p:cNvSpPr txBox="1">
            <a:spLocks noChangeArrowheads="1"/>
          </p:cNvSpPr>
          <p:nvPr/>
        </p:nvSpPr>
        <p:spPr bwMode="auto">
          <a:xfrm>
            <a:off x="577850" y="1720850"/>
            <a:ext cx="7834313" cy="138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ts val="700"/>
              </a:spcBef>
              <a:buClr>
                <a:schemeClr val="tx2"/>
              </a:buClr>
              <a:buSzPct val="95000"/>
              <a:buFont typeface="Wingdings" pitchFamily="2" charset="2"/>
              <a:buChar char=""/>
              <a:defRPr sz="3000">
                <a:solidFill>
                  <a:schemeClr val="tx1"/>
                </a:solidFill>
                <a:latin typeface="Corbel" panose="020B0503020204020204" pitchFamily="34" charset="0"/>
              </a:defRPr>
            </a:lvl1pPr>
            <a:lvl2pPr marL="742950" indent="-285750">
              <a:spcBef>
                <a:spcPct val="20000"/>
              </a:spcBef>
              <a:buClr>
                <a:schemeClr val="accent2"/>
              </a:buClr>
              <a:buSzPct val="90000"/>
              <a:buFont typeface="Wingdings" pitchFamily="2" charset="2"/>
              <a:buChar char=""/>
              <a:defRPr sz="2600">
                <a:solidFill>
                  <a:schemeClr val="tx1"/>
                </a:solidFill>
                <a:latin typeface="Corbel" panose="020B0503020204020204" pitchFamily="34" charset="0"/>
              </a:defRPr>
            </a:lvl2pPr>
            <a:lvl3pPr marL="1143000" indent="-228600">
              <a:spcBef>
                <a:spcPct val="20000"/>
              </a:spcBef>
              <a:buClr>
                <a:schemeClr val="accent2"/>
              </a:buClr>
              <a:buFont typeface="Wingdings 2" pitchFamily="2" charset="2"/>
              <a:buChar char=""/>
              <a:defRPr sz="2400">
                <a:solidFill>
                  <a:schemeClr val="tx1"/>
                </a:solidFill>
                <a:latin typeface="Corbel" panose="020B0503020204020204" pitchFamily="34" charset="0"/>
              </a:defRPr>
            </a:lvl3pPr>
            <a:lvl4pPr marL="1600200" indent="-228600">
              <a:spcBef>
                <a:spcPct val="20000"/>
              </a:spcBef>
              <a:buClr>
                <a:srgbClr val="FEB80A"/>
              </a:buClr>
              <a:buFont typeface="Wingdings 3" pitchFamily="2" charset="2"/>
              <a:buChar char=""/>
              <a:defRPr sz="2200">
                <a:solidFill>
                  <a:schemeClr val="tx1"/>
                </a:solidFill>
                <a:latin typeface="Corbel" panose="020B0503020204020204" pitchFamily="34" charset="0"/>
              </a:defRPr>
            </a:lvl4pPr>
            <a:lvl5pPr marL="2057400" indent="-228600">
              <a:spcBef>
                <a:spcPct val="20000"/>
              </a:spcBef>
              <a:buClr>
                <a:srgbClr val="FEB80A"/>
              </a:buClr>
              <a:buFont typeface="Wingdings 2" pitchFamily="2" charset="2"/>
              <a:buChar char=""/>
              <a:defRPr sz="2000">
                <a:solidFill>
                  <a:schemeClr val="tx1"/>
                </a:solidFill>
                <a:latin typeface="Corbel" panose="020B0503020204020204" pitchFamily="34" charset="0"/>
              </a:defRPr>
            </a:lvl5pPr>
            <a:lvl6pPr marL="25146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6pPr>
            <a:lvl7pPr marL="29718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7pPr>
            <a:lvl8pPr marL="34290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8pPr>
            <a:lvl9pPr marL="38862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9pPr>
          </a:lstStyle>
          <a:p>
            <a:pPr algn="just" eaLnBrk="1" hangingPunct="1">
              <a:spcBef>
                <a:spcPct val="50000"/>
              </a:spcBef>
              <a:buClrTx/>
              <a:buSzTx/>
              <a:buFontTx/>
              <a:buChar char="-"/>
            </a:pPr>
            <a:r>
              <a:rPr lang="vi-VN" altLang="en-US" sz="2400" dirty="0">
                <a:latin typeface="Times New Roman" panose="02020603050405020304" pitchFamily="18" charset="0"/>
                <a:cs typeface="Times New Roman" panose="02020603050405020304" pitchFamily="18" charset="0"/>
              </a:rPr>
              <a:t>Dùng ống soi đường mật lấy sỏi qua đường hầm Kehr.</a:t>
            </a:r>
          </a:p>
          <a:p>
            <a:pPr algn="just" eaLnBrk="1" hangingPunct="1">
              <a:spcBef>
                <a:spcPct val="50000"/>
              </a:spcBef>
              <a:buClrTx/>
              <a:buSzTx/>
              <a:buFontTx/>
              <a:buChar char="-"/>
            </a:pPr>
            <a:r>
              <a:rPr lang="vi-VN" altLang="en-US" sz="2400" dirty="0">
                <a:latin typeface="Times New Roman" panose="02020603050405020304" pitchFamily="18" charset="0"/>
                <a:cs typeface="Times New Roman" panose="02020603050405020304" pitchFamily="18" charset="0"/>
              </a:rPr>
              <a:t>Rút ống dẫn lưu khi: nội soi đường mật lấy hết sỏi, X quang đường mật và siêu âm bụng sạch sỏi. </a:t>
            </a:r>
          </a:p>
        </p:txBody>
      </p:sp>
      <p:sp>
        <p:nvSpPr>
          <p:cNvPr id="40962" name="TextBox 5">
            <a:extLst>
              <a:ext uri="{FF2B5EF4-FFF2-40B4-BE49-F238E27FC236}">
                <a16:creationId xmlns:a16="http://schemas.microsoft.com/office/drawing/2014/main" id="{69C707D6-89A4-034E-A99A-4E89918E435D}"/>
              </a:ext>
            </a:extLst>
          </p:cNvPr>
          <p:cNvSpPr txBox="1">
            <a:spLocks noChangeArrowheads="1"/>
          </p:cNvSpPr>
          <p:nvPr/>
        </p:nvSpPr>
        <p:spPr bwMode="auto">
          <a:xfrm>
            <a:off x="381000" y="392113"/>
            <a:ext cx="69961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00B050"/>
                </a:solidFill>
                <a:latin typeface="Times New Roman" panose="02020603050405020304" pitchFamily="18" charset="0"/>
                <a:cs typeface="Times New Roman" panose="02020603050405020304" pitchFamily="18" charset="0"/>
              </a:rPr>
              <a:t>3.3/ ĐIỀU TRỊ SÓT SỎI SAU MỔ</a:t>
            </a:r>
          </a:p>
        </p:txBody>
      </p:sp>
      <p:sp>
        <p:nvSpPr>
          <p:cNvPr id="40963" name="TextBox 4">
            <a:extLst>
              <a:ext uri="{FF2B5EF4-FFF2-40B4-BE49-F238E27FC236}">
                <a16:creationId xmlns:a16="http://schemas.microsoft.com/office/drawing/2014/main" id="{A5C2F7DE-09A5-A24F-9A81-F9DB81EC33C4}"/>
              </a:ext>
            </a:extLst>
          </p:cNvPr>
          <p:cNvSpPr txBox="1">
            <a:spLocks noChangeArrowheads="1"/>
          </p:cNvSpPr>
          <p:nvPr/>
        </p:nvSpPr>
        <p:spPr bwMode="auto">
          <a:xfrm>
            <a:off x="838200" y="1039813"/>
            <a:ext cx="4648200"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chemeClr val="tx2">
                    <a:lumMod val="75000"/>
                  </a:schemeClr>
                </a:solidFill>
                <a:latin typeface="Times New Roman" panose="02020603050405020304" pitchFamily="18" charset="0"/>
                <a:cs typeface="Times New Roman" panose="02020603050405020304" pitchFamily="18" charset="0"/>
              </a:rPr>
              <a:t>3.3.1 Còn ống dẫn lưu Kehr </a:t>
            </a:r>
          </a:p>
        </p:txBody>
      </p:sp>
      <p:sp>
        <p:nvSpPr>
          <p:cNvPr id="40964" name="Rectangle 1">
            <a:extLst>
              <a:ext uri="{FF2B5EF4-FFF2-40B4-BE49-F238E27FC236}">
                <a16:creationId xmlns:a16="http://schemas.microsoft.com/office/drawing/2014/main" id="{594A86DF-E2E2-5444-9CB0-F88EEE151BFE}"/>
              </a:ext>
            </a:extLst>
          </p:cNvPr>
          <p:cNvSpPr>
            <a:spLocks noChangeArrowheads="1"/>
          </p:cNvSpPr>
          <p:nvPr/>
        </p:nvSpPr>
        <p:spPr bwMode="auto">
          <a:xfrm>
            <a:off x="2209800" y="5743575"/>
            <a:ext cx="45720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vi-VN" altLang="en-US" i="1">
                <a:latin typeface="Times New Roman" panose="02020603050405020304" pitchFamily="18" charset="0"/>
                <a:cs typeface="Calibri" panose="020F0502020204030204" pitchFamily="34" charset="0"/>
              </a:rPr>
              <a:t>Sỏi gan 2 bên/ chụp X quang đường mật qua dẫn lưu Kehr</a:t>
            </a:r>
            <a:r>
              <a:rPr lang="en-US" altLang="en-US"/>
              <a:t> </a:t>
            </a:r>
          </a:p>
        </p:txBody>
      </p:sp>
      <p:pic>
        <p:nvPicPr>
          <p:cNvPr id="40965" name="Picture 6">
            <a:extLst>
              <a:ext uri="{FF2B5EF4-FFF2-40B4-BE49-F238E27FC236}">
                <a16:creationId xmlns:a16="http://schemas.microsoft.com/office/drawing/2014/main" id="{A5B14E0D-841F-354E-A48C-771478B0E7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7021" t="5820" r="38818" b="19150"/>
          <a:stretch>
            <a:fillRect/>
          </a:stretch>
        </p:blipFill>
        <p:spPr bwMode="auto">
          <a:xfrm>
            <a:off x="3048000" y="3319463"/>
            <a:ext cx="2667000" cy="2411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Text Box 6">
            <a:extLst>
              <a:ext uri="{FF2B5EF4-FFF2-40B4-BE49-F238E27FC236}">
                <a16:creationId xmlns:a16="http://schemas.microsoft.com/office/drawing/2014/main" id="{5CDE10EC-C12E-0947-A023-678A53BC1D74}"/>
              </a:ext>
            </a:extLst>
          </p:cNvPr>
          <p:cNvSpPr txBox="1">
            <a:spLocks noChangeArrowheads="1"/>
          </p:cNvSpPr>
          <p:nvPr/>
        </p:nvSpPr>
        <p:spPr bwMode="auto">
          <a:xfrm>
            <a:off x="838200" y="1905000"/>
            <a:ext cx="78343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ts val="700"/>
              </a:spcBef>
              <a:buClr>
                <a:schemeClr val="tx2"/>
              </a:buClr>
              <a:buSzPct val="95000"/>
              <a:buFont typeface="Wingdings" pitchFamily="2" charset="2"/>
              <a:buChar char=""/>
              <a:defRPr sz="3000">
                <a:solidFill>
                  <a:schemeClr val="tx1"/>
                </a:solidFill>
                <a:latin typeface="Corbel" panose="020B0503020204020204" pitchFamily="34" charset="0"/>
              </a:defRPr>
            </a:lvl1pPr>
            <a:lvl2pPr marL="742950" indent="-285750">
              <a:spcBef>
                <a:spcPct val="20000"/>
              </a:spcBef>
              <a:buClr>
                <a:schemeClr val="accent2"/>
              </a:buClr>
              <a:buSzPct val="90000"/>
              <a:buFont typeface="Wingdings" pitchFamily="2" charset="2"/>
              <a:buChar char=""/>
              <a:defRPr sz="2600">
                <a:solidFill>
                  <a:schemeClr val="tx1"/>
                </a:solidFill>
                <a:latin typeface="Corbel" panose="020B0503020204020204" pitchFamily="34" charset="0"/>
              </a:defRPr>
            </a:lvl2pPr>
            <a:lvl3pPr marL="1143000" indent="-228600">
              <a:spcBef>
                <a:spcPct val="20000"/>
              </a:spcBef>
              <a:buClr>
                <a:schemeClr val="accent2"/>
              </a:buClr>
              <a:buFont typeface="Wingdings 2" pitchFamily="2" charset="2"/>
              <a:buChar char=""/>
              <a:defRPr sz="2400">
                <a:solidFill>
                  <a:schemeClr val="tx1"/>
                </a:solidFill>
                <a:latin typeface="Corbel" panose="020B0503020204020204" pitchFamily="34" charset="0"/>
              </a:defRPr>
            </a:lvl3pPr>
            <a:lvl4pPr marL="1600200" indent="-228600">
              <a:spcBef>
                <a:spcPct val="20000"/>
              </a:spcBef>
              <a:buClr>
                <a:srgbClr val="FEB80A"/>
              </a:buClr>
              <a:buFont typeface="Wingdings 3" pitchFamily="2" charset="2"/>
              <a:buChar char=""/>
              <a:defRPr sz="2200">
                <a:solidFill>
                  <a:schemeClr val="tx1"/>
                </a:solidFill>
                <a:latin typeface="Corbel" panose="020B0503020204020204" pitchFamily="34" charset="0"/>
              </a:defRPr>
            </a:lvl4pPr>
            <a:lvl5pPr marL="2057400" indent="-228600">
              <a:spcBef>
                <a:spcPct val="20000"/>
              </a:spcBef>
              <a:buClr>
                <a:srgbClr val="FEB80A"/>
              </a:buClr>
              <a:buFont typeface="Wingdings 2" pitchFamily="2" charset="2"/>
              <a:buChar char=""/>
              <a:defRPr sz="2000">
                <a:solidFill>
                  <a:schemeClr val="tx1"/>
                </a:solidFill>
                <a:latin typeface="Corbel" panose="020B0503020204020204" pitchFamily="34" charset="0"/>
              </a:defRPr>
            </a:lvl5pPr>
            <a:lvl6pPr marL="25146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6pPr>
            <a:lvl7pPr marL="29718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7pPr>
            <a:lvl8pPr marL="34290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8pPr>
            <a:lvl9pPr marL="38862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9pPr>
          </a:lstStyle>
          <a:p>
            <a:pPr algn="just" eaLnBrk="1" hangingPunct="1">
              <a:spcBef>
                <a:spcPct val="50000"/>
              </a:spcBef>
              <a:buClrTx/>
              <a:buSzTx/>
              <a:buFontTx/>
              <a:buChar char="-"/>
            </a:pPr>
            <a:r>
              <a:rPr lang="vi-VN" altLang="en-US" sz="2800">
                <a:latin typeface="Times New Roman" panose="02020603050405020304" pitchFamily="18" charset="0"/>
                <a:cs typeface="Times New Roman" panose="02020603050405020304" pitchFamily="18" charset="0"/>
              </a:rPr>
              <a:t>Điều trị giống sỏi đường mật chính tái phát. </a:t>
            </a:r>
          </a:p>
        </p:txBody>
      </p:sp>
      <p:sp>
        <p:nvSpPr>
          <p:cNvPr id="41986" name="TextBox 4">
            <a:extLst>
              <a:ext uri="{FF2B5EF4-FFF2-40B4-BE49-F238E27FC236}">
                <a16:creationId xmlns:a16="http://schemas.microsoft.com/office/drawing/2014/main" id="{D3989A0B-FEEB-514C-A49E-D8BDCC31CAC7}"/>
              </a:ext>
            </a:extLst>
          </p:cNvPr>
          <p:cNvSpPr txBox="1">
            <a:spLocks noChangeArrowheads="1"/>
          </p:cNvSpPr>
          <p:nvPr/>
        </p:nvSpPr>
        <p:spPr bwMode="auto">
          <a:xfrm>
            <a:off x="838200" y="1039813"/>
            <a:ext cx="6248400"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chemeClr val="tx2">
                    <a:lumMod val="75000"/>
                  </a:schemeClr>
                </a:solidFill>
                <a:latin typeface="Times New Roman" panose="02020603050405020304" pitchFamily="18" charset="0"/>
                <a:cs typeface="Times New Roman" panose="02020603050405020304" pitchFamily="18" charset="0"/>
              </a:rPr>
              <a:t>3.3.2 Không còn ống dẫn lưu Kehr </a:t>
            </a:r>
          </a:p>
        </p:txBody>
      </p:sp>
    </p:spTree>
  </p:cSld>
  <p:clrMapOvr>
    <a:masterClrMapping/>
  </p:clrMapOvr>
  <mc:AlternateContent xmlns:mc="http://schemas.openxmlformats.org/markup-compatibility/2006" xmlns:p14="http://schemas.microsoft.com/office/powerpoint/2010/main">
    <mc:Choice Requires="p14">
      <p:transition spd="slow" p14:dur="2000" advTm="6830"/>
    </mc:Choice>
    <mc:Fallback xmlns="">
      <p:transition spd="slow" advTm="6830"/>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1AFFB-105F-2148-B25A-E6606D3AF0A5}"/>
              </a:ext>
            </a:extLst>
          </p:cNvPr>
          <p:cNvSpPr>
            <a:spLocks noGrp="1"/>
          </p:cNvSpPr>
          <p:nvPr>
            <p:ph type="title" idx="4294967295"/>
          </p:nvPr>
        </p:nvSpPr>
        <p:spPr>
          <a:xfrm>
            <a:off x="419342" y="408405"/>
            <a:ext cx="7162800" cy="654125"/>
          </a:xfrm>
        </p:spPr>
        <p:txBody>
          <a:bodyPr/>
          <a:lstStyle/>
          <a:p>
            <a:pPr eaLnBrk="1" fontAlgn="auto" hangingPunct="1">
              <a:spcAft>
                <a:spcPts val="0"/>
              </a:spcAft>
              <a:defRPr/>
            </a:pPr>
            <a:r>
              <a:rPr lang="en-AU" sz="2800" b="1" i="1" dirty="0">
                <a:solidFill>
                  <a:srgbClr val="FFFF00"/>
                </a:solidFill>
                <a:latin typeface="Times New Roman" pitchFamily="18" charset="0"/>
                <a:cs typeface="Times New Roman" pitchFamily="18" charset="0"/>
              </a:rPr>
              <a:t>4/ ĐIỀU TRỊ BIẾN CHỨNG</a:t>
            </a:r>
            <a:endParaRPr lang="en-US" sz="2800" b="1" i="1" dirty="0">
              <a:solidFill>
                <a:srgbClr val="FFFF00"/>
              </a:solidFill>
              <a:latin typeface="Times New Roman" pitchFamily="18" charset="0"/>
              <a:cs typeface="Times New Roman" pitchFamily="18" charset="0"/>
            </a:endParaRPr>
          </a:p>
        </p:txBody>
      </p:sp>
      <p:sp>
        <p:nvSpPr>
          <p:cNvPr id="43010" name="TextBox 3">
            <a:extLst>
              <a:ext uri="{FF2B5EF4-FFF2-40B4-BE49-F238E27FC236}">
                <a16:creationId xmlns:a16="http://schemas.microsoft.com/office/drawing/2014/main" id="{3FADE357-3849-DF4C-B8FE-55D5B18A4D01}"/>
              </a:ext>
            </a:extLst>
          </p:cNvPr>
          <p:cNvSpPr txBox="1">
            <a:spLocks noChangeArrowheads="1"/>
          </p:cNvSpPr>
          <p:nvPr/>
        </p:nvSpPr>
        <p:spPr bwMode="auto">
          <a:xfrm>
            <a:off x="807786" y="2114293"/>
            <a:ext cx="560045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chemeClr val="tx2">
                    <a:lumMod val="75000"/>
                  </a:schemeClr>
                </a:solidFill>
                <a:latin typeface="Times New Roman" panose="02020603050405020304" pitchFamily="18" charset="0"/>
                <a:cs typeface="Times New Roman" panose="02020603050405020304" pitchFamily="18" charset="0"/>
              </a:rPr>
              <a:t>4.1.1 Nguyên tắc điều trị</a:t>
            </a:r>
          </a:p>
        </p:txBody>
      </p:sp>
      <p:sp>
        <p:nvSpPr>
          <p:cNvPr id="3" name="Rectangle 2">
            <a:extLst>
              <a:ext uri="{FF2B5EF4-FFF2-40B4-BE49-F238E27FC236}">
                <a16:creationId xmlns:a16="http://schemas.microsoft.com/office/drawing/2014/main" id="{CB71DC4C-17ED-D947-BF27-D98CAA6E6954}"/>
              </a:ext>
            </a:extLst>
          </p:cNvPr>
          <p:cNvSpPr/>
          <p:nvPr/>
        </p:nvSpPr>
        <p:spPr>
          <a:xfrm>
            <a:off x="807786" y="2971800"/>
            <a:ext cx="7848600" cy="2573269"/>
          </a:xfrm>
          <a:prstGeom prst="rect">
            <a:avLst/>
          </a:prstGeom>
        </p:spPr>
        <p:txBody>
          <a:bodyPr wrap="square">
            <a:spAutoFit/>
          </a:bodyPr>
          <a:lstStyle/>
          <a:p>
            <a:pPr marL="342900" lvl="0" indent="-342900" algn="just">
              <a:lnSpc>
                <a:spcPct val="115000"/>
              </a:lnSpc>
              <a:spcAft>
                <a:spcPts val="1440"/>
              </a:spcAft>
              <a:buFont typeface="Times New Roman" panose="02020603050405020304" pitchFamily="18" charset="0"/>
              <a:buChar char="-"/>
            </a:pPr>
            <a:r>
              <a:rPr lang="en-US" sz="2800" dirty="0" err="1">
                <a:latin typeface="Times New Roman" panose="02020603050405020304" pitchFamily="18" charset="0"/>
                <a:ea typeface="Calibri" panose="020F0502020204030204" pitchFamily="34" charset="0"/>
              </a:rPr>
              <a:t>Kháng</a:t>
            </a:r>
            <a:r>
              <a:rPr lang="en-US" sz="2800" dirty="0">
                <a:latin typeface="Times New Roman" panose="02020603050405020304" pitchFamily="18" charset="0"/>
                <a:ea typeface="Calibri" panose="020F0502020204030204" pitchFamily="34" charset="0"/>
              </a:rPr>
              <a:t> </a:t>
            </a:r>
            <a:r>
              <a:rPr lang="en-US" sz="2800" dirty="0" err="1">
                <a:latin typeface="Times New Roman" panose="02020603050405020304" pitchFamily="18" charset="0"/>
                <a:ea typeface="Calibri" panose="020F0502020204030204" pitchFamily="34" charset="0"/>
              </a:rPr>
              <a:t>sinh</a:t>
            </a:r>
            <a:r>
              <a:rPr lang="en-US" sz="2800" dirty="0">
                <a:latin typeface="Times New Roman" panose="02020603050405020304" pitchFamily="18" charset="0"/>
                <a:ea typeface="Calibri" panose="020F0502020204030204" pitchFamily="34" charset="0"/>
              </a:rPr>
              <a:t>.</a:t>
            </a:r>
          </a:p>
          <a:p>
            <a:pPr marL="342900" lvl="0" indent="-342900" algn="just">
              <a:lnSpc>
                <a:spcPct val="115000"/>
              </a:lnSpc>
              <a:spcAft>
                <a:spcPts val="1440"/>
              </a:spcAft>
              <a:buFont typeface="Times New Roman" panose="02020603050405020304" pitchFamily="18" charset="0"/>
              <a:buChar char="-"/>
            </a:pPr>
            <a:r>
              <a:rPr lang="vi-VN" sz="2800" dirty="0">
                <a:latin typeface="Times New Roman" panose="02020603050405020304" pitchFamily="18" charset="0"/>
                <a:ea typeface="Calibri" panose="020F0502020204030204" pitchFamily="34" charset="0"/>
              </a:rPr>
              <a:t>H</a:t>
            </a:r>
            <a:r>
              <a:rPr lang="en-US" sz="2800" dirty="0" err="1">
                <a:latin typeface="Times New Roman" panose="02020603050405020304" pitchFamily="18" charset="0"/>
                <a:ea typeface="Calibri" panose="020F0502020204030204" pitchFamily="34" charset="0"/>
              </a:rPr>
              <a:t>ồi</a:t>
            </a:r>
            <a:r>
              <a:rPr lang="en-US" sz="2800" dirty="0">
                <a:latin typeface="Times New Roman" panose="02020603050405020304" pitchFamily="18" charset="0"/>
                <a:ea typeface="Calibri" panose="020F0502020204030204" pitchFamily="34" charset="0"/>
              </a:rPr>
              <a:t> </a:t>
            </a:r>
            <a:r>
              <a:rPr lang="en-US" sz="2800" dirty="0" err="1">
                <a:latin typeface="Times New Roman" panose="02020603050405020304" pitchFamily="18" charset="0"/>
                <a:ea typeface="Calibri" panose="020F0502020204030204" pitchFamily="34" charset="0"/>
              </a:rPr>
              <a:t>sức</a:t>
            </a:r>
            <a:r>
              <a:rPr lang="vi-VN" sz="2800" dirty="0">
                <a:latin typeface="Times New Roman" panose="02020603050405020304" pitchFamily="18" charset="0"/>
                <a:ea typeface="Calibri" panose="020F0502020204030204" pitchFamily="34" charset="0"/>
              </a:rPr>
              <a:t>,</a:t>
            </a:r>
            <a:r>
              <a:rPr lang="en-US" sz="2800" dirty="0">
                <a:latin typeface="Times New Roman" panose="02020603050405020304" pitchFamily="18" charset="0"/>
                <a:ea typeface="Calibri" panose="020F0502020204030204" pitchFamily="34" charset="0"/>
              </a:rPr>
              <a:t> </a:t>
            </a:r>
            <a:r>
              <a:rPr lang="en-US" sz="2800" dirty="0" err="1">
                <a:latin typeface="Times New Roman" panose="02020603050405020304" pitchFamily="18" charset="0"/>
                <a:ea typeface="Calibri" panose="020F0502020204030204" pitchFamily="34" charset="0"/>
              </a:rPr>
              <a:t>nâng</a:t>
            </a:r>
            <a:r>
              <a:rPr lang="en-US" sz="2800" dirty="0">
                <a:latin typeface="Times New Roman" panose="02020603050405020304" pitchFamily="18" charset="0"/>
                <a:ea typeface="Calibri" panose="020F0502020204030204" pitchFamily="34" charset="0"/>
              </a:rPr>
              <a:t> </a:t>
            </a:r>
            <a:r>
              <a:rPr lang="en-US" sz="2800" dirty="0" err="1">
                <a:latin typeface="Times New Roman" panose="02020603050405020304" pitchFamily="18" charset="0"/>
                <a:ea typeface="Calibri" panose="020F0502020204030204" pitchFamily="34" charset="0"/>
              </a:rPr>
              <a:t>đỡ</a:t>
            </a:r>
            <a:r>
              <a:rPr lang="vi-VN" sz="2800" dirty="0">
                <a:latin typeface="Times New Roman" panose="02020603050405020304" pitchFamily="18" charset="0"/>
                <a:ea typeface="Calibri" panose="020F0502020204030204" pitchFamily="34" charset="0"/>
              </a:rPr>
              <a:t> tổng trạng</a:t>
            </a:r>
            <a:r>
              <a:rPr lang="en-US" sz="2800" dirty="0">
                <a:latin typeface="Times New Roman" panose="02020603050405020304" pitchFamily="18" charset="0"/>
                <a:ea typeface="Calibri" panose="020F0502020204030204" pitchFamily="34" charset="0"/>
              </a:rPr>
              <a:t>.</a:t>
            </a:r>
          </a:p>
          <a:p>
            <a:pPr marL="342900" lvl="0" indent="-342900" algn="just">
              <a:lnSpc>
                <a:spcPct val="115000"/>
              </a:lnSpc>
              <a:spcAft>
                <a:spcPts val="1440"/>
              </a:spcAft>
              <a:buFont typeface="Times New Roman" panose="02020603050405020304" pitchFamily="18" charset="0"/>
              <a:buChar char="-"/>
            </a:pPr>
            <a:r>
              <a:rPr lang="en-US" sz="2800" dirty="0" err="1">
                <a:latin typeface="Times New Roman" panose="02020603050405020304" pitchFamily="18" charset="0"/>
                <a:ea typeface="Calibri" panose="020F0502020204030204" pitchFamily="34" charset="0"/>
              </a:rPr>
              <a:t>Dẫn</a:t>
            </a:r>
            <a:r>
              <a:rPr lang="en-US" sz="2800" dirty="0">
                <a:latin typeface="Times New Roman" panose="02020603050405020304" pitchFamily="18" charset="0"/>
                <a:ea typeface="Calibri" panose="020F0502020204030204" pitchFamily="34" charset="0"/>
              </a:rPr>
              <a:t> </a:t>
            </a:r>
            <a:r>
              <a:rPr lang="en-US" sz="2800" dirty="0" err="1">
                <a:latin typeface="Times New Roman" panose="02020603050405020304" pitchFamily="18" charset="0"/>
                <a:ea typeface="Calibri" panose="020F0502020204030204" pitchFamily="34" charset="0"/>
              </a:rPr>
              <a:t>lưu</a:t>
            </a:r>
            <a:r>
              <a:rPr lang="en-US" sz="2800" dirty="0">
                <a:latin typeface="Times New Roman" panose="02020603050405020304" pitchFamily="18" charset="0"/>
                <a:ea typeface="Calibri" panose="020F0502020204030204" pitchFamily="34" charset="0"/>
              </a:rPr>
              <a:t> </a:t>
            </a:r>
            <a:r>
              <a:rPr lang="en-US" sz="2800" dirty="0" err="1">
                <a:latin typeface="Times New Roman" panose="02020603050405020304" pitchFamily="18" charset="0"/>
                <a:ea typeface="Calibri" panose="020F0502020204030204" pitchFamily="34" charset="0"/>
              </a:rPr>
              <a:t>đường</a:t>
            </a:r>
            <a:r>
              <a:rPr lang="en-US" sz="2800" dirty="0">
                <a:latin typeface="Times New Roman" panose="02020603050405020304" pitchFamily="18" charset="0"/>
                <a:ea typeface="Calibri" panose="020F0502020204030204" pitchFamily="34" charset="0"/>
              </a:rPr>
              <a:t> </a:t>
            </a:r>
            <a:r>
              <a:rPr lang="en-US" sz="2800" dirty="0" err="1">
                <a:latin typeface="Times New Roman" panose="02020603050405020304" pitchFamily="18" charset="0"/>
                <a:ea typeface="Calibri" panose="020F0502020204030204" pitchFamily="34" charset="0"/>
              </a:rPr>
              <a:t>mật</a:t>
            </a:r>
            <a:r>
              <a:rPr lang="en-US" sz="2800" dirty="0">
                <a:latin typeface="Times New Roman" panose="02020603050405020304" pitchFamily="18" charset="0"/>
                <a:ea typeface="Calibri" panose="020F0502020204030204" pitchFamily="34" charset="0"/>
              </a:rPr>
              <a:t>.</a:t>
            </a:r>
          </a:p>
          <a:p>
            <a:pPr marL="342900" lvl="0" indent="-342900" algn="just">
              <a:lnSpc>
                <a:spcPct val="115000"/>
              </a:lnSpc>
              <a:spcAft>
                <a:spcPts val="1440"/>
              </a:spcAft>
              <a:buFont typeface="Times New Roman" panose="02020603050405020304" pitchFamily="18" charset="0"/>
              <a:buChar char="-"/>
            </a:pPr>
            <a:r>
              <a:rPr lang="en-US" sz="2800" dirty="0" err="1">
                <a:latin typeface="Times New Roman" panose="02020603050405020304" pitchFamily="18" charset="0"/>
                <a:ea typeface="Calibri" panose="020F0502020204030204" pitchFamily="34" charset="0"/>
              </a:rPr>
              <a:t>Điều</a:t>
            </a:r>
            <a:r>
              <a:rPr lang="en-US" sz="2800" dirty="0">
                <a:latin typeface="Times New Roman" panose="02020603050405020304" pitchFamily="18" charset="0"/>
                <a:ea typeface="Calibri" panose="020F0502020204030204" pitchFamily="34" charset="0"/>
              </a:rPr>
              <a:t> </a:t>
            </a:r>
            <a:r>
              <a:rPr lang="en-US" sz="2800" dirty="0" err="1">
                <a:latin typeface="Times New Roman" panose="02020603050405020304" pitchFamily="18" charset="0"/>
                <a:ea typeface="Calibri" panose="020F0502020204030204" pitchFamily="34" charset="0"/>
              </a:rPr>
              <a:t>trị</a:t>
            </a:r>
            <a:r>
              <a:rPr lang="en-US" sz="2800" dirty="0">
                <a:latin typeface="Times New Roman" panose="02020603050405020304" pitchFamily="18" charset="0"/>
                <a:ea typeface="Calibri" panose="020F0502020204030204" pitchFamily="34" charset="0"/>
              </a:rPr>
              <a:t> </a:t>
            </a:r>
            <a:r>
              <a:rPr lang="en-US" sz="2800" dirty="0" err="1">
                <a:latin typeface="Times New Roman" panose="02020603050405020304" pitchFamily="18" charset="0"/>
                <a:ea typeface="Calibri" panose="020F0502020204030204" pitchFamily="34" charset="0"/>
              </a:rPr>
              <a:t>nguyên</a:t>
            </a:r>
            <a:r>
              <a:rPr lang="en-US" sz="2800" dirty="0">
                <a:latin typeface="Times New Roman" panose="02020603050405020304" pitchFamily="18" charset="0"/>
                <a:ea typeface="Calibri" panose="020F0502020204030204" pitchFamily="34" charset="0"/>
              </a:rPr>
              <a:t> </a:t>
            </a:r>
            <a:r>
              <a:rPr lang="en-US" sz="2800" dirty="0" err="1">
                <a:latin typeface="Times New Roman" panose="02020603050405020304" pitchFamily="18" charset="0"/>
                <a:ea typeface="Calibri" panose="020F0502020204030204" pitchFamily="34" charset="0"/>
              </a:rPr>
              <a:t>nhân</a:t>
            </a:r>
            <a:r>
              <a:rPr lang="en-US" sz="2800" dirty="0">
                <a:latin typeface="Times New Roman" panose="02020603050405020304" pitchFamily="18" charset="0"/>
                <a:ea typeface="Calibri" panose="020F0502020204030204" pitchFamily="34" charset="0"/>
              </a:rPr>
              <a:t> </a:t>
            </a:r>
            <a:r>
              <a:rPr lang="en-US" sz="2800" dirty="0" err="1">
                <a:latin typeface="Times New Roman" panose="02020603050405020304" pitchFamily="18" charset="0"/>
                <a:ea typeface="Calibri" panose="020F0502020204030204" pitchFamily="34" charset="0"/>
              </a:rPr>
              <a:t>gây</a:t>
            </a:r>
            <a:r>
              <a:rPr lang="en-US" sz="2800" dirty="0">
                <a:latin typeface="Times New Roman" panose="02020603050405020304" pitchFamily="18" charset="0"/>
                <a:ea typeface="Calibri" panose="020F0502020204030204" pitchFamily="34" charset="0"/>
              </a:rPr>
              <a:t> </a:t>
            </a:r>
            <a:r>
              <a:rPr lang="en-US" sz="2800" dirty="0" err="1">
                <a:latin typeface="Times New Roman" panose="02020603050405020304" pitchFamily="18" charset="0"/>
                <a:ea typeface="Calibri" panose="020F0502020204030204" pitchFamily="34" charset="0"/>
              </a:rPr>
              <a:t>viêm</a:t>
            </a:r>
            <a:r>
              <a:rPr lang="en-US" sz="2800" dirty="0">
                <a:latin typeface="Times New Roman" panose="02020603050405020304" pitchFamily="18" charset="0"/>
                <a:ea typeface="Calibri" panose="020F0502020204030204" pitchFamily="34" charset="0"/>
              </a:rPr>
              <a:t> </a:t>
            </a:r>
            <a:r>
              <a:rPr lang="en-US" sz="2800" dirty="0" err="1">
                <a:latin typeface="Times New Roman" panose="02020603050405020304" pitchFamily="18" charset="0"/>
                <a:ea typeface="Calibri" panose="020F0502020204030204" pitchFamily="34" charset="0"/>
              </a:rPr>
              <a:t>đường</a:t>
            </a:r>
            <a:r>
              <a:rPr lang="en-US" sz="2800" dirty="0">
                <a:latin typeface="Times New Roman" panose="02020603050405020304" pitchFamily="18" charset="0"/>
                <a:ea typeface="Calibri" panose="020F0502020204030204" pitchFamily="34" charset="0"/>
              </a:rPr>
              <a:t> </a:t>
            </a:r>
            <a:r>
              <a:rPr lang="en-US" sz="2800" dirty="0" err="1">
                <a:latin typeface="Times New Roman" panose="02020603050405020304" pitchFamily="18" charset="0"/>
                <a:ea typeface="Calibri" panose="020F0502020204030204" pitchFamily="34" charset="0"/>
              </a:rPr>
              <a:t>mật</a:t>
            </a:r>
            <a:r>
              <a:rPr lang="en-US" sz="2800" dirty="0">
                <a:latin typeface="Times New Roman" panose="02020603050405020304" pitchFamily="18" charset="0"/>
                <a:ea typeface="Calibri" panose="020F0502020204030204" pitchFamily="34" charset="0"/>
              </a:rPr>
              <a:t>.</a:t>
            </a:r>
            <a:endParaRPr lang="en-US" sz="2800" dirty="0">
              <a:effectLst/>
              <a:latin typeface="Times New Roman" panose="02020603050405020304" pitchFamily="18" charset="0"/>
              <a:ea typeface="Calibri" panose="020F0502020204030204" pitchFamily="34" charset="0"/>
            </a:endParaRPr>
          </a:p>
        </p:txBody>
      </p:sp>
      <p:sp>
        <p:nvSpPr>
          <p:cNvPr id="5" name="Title 1">
            <a:extLst>
              <a:ext uri="{FF2B5EF4-FFF2-40B4-BE49-F238E27FC236}">
                <a16:creationId xmlns:a16="http://schemas.microsoft.com/office/drawing/2014/main" id="{74B76CC2-741C-C541-857D-8AB432DF9735}"/>
              </a:ext>
            </a:extLst>
          </p:cNvPr>
          <p:cNvSpPr txBox="1">
            <a:spLocks/>
          </p:cNvSpPr>
          <p:nvPr/>
        </p:nvSpPr>
        <p:spPr>
          <a:xfrm>
            <a:off x="609600" y="1232902"/>
            <a:ext cx="7162800" cy="654125"/>
          </a:xfrm>
          <a:prstGeom prst="rect">
            <a:avLst/>
          </a:prstGeom>
        </p:spPr>
        <p:txBody>
          <a:bodyPr vert="horz" anchor="t">
            <a:noAutofit/>
          </a:bodyPr>
          <a:lstStyle>
            <a:lvl1pPr algn="l" rtl="0" eaLnBrk="0" fontAlgn="base" hangingPunct="0">
              <a:spcBef>
                <a:spcPct val="0"/>
              </a:spcBef>
              <a:spcAft>
                <a:spcPct val="0"/>
              </a:spcAft>
              <a:defRPr sz="4000" kern="1200" spc="-100">
                <a:solidFill>
                  <a:srgbClr val="C1EEFF"/>
                </a:solidFill>
                <a:latin typeface="+mj-lt"/>
                <a:ea typeface="+mj-ea"/>
                <a:cs typeface="+mj-cs"/>
              </a:defRPr>
            </a:lvl1pPr>
            <a:lvl2pPr algn="l" rtl="0" eaLnBrk="0" fontAlgn="base" hangingPunct="0">
              <a:spcBef>
                <a:spcPct val="0"/>
              </a:spcBef>
              <a:spcAft>
                <a:spcPct val="0"/>
              </a:spcAft>
              <a:defRPr sz="4000">
                <a:solidFill>
                  <a:srgbClr val="C1EEFF"/>
                </a:solidFill>
                <a:latin typeface="Consolas" pitchFamily="49" charset="0"/>
              </a:defRPr>
            </a:lvl2pPr>
            <a:lvl3pPr algn="l" rtl="0" eaLnBrk="0" fontAlgn="base" hangingPunct="0">
              <a:spcBef>
                <a:spcPct val="0"/>
              </a:spcBef>
              <a:spcAft>
                <a:spcPct val="0"/>
              </a:spcAft>
              <a:defRPr sz="4000">
                <a:solidFill>
                  <a:srgbClr val="C1EEFF"/>
                </a:solidFill>
                <a:latin typeface="Consolas" pitchFamily="49" charset="0"/>
              </a:defRPr>
            </a:lvl3pPr>
            <a:lvl4pPr algn="l" rtl="0" eaLnBrk="0" fontAlgn="base" hangingPunct="0">
              <a:spcBef>
                <a:spcPct val="0"/>
              </a:spcBef>
              <a:spcAft>
                <a:spcPct val="0"/>
              </a:spcAft>
              <a:defRPr sz="4000">
                <a:solidFill>
                  <a:srgbClr val="C1EEFF"/>
                </a:solidFill>
                <a:latin typeface="Consolas" pitchFamily="49" charset="0"/>
              </a:defRPr>
            </a:lvl4pPr>
            <a:lvl5pPr algn="l" rtl="0" eaLnBrk="0" fontAlgn="base" hangingPunct="0">
              <a:spcBef>
                <a:spcPct val="0"/>
              </a:spcBef>
              <a:spcAft>
                <a:spcPct val="0"/>
              </a:spcAft>
              <a:defRPr sz="4000">
                <a:solidFill>
                  <a:srgbClr val="C1EEFF"/>
                </a:solidFill>
                <a:latin typeface="Consolas" pitchFamily="49" charset="0"/>
              </a:defRPr>
            </a:lvl5pPr>
            <a:lvl6pPr marL="457200" algn="l" rtl="0" fontAlgn="base">
              <a:spcBef>
                <a:spcPct val="0"/>
              </a:spcBef>
              <a:spcAft>
                <a:spcPct val="0"/>
              </a:spcAft>
              <a:defRPr sz="4000">
                <a:solidFill>
                  <a:srgbClr val="C1EEFF"/>
                </a:solidFill>
                <a:latin typeface="Consolas" pitchFamily="49" charset="0"/>
              </a:defRPr>
            </a:lvl6pPr>
            <a:lvl7pPr marL="914400" algn="l" rtl="0" fontAlgn="base">
              <a:spcBef>
                <a:spcPct val="0"/>
              </a:spcBef>
              <a:spcAft>
                <a:spcPct val="0"/>
              </a:spcAft>
              <a:defRPr sz="4000">
                <a:solidFill>
                  <a:srgbClr val="C1EEFF"/>
                </a:solidFill>
                <a:latin typeface="Consolas" pitchFamily="49" charset="0"/>
              </a:defRPr>
            </a:lvl7pPr>
            <a:lvl8pPr marL="1371600" algn="l" rtl="0" fontAlgn="base">
              <a:spcBef>
                <a:spcPct val="0"/>
              </a:spcBef>
              <a:spcAft>
                <a:spcPct val="0"/>
              </a:spcAft>
              <a:defRPr sz="4000">
                <a:solidFill>
                  <a:srgbClr val="C1EEFF"/>
                </a:solidFill>
                <a:latin typeface="Consolas" pitchFamily="49" charset="0"/>
              </a:defRPr>
            </a:lvl8pPr>
            <a:lvl9pPr marL="1828800" algn="l" rtl="0" fontAlgn="base">
              <a:spcBef>
                <a:spcPct val="0"/>
              </a:spcBef>
              <a:spcAft>
                <a:spcPct val="0"/>
              </a:spcAft>
              <a:defRPr sz="4000">
                <a:solidFill>
                  <a:srgbClr val="C1EEFF"/>
                </a:solidFill>
                <a:latin typeface="Consolas" pitchFamily="49" charset="0"/>
              </a:defRPr>
            </a:lvl9pPr>
            <a:extLst/>
          </a:lstStyle>
          <a:p>
            <a:pPr eaLnBrk="1" fontAlgn="auto" hangingPunct="1">
              <a:spcAft>
                <a:spcPts val="0"/>
              </a:spcAft>
              <a:defRPr/>
            </a:pPr>
            <a:r>
              <a:rPr lang="en-AU" sz="2800" b="1" i="1" dirty="0">
                <a:solidFill>
                  <a:srgbClr val="00B050"/>
                </a:solidFill>
                <a:latin typeface="Times New Roman" pitchFamily="18" charset="0"/>
                <a:cs typeface="Times New Roman" pitchFamily="18" charset="0"/>
              </a:rPr>
              <a:t>4.1/ BIẾN CHỨNG VIÊM ĐƯỜNG MẬT CẤP</a:t>
            </a:r>
            <a:endParaRPr lang="en-US" sz="2800" b="1" i="1" dirty="0">
              <a:solidFill>
                <a:srgbClr val="00B050"/>
              </a:solidFill>
              <a:latin typeface="Times New Roman" pitchFamily="18" charset="0"/>
              <a:cs typeface="Times New Roman"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2000" advTm="13150"/>
    </mc:Choice>
    <mc:Fallback xmlns="">
      <p:transition spd="slow" advTm="13150"/>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extBox 3">
            <a:extLst>
              <a:ext uri="{FF2B5EF4-FFF2-40B4-BE49-F238E27FC236}">
                <a16:creationId xmlns:a16="http://schemas.microsoft.com/office/drawing/2014/main" id="{3FADE357-3849-DF4C-B8FE-55D5B18A4D01}"/>
              </a:ext>
            </a:extLst>
          </p:cNvPr>
          <p:cNvSpPr txBox="1">
            <a:spLocks noChangeArrowheads="1"/>
          </p:cNvSpPr>
          <p:nvPr/>
        </p:nvSpPr>
        <p:spPr bwMode="auto">
          <a:xfrm>
            <a:off x="438944" y="494469"/>
            <a:ext cx="8324056"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chemeClr val="tx2">
                    <a:lumMod val="75000"/>
                  </a:schemeClr>
                </a:solidFill>
                <a:latin typeface="Times New Roman" panose="02020603050405020304" pitchFamily="18" charset="0"/>
                <a:cs typeface="Times New Roman" panose="02020603050405020304" pitchFamily="18" charset="0"/>
              </a:rPr>
              <a:t>4.1.2 Phác đồ xử trí viêm đường mật cấp theo Tokyo Guidelines 2018</a:t>
            </a:r>
          </a:p>
        </p:txBody>
      </p:sp>
      <p:grpSp>
        <p:nvGrpSpPr>
          <p:cNvPr id="43011" name="Group 6">
            <a:extLst>
              <a:ext uri="{FF2B5EF4-FFF2-40B4-BE49-F238E27FC236}">
                <a16:creationId xmlns:a16="http://schemas.microsoft.com/office/drawing/2014/main" id="{980AD035-1E42-2F47-91B1-B55D7D56467F}"/>
              </a:ext>
            </a:extLst>
          </p:cNvPr>
          <p:cNvGrpSpPr>
            <a:grpSpLocks/>
          </p:cNvGrpSpPr>
          <p:nvPr/>
        </p:nvGrpSpPr>
        <p:grpSpPr bwMode="auto">
          <a:xfrm>
            <a:off x="762000" y="1693863"/>
            <a:ext cx="7391400" cy="3998912"/>
            <a:chOff x="-119353" y="0"/>
            <a:chExt cx="5788631" cy="2984597"/>
          </a:xfrm>
        </p:grpSpPr>
        <p:grpSp>
          <p:nvGrpSpPr>
            <p:cNvPr id="43017" name="Group 7">
              <a:extLst>
                <a:ext uri="{FF2B5EF4-FFF2-40B4-BE49-F238E27FC236}">
                  <a16:creationId xmlns:a16="http://schemas.microsoft.com/office/drawing/2014/main" id="{DE25E74C-87DA-3C47-A92D-8B3F20BCE7D9}"/>
                </a:ext>
              </a:extLst>
            </p:cNvPr>
            <p:cNvGrpSpPr>
              <a:grpSpLocks/>
            </p:cNvGrpSpPr>
            <p:nvPr/>
          </p:nvGrpSpPr>
          <p:grpSpPr bwMode="auto">
            <a:xfrm>
              <a:off x="-119353" y="0"/>
              <a:ext cx="5788631" cy="2984597"/>
              <a:chOff x="-129324" y="-1"/>
              <a:chExt cx="6272214" cy="2977658"/>
            </a:xfrm>
          </p:grpSpPr>
          <p:grpSp>
            <p:nvGrpSpPr>
              <p:cNvPr id="43019" name="Group 9">
                <a:extLst>
                  <a:ext uri="{FF2B5EF4-FFF2-40B4-BE49-F238E27FC236}">
                    <a16:creationId xmlns:a16="http://schemas.microsoft.com/office/drawing/2014/main" id="{D8FE665C-FE26-BC43-9742-51704F1082D0}"/>
                  </a:ext>
                </a:extLst>
              </p:cNvPr>
              <p:cNvGrpSpPr>
                <a:grpSpLocks/>
              </p:cNvGrpSpPr>
              <p:nvPr/>
            </p:nvGrpSpPr>
            <p:grpSpPr bwMode="auto">
              <a:xfrm>
                <a:off x="-129324" y="-1"/>
                <a:ext cx="6272214" cy="2977658"/>
                <a:chOff x="-127521" y="-1"/>
                <a:chExt cx="6184784" cy="2788281"/>
              </a:xfrm>
            </p:grpSpPr>
            <p:grpSp>
              <p:nvGrpSpPr>
                <p:cNvPr id="43022" name="Group 12">
                  <a:extLst>
                    <a:ext uri="{FF2B5EF4-FFF2-40B4-BE49-F238E27FC236}">
                      <a16:creationId xmlns:a16="http://schemas.microsoft.com/office/drawing/2014/main" id="{13A8F355-4E9E-6A49-B172-30B8A51A671C}"/>
                    </a:ext>
                  </a:extLst>
                </p:cNvPr>
                <p:cNvGrpSpPr>
                  <a:grpSpLocks/>
                </p:cNvGrpSpPr>
                <p:nvPr/>
              </p:nvGrpSpPr>
              <p:grpSpPr bwMode="auto">
                <a:xfrm>
                  <a:off x="-127521" y="-1"/>
                  <a:ext cx="6184784" cy="2788281"/>
                  <a:chOff x="-11575" y="0"/>
                  <a:chExt cx="6151508" cy="2788301"/>
                </a:xfrm>
              </p:grpSpPr>
              <p:sp>
                <p:nvSpPr>
                  <p:cNvPr id="43035" name="Freeform 25">
                    <a:extLst>
                      <a:ext uri="{FF2B5EF4-FFF2-40B4-BE49-F238E27FC236}">
                        <a16:creationId xmlns:a16="http://schemas.microsoft.com/office/drawing/2014/main" id="{F954BEFE-4E8A-E74D-A483-77846AFD49EA}"/>
                      </a:ext>
                    </a:extLst>
                  </p:cNvPr>
                  <p:cNvSpPr>
                    <a:spLocks/>
                  </p:cNvSpPr>
                  <p:nvPr/>
                </p:nvSpPr>
                <p:spPr bwMode="auto">
                  <a:xfrm>
                    <a:off x="115260" y="405636"/>
                    <a:ext cx="808424" cy="442645"/>
                  </a:xfrm>
                  <a:custGeom>
                    <a:avLst/>
                    <a:gdLst>
                      <a:gd name="T0" fmla="*/ 739443 w 961"/>
                      <a:gd name="T1" fmla="*/ -436296 h 488"/>
                      <a:gd name="T2" fmla="*/ 68140 w 961"/>
                      <a:gd name="T3" fmla="*/ -436296 h 488"/>
                      <a:gd name="T4" fmla="*/ 41220 w 961"/>
                      <a:gd name="T5" fmla="*/ -430853 h 488"/>
                      <a:gd name="T6" fmla="*/ 20190 w 961"/>
                      <a:gd name="T7" fmla="*/ -414526 h 488"/>
                      <a:gd name="T8" fmla="*/ 5047 w 961"/>
                      <a:gd name="T9" fmla="*/ -390943 h 488"/>
                      <a:gd name="T10" fmla="*/ 0 w 961"/>
                      <a:gd name="T11" fmla="*/ -362824 h 488"/>
                      <a:gd name="T12" fmla="*/ 0 w 961"/>
                      <a:gd name="T13" fmla="*/ -68029 h 488"/>
                      <a:gd name="T14" fmla="*/ 5047 w 961"/>
                      <a:gd name="T15" fmla="*/ -39004 h 488"/>
                      <a:gd name="T16" fmla="*/ 20190 w 961"/>
                      <a:gd name="T17" fmla="*/ -15420 h 488"/>
                      <a:gd name="T18" fmla="*/ 41220 w 961"/>
                      <a:gd name="T19" fmla="*/ 0 h 488"/>
                      <a:gd name="T20" fmla="*/ 68140 w 961"/>
                      <a:gd name="T21" fmla="*/ 5442 h 488"/>
                      <a:gd name="T22" fmla="*/ 739443 w 961"/>
                      <a:gd name="T23" fmla="*/ 5442 h 488"/>
                      <a:gd name="T24" fmla="*/ 766362 w 961"/>
                      <a:gd name="T25" fmla="*/ 0 h 488"/>
                      <a:gd name="T26" fmla="*/ 787393 w 961"/>
                      <a:gd name="T27" fmla="*/ -15420 h 488"/>
                      <a:gd name="T28" fmla="*/ 802535 w 961"/>
                      <a:gd name="T29" fmla="*/ -39004 h 488"/>
                      <a:gd name="T30" fmla="*/ 807583 w 961"/>
                      <a:gd name="T31" fmla="*/ -68029 h 488"/>
                      <a:gd name="T32" fmla="*/ 807583 w 961"/>
                      <a:gd name="T33" fmla="*/ -362824 h 488"/>
                      <a:gd name="T34" fmla="*/ 802535 w 961"/>
                      <a:gd name="T35" fmla="*/ -390943 h 488"/>
                      <a:gd name="T36" fmla="*/ 787393 w 961"/>
                      <a:gd name="T37" fmla="*/ -414526 h 488"/>
                      <a:gd name="T38" fmla="*/ 766362 w 961"/>
                      <a:gd name="T39" fmla="*/ -430853 h 488"/>
                      <a:gd name="T40" fmla="*/ 739443 w 961"/>
                      <a:gd name="T41" fmla="*/ -436296 h 48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961" h="488">
                        <a:moveTo>
                          <a:pt x="879" y="0"/>
                        </a:moveTo>
                        <a:lnTo>
                          <a:pt x="81" y="0"/>
                        </a:lnTo>
                        <a:lnTo>
                          <a:pt x="49" y="6"/>
                        </a:lnTo>
                        <a:lnTo>
                          <a:pt x="24" y="24"/>
                        </a:lnTo>
                        <a:lnTo>
                          <a:pt x="6" y="50"/>
                        </a:lnTo>
                        <a:lnTo>
                          <a:pt x="0" y="81"/>
                        </a:lnTo>
                        <a:lnTo>
                          <a:pt x="0" y="406"/>
                        </a:lnTo>
                        <a:lnTo>
                          <a:pt x="6" y="438"/>
                        </a:lnTo>
                        <a:lnTo>
                          <a:pt x="24" y="464"/>
                        </a:lnTo>
                        <a:lnTo>
                          <a:pt x="49" y="481"/>
                        </a:lnTo>
                        <a:lnTo>
                          <a:pt x="81" y="487"/>
                        </a:lnTo>
                        <a:lnTo>
                          <a:pt x="879" y="487"/>
                        </a:lnTo>
                        <a:lnTo>
                          <a:pt x="911" y="481"/>
                        </a:lnTo>
                        <a:lnTo>
                          <a:pt x="936" y="464"/>
                        </a:lnTo>
                        <a:lnTo>
                          <a:pt x="954" y="438"/>
                        </a:lnTo>
                        <a:lnTo>
                          <a:pt x="960" y="406"/>
                        </a:lnTo>
                        <a:lnTo>
                          <a:pt x="960" y="81"/>
                        </a:lnTo>
                        <a:lnTo>
                          <a:pt x="954" y="50"/>
                        </a:lnTo>
                        <a:lnTo>
                          <a:pt x="936" y="24"/>
                        </a:lnTo>
                        <a:lnTo>
                          <a:pt x="911" y="6"/>
                        </a:lnTo>
                        <a:lnTo>
                          <a:pt x="879" y="0"/>
                        </a:lnTo>
                        <a:close/>
                      </a:path>
                    </a:pathLst>
                  </a:custGeom>
                  <a:solidFill>
                    <a:srgbClr val="C050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a:p>
                </p:txBody>
              </p:sp>
              <p:sp>
                <p:nvSpPr>
                  <p:cNvPr id="43036" name="Freeform 26">
                    <a:extLst>
                      <a:ext uri="{FF2B5EF4-FFF2-40B4-BE49-F238E27FC236}">
                        <a16:creationId xmlns:a16="http://schemas.microsoft.com/office/drawing/2014/main" id="{51F1DAD1-BA80-834E-80C6-7340277C52FD}"/>
                      </a:ext>
                    </a:extLst>
                  </p:cNvPr>
                  <p:cNvSpPr>
                    <a:spLocks/>
                  </p:cNvSpPr>
                  <p:nvPr/>
                </p:nvSpPr>
                <p:spPr bwMode="auto">
                  <a:xfrm>
                    <a:off x="115260" y="405636"/>
                    <a:ext cx="808424" cy="442645"/>
                  </a:xfrm>
                  <a:custGeom>
                    <a:avLst/>
                    <a:gdLst>
                      <a:gd name="T0" fmla="*/ 0 w 961"/>
                      <a:gd name="T1" fmla="*/ -362824 h 488"/>
                      <a:gd name="T2" fmla="*/ 5047 w 961"/>
                      <a:gd name="T3" fmla="*/ -390943 h 488"/>
                      <a:gd name="T4" fmla="*/ 20190 w 961"/>
                      <a:gd name="T5" fmla="*/ -414526 h 488"/>
                      <a:gd name="T6" fmla="*/ 41220 w 961"/>
                      <a:gd name="T7" fmla="*/ -430853 h 488"/>
                      <a:gd name="T8" fmla="*/ 68140 w 961"/>
                      <a:gd name="T9" fmla="*/ -436296 h 488"/>
                      <a:gd name="T10" fmla="*/ 739443 w 961"/>
                      <a:gd name="T11" fmla="*/ -436296 h 488"/>
                      <a:gd name="T12" fmla="*/ 766362 w 961"/>
                      <a:gd name="T13" fmla="*/ -430853 h 488"/>
                      <a:gd name="T14" fmla="*/ 787393 w 961"/>
                      <a:gd name="T15" fmla="*/ -414526 h 488"/>
                      <a:gd name="T16" fmla="*/ 802535 w 961"/>
                      <a:gd name="T17" fmla="*/ -390943 h 488"/>
                      <a:gd name="T18" fmla="*/ 807583 w 961"/>
                      <a:gd name="T19" fmla="*/ -362824 h 488"/>
                      <a:gd name="T20" fmla="*/ 807583 w 961"/>
                      <a:gd name="T21" fmla="*/ -68029 h 488"/>
                      <a:gd name="T22" fmla="*/ 802535 w 961"/>
                      <a:gd name="T23" fmla="*/ -39004 h 488"/>
                      <a:gd name="T24" fmla="*/ 787393 w 961"/>
                      <a:gd name="T25" fmla="*/ -15420 h 488"/>
                      <a:gd name="T26" fmla="*/ 766362 w 961"/>
                      <a:gd name="T27" fmla="*/ 0 h 488"/>
                      <a:gd name="T28" fmla="*/ 739443 w 961"/>
                      <a:gd name="T29" fmla="*/ 5442 h 488"/>
                      <a:gd name="T30" fmla="*/ 68140 w 961"/>
                      <a:gd name="T31" fmla="*/ 5442 h 488"/>
                      <a:gd name="T32" fmla="*/ 41220 w 961"/>
                      <a:gd name="T33" fmla="*/ 0 h 488"/>
                      <a:gd name="T34" fmla="*/ 20190 w 961"/>
                      <a:gd name="T35" fmla="*/ -15420 h 488"/>
                      <a:gd name="T36" fmla="*/ 5047 w 961"/>
                      <a:gd name="T37" fmla="*/ -39004 h 488"/>
                      <a:gd name="T38" fmla="*/ 0 w 961"/>
                      <a:gd name="T39" fmla="*/ -68029 h 488"/>
                      <a:gd name="T40" fmla="*/ 0 w 961"/>
                      <a:gd name="T41" fmla="*/ -362824 h 48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61"/>
                      <a:gd name="T64" fmla="*/ 0 h 488"/>
                      <a:gd name="T65" fmla="*/ 961 w 961"/>
                      <a:gd name="T66" fmla="*/ 488 h 488"/>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61" h="488">
                        <a:moveTo>
                          <a:pt x="0" y="81"/>
                        </a:moveTo>
                        <a:lnTo>
                          <a:pt x="6" y="50"/>
                        </a:lnTo>
                        <a:lnTo>
                          <a:pt x="24" y="24"/>
                        </a:lnTo>
                        <a:lnTo>
                          <a:pt x="49" y="6"/>
                        </a:lnTo>
                        <a:lnTo>
                          <a:pt x="81" y="0"/>
                        </a:lnTo>
                        <a:lnTo>
                          <a:pt x="879" y="0"/>
                        </a:lnTo>
                        <a:lnTo>
                          <a:pt x="911" y="6"/>
                        </a:lnTo>
                        <a:lnTo>
                          <a:pt x="936" y="24"/>
                        </a:lnTo>
                        <a:lnTo>
                          <a:pt x="954" y="50"/>
                        </a:lnTo>
                        <a:lnTo>
                          <a:pt x="960" y="81"/>
                        </a:lnTo>
                        <a:lnTo>
                          <a:pt x="960" y="406"/>
                        </a:lnTo>
                        <a:lnTo>
                          <a:pt x="954" y="438"/>
                        </a:lnTo>
                        <a:lnTo>
                          <a:pt x="936" y="464"/>
                        </a:lnTo>
                        <a:lnTo>
                          <a:pt x="911" y="481"/>
                        </a:lnTo>
                        <a:lnTo>
                          <a:pt x="879" y="487"/>
                        </a:lnTo>
                        <a:lnTo>
                          <a:pt x="81" y="487"/>
                        </a:lnTo>
                        <a:lnTo>
                          <a:pt x="49" y="481"/>
                        </a:lnTo>
                        <a:lnTo>
                          <a:pt x="24" y="464"/>
                        </a:lnTo>
                        <a:lnTo>
                          <a:pt x="6" y="438"/>
                        </a:lnTo>
                        <a:lnTo>
                          <a:pt x="0" y="406"/>
                        </a:lnTo>
                        <a:lnTo>
                          <a:pt x="0" y="81"/>
                        </a:lnTo>
                        <a:close/>
                      </a:path>
                    </a:pathLst>
                  </a:custGeom>
                  <a:noFill/>
                  <a:ln w="15024">
                    <a:solidFill>
                      <a:srgbClr val="999999"/>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1400">
                        <a:solidFill>
                          <a:srgbClr val="FFFFFF"/>
                        </a:solidFill>
                        <a:latin typeface="Times New Roman" panose="02020603050405020304" pitchFamily="18" charset="0"/>
                        <a:cs typeface="Calibri" panose="020F0502020204030204" pitchFamily="34" charset="0"/>
                      </a:rPr>
                      <a:t>Độ I</a:t>
                    </a:r>
                    <a:endParaRPr lang="en-US" altLang="en-US" sz="1400">
                      <a:latin typeface="Times New Roman" panose="02020603050405020304" pitchFamily="18" charset="0"/>
                      <a:cs typeface="Calibri" panose="020F0502020204030204" pitchFamily="34" charset="0"/>
                    </a:endParaRPr>
                  </a:p>
                  <a:p>
                    <a:pPr algn="ctr"/>
                    <a:r>
                      <a:rPr lang="vi-VN" altLang="en-US" sz="1400">
                        <a:solidFill>
                          <a:srgbClr val="FFFFFF"/>
                        </a:solidFill>
                        <a:latin typeface="Times New Roman" panose="02020603050405020304" pitchFamily="18" charset="0"/>
                        <a:cs typeface="Calibri" panose="020F0502020204030204" pitchFamily="34" charset="0"/>
                      </a:rPr>
                      <a:t>(Nhẹ)</a:t>
                    </a:r>
                    <a:endParaRPr lang="en-US" altLang="en-US" sz="1400">
                      <a:latin typeface="Times New Roman" panose="02020603050405020304" pitchFamily="18" charset="0"/>
                      <a:cs typeface="Calibri" panose="020F0502020204030204" pitchFamily="34" charset="0"/>
                    </a:endParaRPr>
                  </a:p>
                </p:txBody>
              </p:sp>
              <p:sp>
                <p:nvSpPr>
                  <p:cNvPr id="43037" name="Freeform 27">
                    <a:extLst>
                      <a:ext uri="{FF2B5EF4-FFF2-40B4-BE49-F238E27FC236}">
                        <a16:creationId xmlns:a16="http://schemas.microsoft.com/office/drawing/2014/main" id="{A659B1EC-08C3-3A43-B756-D2A8611FC907}"/>
                      </a:ext>
                    </a:extLst>
                  </p:cNvPr>
                  <p:cNvSpPr>
                    <a:spLocks/>
                  </p:cNvSpPr>
                  <p:nvPr/>
                </p:nvSpPr>
                <p:spPr bwMode="auto">
                  <a:xfrm>
                    <a:off x="1505667" y="330009"/>
                    <a:ext cx="1222608" cy="528816"/>
                  </a:xfrm>
                  <a:custGeom>
                    <a:avLst/>
                    <a:gdLst>
                      <a:gd name="T0" fmla="*/ 0 w 1272"/>
                      <a:gd name="T1" fmla="*/ -365979 h 656"/>
                      <a:gd name="T2" fmla="*/ 7689 w 1272"/>
                      <a:gd name="T3" fmla="*/ -400643 h 656"/>
                      <a:gd name="T4" fmla="*/ 30757 w 1272"/>
                      <a:gd name="T5" fmla="*/ -428857 h 656"/>
                      <a:gd name="T6" fmla="*/ 63437 w 1272"/>
                      <a:gd name="T7" fmla="*/ -447398 h 656"/>
                      <a:gd name="T8" fmla="*/ 104768 w 1272"/>
                      <a:gd name="T9" fmla="*/ -454653 h 656"/>
                      <a:gd name="T10" fmla="*/ 1116879 w 1272"/>
                      <a:gd name="T11" fmla="*/ -454653 h 656"/>
                      <a:gd name="T12" fmla="*/ 1157248 w 1272"/>
                      <a:gd name="T13" fmla="*/ -447398 h 656"/>
                      <a:gd name="T14" fmla="*/ 1190889 w 1272"/>
                      <a:gd name="T15" fmla="*/ -428857 h 656"/>
                      <a:gd name="T16" fmla="*/ 1212996 w 1272"/>
                      <a:gd name="T17" fmla="*/ -400643 h 656"/>
                      <a:gd name="T18" fmla="*/ 1221647 w 1272"/>
                      <a:gd name="T19" fmla="*/ -365979 h 656"/>
                      <a:gd name="T20" fmla="*/ 1221647 w 1272"/>
                      <a:gd name="T21" fmla="*/ -14510 h 656"/>
                      <a:gd name="T22" fmla="*/ 1212996 w 1272"/>
                      <a:gd name="T23" fmla="*/ 20153 h 656"/>
                      <a:gd name="T24" fmla="*/ 1190889 w 1272"/>
                      <a:gd name="T25" fmla="*/ 47561 h 656"/>
                      <a:gd name="T26" fmla="*/ 1157248 w 1272"/>
                      <a:gd name="T27" fmla="*/ 66908 h 656"/>
                      <a:gd name="T28" fmla="*/ 1116879 w 1272"/>
                      <a:gd name="T29" fmla="*/ 73357 h 656"/>
                      <a:gd name="T30" fmla="*/ 104768 w 1272"/>
                      <a:gd name="T31" fmla="*/ 73357 h 656"/>
                      <a:gd name="T32" fmla="*/ 63437 w 1272"/>
                      <a:gd name="T33" fmla="*/ 66908 h 656"/>
                      <a:gd name="T34" fmla="*/ 30757 w 1272"/>
                      <a:gd name="T35" fmla="*/ 47561 h 656"/>
                      <a:gd name="T36" fmla="*/ 7689 w 1272"/>
                      <a:gd name="T37" fmla="*/ 20153 h 656"/>
                      <a:gd name="T38" fmla="*/ 0 w 1272"/>
                      <a:gd name="T39" fmla="*/ -14510 h 656"/>
                      <a:gd name="T40" fmla="*/ 0 w 1272"/>
                      <a:gd name="T41" fmla="*/ -365979 h 65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272"/>
                      <a:gd name="T64" fmla="*/ 0 h 656"/>
                      <a:gd name="T65" fmla="*/ 1272 w 1272"/>
                      <a:gd name="T66" fmla="*/ 656 h 65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272" h="656">
                        <a:moveTo>
                          <a:pt x="0" y="110"/>
                        </a:moveTo>
                        <a:lnTo>
                          <a:pt x="8" y="67"/>
                        </a:lnTo>
                        <a:lnTo>
                          <a:pt x="32" y="32"/>
                        </a:lnTo>
                        <a:lnTo>
                          <a:pt x="66" y="9"/>
                        </a:lnTo>
                        <a:lnTo>
                          <a:pt x="109" y="0"/>
                        </a:lnTo>
                        <a:lnTo>
                          <a:pt x="1162" y="0"/>
                        </a:lnTo>
                        <a:lnTo>
                          <a:pt x="1204" y="9"/>
                        </a:lnTo>
                        <a:lnTo>
                          <a:pt x="1239" y="32"/>
                        </a:lnTo>
                        <a:lnTo>
                          <a:pt x="1262" y="67"/>
                        </a:lnTo>
                        <a:lnTo>
                          <a:pt x="1271" y="110"/>
                        </a:lnTo>
                        <a:lnTo>
                          <a:pt x="1271" y="546"/>
                        </a:lnTo>
                        <a:lnTo>
                          <a:pt x="1262" y="589"/>
                        </a:lnTo>
                        <a:lnTo>
                          <a:pt x="1239" y="623"/>
                        </a:lnTo>
                        <a:lnTo>
                          <a:pt x="1204" y="647"/>
                        </a:lnTo>
                        <a:lnTo>
                          <a:pt x="1162" y="655"/>
                        </a:lnTo>
                        <a:lnTo>
                          <a:pt x="109" y="655"/>
                        </a:lnTo>
                        <a:lnTo>
                          <a:pt x="66" y="647"/>
                        </a:lnTo>
                        <a:lnTo>
                          <a:pt x="32" y="623"/>
                        </a:lnTo>
                        <a:lnTo>
                          <a:pt x="8" y="589"/>
                        </a:lnTo>
                        <a:lnTo>
                          <a:pt x="0" y="546"/>
                        </a:lnTo>
                        <a:lnTo>
                          <a:pt x="0" y="110"/>
                        </a:lnTo>
                        <a:close/>
                      </a:path>
                    </a:pathLst>
                  </a:custGeom>
                  <a:noFill/>
                  <a:ln w="15024">
                    <a:solidFill>
                      <a:srgbClr val="C0504D"/>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1400">
                        <a:latin typeface="Times New Roman" panose="02020603050405020304" pitchFamily="18" charset="0"/>
                        <a:cs typeface="Calibri" panose="020F0502020204030204" pitchFamily="34" charset="0"/>
                      </a:rPr>
                      <a:t>Kháng sinh</a:t>
                    </a:r>
                  </a:p>
                  <a:p>
                    <a:pPr algn="ctr"/>
                    <a:r>
                      <a:rPr lang="en-US" altLang="en-US" sz="1400">
                        <a:latin typeface="Times New Roman" panose="02020603050405020304" pitchFamily="18" charset="0"/>
                        <a:cs typeface="Calibri" panose="020F0502020204030204" pitchFamily="34" charset="0"/>
                      </a:rPr>
                      <a:t>Nâng đỡ</a:t>
                    </a:r>
                    <a:r>
                      <a:rPr lang="vi-VN" altLang="en-US" sz="1400">
                        <a:latin typeface="Times New Roman" panose="02020603050405020304" pitchFamily="18" charset="0"/>
                        <a:cs typeface="Calibri" panose="020F0502020204030204" pitchFamily="34" charset="0"/>
                      </a:rPr>
                      <a:t> tổng trạng</a:t>
                    </a:r>
                    <a:endParaRPr lang="en-US" altLang="en-US" sz="1400">
                      <a:latin typeface="Times New Roman" panose="02020603050405020304" pitchFamily="18" charset="0"/>
                      <a:cs typeface="Calibri" panose="020F0502020204030204" pitchFamily="34" charset="0"/>
                    </a:endParaRPr>
                  </a:p>
                </p:txBody>
              </p:sp>
              <p:sp>
                <p:nvSpPr>
                  <p:cNvPr id="43038" name="Freeform 28">
                    <a:extLst>
                      <a:ext uri="{FF2B5EF4-FFF2-40B4-BE49-F238E27FC236}">
                        <a16:creationId xmlns:a16="http://schemas.microsoft.com/office/drawing/2014/main" id="{95A1822F-8F46-AD44-B4BA-D84CD50306BD}"/>
                      </a:ext>
                    </a:extLst>
                  </p:cNvPr>
                  <p:cNvSpPr>
                    <a:spLocks/>
                  </p:cNvSpPr>
                  <p:nvPr/>
                </p:nvSpPr>
                <p:spPr bwMode="auto">
                  <a:xfrm>
                    <a:off x="3348218" y="27500"/>
                    <a:ext cx="980393" cy="539700"/>
                  </a:xfrm>
                  <a:custGeom>
                    <a:avLst/>
                    <a:gdLst>
                      <a:gd name="T0" fmla="*/ 0 w 1020"/>
                      <a:gd name="T1" fmla="*/ -916261 h 483"/>
                      <a:gd name="T2" fmla="*/ 5767 w 1020"/>
                      <a:gd name="T3" fmla="*/ -952017 h 483"/>
                      <a:gd name="T4" fmla="*/ 23068 w 1020"/>
                      <a:gd name="T5" fmla="*/ -979952 h 483"/>
                      <a:gd name="T6" fmla="*/ 47097 w 1020"/>
                      <a:gd name="T7" fmla="*/ -998948 h 483"/>
                      <a:gd name="T8" fmla="*/ 76894 w 1020"/>
                      <a:gd name="T9" fmla="*/ -1006770 h 483"/>
                      <a:gd name="T10" fmla="*/ 902538 w 1020"/>
                      <a:gd name="T11" fmla="*/ -1006770 h 483"/>
                      <a:gd name="T12" fmla="*/ 932335 w 1020"/>
                      <a:gd name="T13" fmla="*/ -998948 h 483"/>
                      <a:gd name="T14" fmla="*/ 957325 w 1020"/>
                      <a:gd name="T15" fmla="*/ -979952 h 483"/>
                      <a:gd name="T16" fmla="*/ 973665 w 1020"/>
                      <a:gd name="T17" fmla="*/ -952017 h 483"/>
                      <a:gd name="T18" fmla="*/ 979432 w 1020"/>
                      <a:gd name="T19" fmla="*/ -916261 h 483"/>
                      <a:gd name="T20" fmla="*/ 979432 w 1020"/>
                      <a:gd name="T21" fmla="*/ -557578 h 483"/>
                      <a:gd name="T22" fmla="*/ 973665 w 1020"/>
                      <a:gd name="T23" fmla="*/ -521822 h 483"/>
                      <a:gd name="T24" fmla="*/ 957325 w 1020"/>
                      <a:gd name="T25" fmla="*/ -493887 h 483"/>
                      <a:gd name="T26" fmla="*/ 932335 w 1020"/>
                      <a:gd name="T27" fmla="*/ -473774 h 483"/>
                      <a:gd name="T28" fmla="*/ 902538 w 1020"/>
                      <a:gd name="T29" fmla="*/ -467070 h 483"/>
                      <a:gd name="T30" fmla="*/ 76894 w 1020"/>
                      <a:gd name="T31" fmla="*/ -467070 h 483"/>
                      <a:gd name="T32" fmla="*/ 47097 w 1020"/>
                      <a:gd name="T33" fmla="*/ -473774 h 483"/>
                      <a:gd name="T34" fmla="*/ 23068 w 1020"/>
                      <a:gd name="T35" fmla="*/ -493887 h 483"/>
                      <a:gd name="T36" fmla="*/ 5767 w 1020"/>
                      <a:gd name="T37" fmla="*/ -521822 h 483"/>
                      <a:gd name="T38" fmla="*/ 0 w 1020"/>
                      <a:gd name="T39" fmla="*/ -557578 h 483"/>
                      <a:gd name="T40" fmla="*/ 0 w 1020"/>
                      <a:gd name="T41" fmla="*/ -916261 h 48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020"/>
                      <a:gd name="T64" fmla="*/ 0 h 483"/>
                      <a:gd name="T65" fmla="*/ 1020 w 1020"/>
                      <a:gd name="T66" fmla="*/ 483 h 48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020" h="483">
                        <a:moveTo>
                          <a:pt x="0" y="81"/>
                        </a:moveTo>
                        <a:lnTo>
                          <a:pt x="6" y="49"/>
                        </a:lnTo>
                        <a:lnTo>
                          <a:pt x="24" y="24"/>
                        </a:lnTo>
                        <a:lnTo>
                          <a:pt x="49" y="7"/>
                        </a:lnTo>
                        <a:lnTo>
                          <a:pt x="80" y="0"/>
                        </a:lnTo>
                        <a:lnTo>
                          <a:pt x="939" y="0"/>
                        </a:lnTo>
                        <a:lnTo>
                          <a:pt x="970" y="7"/>
                        </a:lnTo>
                        <a:lnTo>
                          <a:pt x="996" y="24"/>
                        </a:lnTo>
                        <a:lnTo>
                          <a:pt x="1013" y="49"/>
                        </a:lnTo>
                        <a:lnTo>
                          <a:pt x="1019" y="81"/>
                        </a:lnTo>
                        <a:lnTo>
                          <a:pt x="1019" y="402"/>
                        </a:lnTo>
                        <a:lnTo>
                          <a:pt x="1013" y="434"/>
                        </a:lnTo>
                        <a:lnTo>
                          <a:pt x="996" y="459"/>
                        </a:lnTo>
                        <a:lnTo>
                          <a:pt x="970" y="477"/>
                        </a:lnTo>
                        <a:lnTo>
                          <a:pt x="939" y="483"/>
                        </a:lnTo>
                        <a:lnTo>
                          <a:pt x="80" y="483"/>
                        </a:lnTo>
                        <a:lnTo>
                          <a:pt x="49" y="477"/>
                        </a:lnTo>
                        <a:lnTo>
                          <a:pt x="24" y="459"/>
                        </a:lnTo>
                        <a:lnTo>
                          <a:pt x="6" y="434"/>
                        </a:lnTo>
                        <a:lnTo>
                          <a:pt x="0" y="402"/>
                        </a:lnTo>
                        <a:lnTo>
                          <a:pt x="0" y="81"/>
                        </a:lnTo>
                        <a:close/>
                      </a:path>
                    </a:pathLst>
                  </a:custGeom>
                  <a:noFill/>
                  <a:ln w="15024">
                    <a:solidFill>
                      <a:srgbClr val="C0504D"/>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1400">
                        <a:latin typeface="Times New Roman" panose="02020603050405020304" pitchFamily="18" charset="0"/>
                        <a:cs typeface="Calibri" panose="020F0502020204030204" pitchFamily="34" charset="0"/>
                      </a:rPr>
                      <a:t>Hoàn thành kháng sinh điều trị</a:t>
                    </a:r>
                  </a:p>
                </p:txBody>
              </p:sp>
              <p:sp>
                <p:nvSpPr>
                  <p:cNvPr id="43039" name="Freeform 29">
                    <a:extLst>
                      <a:ext uri="{FF2B5EF4-FFF2-40B4-BE49-F238E27FC236}">
                        <a16:creationId xmlns:a16="http://schemas.microsoft.com/office/drawing/2014/main" id="{19550A86-D174-794A-8846-5FFED9CADAC9}"/>
                      </a:ext>
                    </a:extLst>
                  </p:cNvPr>
                  <p:cNvSpPr>
                    <a:spLocks/>
                  </p:cNvSpPr>
                  <p:nvPr/>
                </p:nvSpPr>
                <p:spPr bwMode="auto">
                  <a:xfrm>
                    <a:off x="4785132" y="0"/>
                    <a:ext cx="1354801" cy="2788301"/>
                  </a:xfrm>
                  <a:custGeom>
                    <a:avLst/>
                    <a:gdLst>
                      <a:gd name="T0" fmla="*/ 0 w 1764"/>
                      <a:gd name="T1" fmla="*/ -576890 h 3074"/>
                      <a:gd name="T2" fmla="*/ 8448 w 1764"/>
                      <a:gd name="T3" fmla="*/ -648548 h 3074"/>
                      <a:gd name="T4" fmla="*/ 30721 w 1764"/>
                      <a:gd name="T5" fmla="*/ -712042 h 3074"/>
                      <a:gd name="T6" fmla="*/ 66050 w 1764"/>
                      <a:gd name="T7" fmla="*/ -765558 h 3074"/>
                      <a:gd name="T8" fmla="*/ 112132 w 1764"/>
                      <a:gd name="T9" fmla="*/ -807283 h 3074"/>
                      <a:gd name="T10" fmla="*/ 165894 w 1764"/>
                      <a:gd name="T11" fmla="*/ -834495 h 3074"/>
                      <a:gd name="T12" fmla="*/ 225800 w 1764"/>
                      <a:gd name="T13" fmla="*/ -843565 h 3074"/>
                      <a:gd name="T14" fmla="*/ 1129001 w 1764"/>
                      <a:gd name="T15" fmla="*/ -843565 h 3074"/>
                      <a:gd name="T16" fmla="*/ 1188907 w 1764"/>
                      <a:gd name="T17" fmla="*/ -834495 h 3074"/>
                      <a:gd name="T18" fmla="*/ 1242669 w 1764"/>
                      <a:gd name="T19" fmla="*/ -807283 h 3074"/>
                      <a:gd name="T20" fmla="*/ 1287983 w 1764"/>
                      <a:gd name="T21" fmla="*/ -765558 h 3074"/>
                      <a:gd name="T22" fmla="*/ 1323312 w 1764"/>
                      <a:gd name="T23" fmla="*/ -712042 h 3074"/>
                      <a:gd name="T24" fmla="*/ 1346353 w 1764"/>
                      <a:gd name="T25" fmla="*/ -648548 h 3074"/>
                      <a:gd name="T26" fmla="*/ 1354033 w 1764"/>
                      <a:gd name="T27" fmla="*/ -576890 h 3074"/>
                      <a:gd name="T28" fmla="*/ 1354801 w 1764"/>
                      <a:gd name="T29" fmla="*/ 1677153 h 3074"/>
                      <a:gd name="T30" fmla="*/ 1346353 w 1764"/>
                      <a:gd name="T31" fmla="*/ 1747904 h 3074"/>
                      <a:gd name="T32" fmla="*/ 1323312 w 1764"/>
                      <a:gd name="T33" fmla="*/ 1812305 h 3074"/>
                      <a:gd name="T34" fmla="*/ 1287983 w 1764"/>
                      <a:gd name="T35" fmla="*/ 1865821 h 3074"/>
                      <a:gd name="T36" fmla="*/ 1242669 w 1764"/>
                      <a:gd name="T37" fmla="*/ 1907546 h 3074"/>
                      <a:gd name="T38" fmla="*/ 1188907 w 1764"/>
                      <a:gd name="T39" fmla="*/ 1934758 h 3074"/>
                      <a:gd name="T40" fmla="*/ 1129001 w 1764"/>
                      <a:gd name="T41" fmla="*/ 1943829 h 3074"/>
                      <a:gd name="T42" fmla="*/ 225800 w 1764"/>
                      <a:gd name="T43" fmla="*/ 1943829 h 3074"/>
                      <a:gd name="T44" fmla="*/ 165894 w 1764"/>
                      <a:gd name="T45" fmla="*/ 1934758 h 3074"/>
                      <a:gd name="T46" fmla="*/ 112132 w 1764"/>
                      <a:gd name="T47" fmla="*/ 1907546 h 3074"/>
                      <a:gd name="T48" fmla="*/ 66050 w 1764"/>
                      <a:gd name="T49" fmla="*/ 1865821 h 3074"/>
                      <a:gd name="T50" fmla="*/ 30721 w 1764"/>
                      <a:gd name="T51" fmla="*/ 1812305 h 3074"/>
                      <a:gd name="T52" fmla="*/ 8448 w 1764"/>
                      <a:gd name="T53" fmla="*/ 1747904 h 3074"/>
                      <a:gd name="T54" fmla="*/ 0 w 1764"/>
                      <a:gd name="T55" fmla="*/ 1677153 h 3074"/>
                      <a:gd name="T56" fmla="*/ 0 w 1764"/>
                      <a:gd name="T57" fmla="*/ -576890 h 3074"/>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64"/>
                      <a:gd name="T88" fmla="*/ 0 h 3074"/>
                      <a:gd name="T89" fmla="*/ 1764 w 1764"/>
                      <a:gd name="T90" fmla="*/ 3074 h 3074"/>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64" h="3074">
                        <a:moveTo>
                          <a:pt x="0" y="294"/>
                        </a:moveTo>
                        <a:lnTo>
                          <a:pt x="11" y="215"/>
                        </a:lnTo>
                        <a:lnTo>
                          <a:pt x="40" y="145"/>
                        </a:lnTo>
                        <a:lnTo>
                          <a:pt x="86" y="86"/>
                        </a:lnTo>
                        <a:lnTo>
                          <a:pt x="146" y="40"/>
                        </a:lnTo>
                        <a:lnTo>
                          <a:pt x="216" y="10"/>
                        </a:lnTo>
                        <a:lnTo>
                          <a:pt x="294" y="0"/>
                        </a:lnTo>
                        <a:lnTo>
                          <a:pt x="1470" y="0"/>
                        </a:lnTo>
                        <a:lnTo>
                          <a:pt x="1548" y="10"/>
                        </a:lnTo>
                        <a:lnTo>
                          <a:pt x="1618" y="40"/>
                        </a:lnTo>
                        <a:lnTo>
                          <a:pt x="1677" y="86"/>
                        </a:lnTo>
                        <a:lnTo>
                          <a:pt x="1723" y="145"/>
                        </a:lnTo>
                        <a:lnTo>
                          <a:pt x="1753" y="215"/>
                        </a:lnTo>
                        <a:lnTo>
                          <a:pt x="1763" y="294"/>
                        </a:lnTo>
                        <a:lnTo>
                          <a:pt x="1764" y="2779"/>
                        </a:lnTo>
                        <a:lnTo>
                          <a:pt x="1753" y="2857"/>
                        </a:lnTo>
                        <a:lnTo>
                          <a:pt x="1723" y="2928"/>
                        </a:lnTo>
                        <a:lnTo>
                          <a:pt x="1677" y="2987"/>
                        </a:lnTo>
                        <a:lnTo>
                          <a:pt x="1618" y="3033"/>
                        </a:lnTo>
                        <a:lnTo>
                          <a:pt x="1548" y="3063"/>
                        </a:lnTo>
                        <a:lnTo>
                          <a:pt x="1470" y="3073"/>
                        </a:lnTo>
                        <a:lnTo>
                          <a:pt x="294" y="3073"/>
                        </a:lnTo>
                        <a:lnTo>
                          <a:pt x="216" y="3063"/>
                        </a:lnTo>
                        <a:lnTo>
                          <a:pt x="146" y="3033"/>
                        </a:lnTo>
                        <a:lnTo>
                          <a:pt x="86" y="2987"/>
                        </a:lnTo>
                        <a:lnTo>
                          <a:pt x="40" y="2928"/>
                        </a:lnTo>
                        <a:lnTo>
                          <a:pt x="11" y="2857"/>
                        </a:lnTo>
                        <a:lnTo>
                          <a:pt x="0" y="2779"/>
                        </a:lnTo>
                        <a:lnTo>
                          <a:pt x="0" y="294"/>
                        </a:lnTo>
                        <a:close/>
                      </a:path>
                    </a:pathLst>
                  </a:custGeom>
                  <a:noFill/>
                  <a:ln w="13512">
                    <a:solidFill>
                      <a:srgbClr val="C0504D"/>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1200" b="1">
                        <a:latin typeface="Times New Roman" panose="02020603050405020304" pitchFamily="18" charset="0"/>
                        <a:cs typeface="Calibri" panose="020F0502020204030204" pitchFamily="34" charset="0"/>
                      </a:rPr>
                      <a:t> </a:t>
                    </a:r>
                    <a:endParaRPr lang="en-US" altLang="en-US" sz="1200">
                      <a:latin typeface="Times New Roman" panose="02020603050405020304" pitchFamily="18" charset="0"/>
                      <a:cs typeface="Calibri" panose="020F0502020204030204" pitchFamily="34" charset="0"/>
                    </a:endParaRPr>
                  </a:p>
                  <a:p>
                    <a:pPr algn="ctr"/>
                    <a:r>
                      <a:rPr lang="en-US" altLang="en-US" sz="1200" b="1">
                        <a:latin typeface="Times New Roman" panose="02020603050405020304" pitchFamily="18" charset="0"/>
                        <a:cs typeface="Calibri" panose="020F0502020204030204" pitchFamily="34" charset="0"/>
                      </a:rPr>
                      <a:t> </a:t>
                    </a:r>
                    <a:endParaRPr lang="en-US" altLang="en-US" sz="1200">
                      <a:latin typeface="Times New Roman" panose="02020603050405020304" pitchFamily="18" charset="0"/>
                      <a:cs typeface="Calibri" panose="020F0502020204030204" pitchFamily="34" charset="0"/>
                    </a:endParaRPr>
                  </a:p>
                  <a:p>
                    <a:r>
                      <a:rPr lang="en-US" altLang="en-US" sz="1200" b="1">
                        <a:latin typeface="Times New Roman" panose="02020603050405020304" pitchFamily="18" charset="0"/>
                        <a:cs typeface="Calibri" panose="020F0502020204030204" pitchFamily="34" charset="0"/>
                      </a:rPr>
                      <a:t> </a:t>
                    </a:r>
                    <a:endParaRPr lang="en-US" altLang="en-US" sz="1200">
                      <a:latin typeface="Times New Roman" panose="02020603050405020304" pitchFamily="18" charset="0"/>
                      <a:cs typeface="Calibri" panose="020F0502020204030204" pitchFamily="34" charset="0"/>
                    </a:endParaRPr>
                  </a:p>
                  <a:p>
                    <a:pPr algn="ctr"/>
                    <a:r>
                      <a:rPr lang="en-US" altLang="en-US" sz="1200" b="1">
                        <a:latin typeface="Times New Roman" panose="02020603050405020304" pitchFamily="18" charset="0"/>
                        <a:cs typeface="Calibri" panose="020F0502020204030204" pitchFamily="34" charset="0"/>
                      </a:rPr>
                      <a:t> </a:t>
                    </a:r>
                    <a:endParaRPr lang="en-US" altLang="en-US" sz="1200">
                      <a:latin typeface="Times New Roman" panose="02020603050405020304" pitchFamily="18" charset="0"/>
                      <a:cs typeface="Calibri" panose="020F0502020204030204" pitchFamily="34" charset="0"/>
                    </a:endParaRPr>
                  </a:p>
                  <a:p>
                    <a:pPr algn="ctr"/>
                    <a:r>
                      <a:rPr lang="en-US" altLang="en-US" sz="1200" b="1">
                        <a:latin typeface="Times New Roman" panose="02020603050405020304" pitchFamily="18" charset="0"/>
                        <a:cs typeface="Calibri" panose="020F0502020204030204" pitchFamily="34" charset="0"/>
                      </a:rPr>
                      <a:t> </a:t>
                    </a:r>
                    <a:endParaRPr lang="en-US" altLang="en-US" sz="1200">
                      <a:latin typeface="Times New Roman" panose="02020603050405020304" pitchFamily="18" charset="0"/>
                      <a:cs typeface="Calibri" panose="020F0502020204030204" pitchFamily="34" charset="0"/>
                    </a:endParaRPr>
                  </a:p>
                  <a:p>
                    <a:pPr algn="ctr"/>
                    <a:r>
                      <a:rPr lang="en-US" altLang="en-US" b="1">
                        <a:latin typeface="Times New Roman" panose="02020603050405020304" pitchFamily="18" charset="0"/>
                        <a:cs typeface="Calibri" panose="020F0502020204030204" pitchFamily="34" charset="0"/>
                      </a:rPr>
                      <a:t>Điều trị nguyên nhân sinh bệnh</a:t>
                    </a:r>
                    <a:r>
                      <a:rPr lang="vi-VN" altLang="en-US" b="1">
                        <a:latin typeface="Times New Roman" panose="02020603050405020304" pitchFamily="18" charset="0"/>
                        <a:cs typeface="Calibri" panose="020F0502020204030204" pitchFamily="34" charset="0"/>
                      </a:rPr>
                      <a:t> nếu vẫn còn cần thiết</a:t>
                    </a:r>
                    <a:endParaRPr lang="en-US" altLang="en-US">
                      <a:latin typeface="Times New Roman" panose="02020603050405020304" pitchFamily="18" charset="0"/>
                      <a:cs typeface="Calibri" panose="020F0502020204030204" pitchFamily="34" charset="0"/>
                    </a:endParaRPr>
                  </a:p>
                  <a:p>
                    <a:pPr algn="ctr"/>
                    <a:r>
                      <a:rPr lang="en-US" altLang="en-US">
                        <a:latin typeface="Times New Roman" panose="02020603050405020304" pitchFamily="18" charset="0"/>
                        <a:cs typeface="Calibri" panose="020F0502020204030204" pitchFamily="34" charset="0"/>
                      </a:rPr>
                      <a:t>(can thiệp qua nội soi, qua da hay phẫu thuật)</a:t>
                    </a:r>
                  </a:p>
                </p:txBody>
              </p:sp>
              <p:sp>
                <p:nvSpPr>
                  <p:cNvPr id="43040" name="Freeform 30">
                    <a:extLst>
                      <a:ext uri="{FF2B5EF4-FFF2-40B4-BE49-F238E27FC236}">
                        <a16:creationId xmlns:a16="http://schemas.microsoft.com/office/drawing/2014/main" id="{9EC94085-8C17-DB48-AB61-C7536CC2CD9D}"/>
                      </a:ext>
                    </a:extLst>
                  </p:cNvPr>
                  <p:cNvSpPr>
                    <a:spLocks/>
                  </p:cNvSpPr>
                  <p:nvPr/>
                </p:nvSpPr>
                <p:spPr bwMode="auto">
                  <a:xfrm>
                    <a:off x="-11575" y="1292535"/>
                    <a:ext cx="939103" cy="440831"/>
                  </a:xfrm>
                  <a:custGeom>
                    <a:avLst/>
                    <a:gdLst>
                      <a:gd name="T0" fmla="*/ 860277 w 965"/>
                      <a:gd name="T1" fmla="*/ 448995 h 486"/>
                      <a:gd name="T2" fmla="*/ 78826 w 965"/>
                      <a:gd name="T3" fmla="*/ 448995 h 486"/>
                      <a:gd name="T4" fmla="*/ 47685 w 965"/>
                      <a:gd name="T5" fmla="*/ 454437 h 486"/>
                      <a:gd name="T6" fmla="*/ 23356 w 965"/>
                      <a:gd name="T7" fmla="*/ 469857 h 486"/>
                      <a:gd name="T8" fmla="*/ 5839 w 965"/>
                      <a:gd name="T9" fmla="*/ 493440 h 486"/>
                      <a:gd name="T10" fmla="*/ 0 w 965"/>
                      <a:gd name="T11" fmla="*/ 522466 h 486"/>
                      <a:gd name="T12" fmla="*/ 0 w 965"/>
                      <a:gd name="T13" fmla="*/ 816354 h 486"/>
                      <a:gd name="T14" fmla="*/ 5839 w 965"/>
                      <a:gd name="T15" fmla="*/ 844473 h 486"/>
                      <a:gd name="T16" fmla="*/ 23356 w 965"/>
                      <a:gd name="T17" fmla="*/ 868056 h 486"/>
                      <a:gd name="T18" fmla="*/ 47685 w 965"/>
                      <a:gd name="T19" fmla="*/ 883476 h 486"/>
                      <a:gd name="T20" fmla="*/ 78826 w 965"/>
                      <a:gd name="T21" fmla="*/ 889826 h 486"/>
                      <a:gd name="T22" fmla="*/ 860277 w 965"/>
                      <a:gd name="T23" fmla="*/ 889826 h 486"/>
                      <a:gd name="T24" fmla="*/ 890445 w 965"/>
                      <a:gd name="T25" fmla="*/ 883476 h 486"/>
                      <a:gd name="T26" fmla="*/ 915747 w 965"/>
                      <a:gd name="T27" fmla="*/ 868056 h 486"/>
                      <a:gd name="T28" fmla="*/ 932291 w 965"/>
                      <a:gd name="T29" fmla="*/ 844473 h 486"/>
                      <a:gd name="T30" fmla="*/ 939103 w 965"/>
                      <a:gd name="T31" fmla="*/ 816354 h 486"/>
                      <a:gd name="T32" fmla="*/ 939103 w 965"/>
                      <a:gd name="T33" fmla="*/ 522466 h 486"/>
                      <a:gd name="T34" fmla="*/ 932291 w 965"/>
                      <a:gd name="T35" fmla="*/ 493440 h 486"/>
                      <a:gd name="T36" fmla="*/ 915747 w 965"/>
                      <a:gd name="T37" fmla="*/ 469857 h 486"/>
                      <a:gd name="T38" fmla="*/ 890445 w 965"/>
                      <a:gd name="T39" fmla="*/ 454437 h 486"/>
                      <a:gd name="T40" fmla="*/ 860277 w 965"/>
                      <a:gd name="T41" fmla="*/ 448995 h 48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965" h="486">
                        <a:moveTo>
                          <a:pt x="884" y="0"/>
                        </a:moveTo>
                        <a:lnTo>
                          <a:pt x="81" y="0"/>
                        </a:lnTo>
                        <a:lnTo>
                          <a:pt x="49" y="6"/>
                        </a:lnTo>
                        <a:lnTo>
                          <a:pt x="24" y="23"/>
                        </a:lnTo>
                        <a:lnTo>
                          <a:pt x="6" y="49"/>
                        </a:lnTo>
                        <a:lnTo>
                          <a:pt x="0" y="81"/>
                        </a:lnTo>
                        <a:lnTo>
                          <a:pt x="0" y="405"/>
                        </a:lnTo>
                        <a:lnTo>
                          <a:pt x="6" y="436"/>
                        </a:lnTo>
                        <a:lnTo>
                          <a:pt x="24" y="462"/>
                        </a:lnTo>
                        <a:lnTo>
                          <a:pt x="49" y="479"/>
                        </a:lnTo>
                        <a:lnTo>
                          <a:pt x="81" y="486"/>
                        </a:lnTo>
                        <a:lnTo>
                          <a:pt x="884" y="486"/>
                        </a:lnTo>
                        <a:lnTo>
                          <a:pt x="915" y="479"/>
                        </a:lnTo>
                        <a:lnTo>
                          <a:pt x="941" y="462"/>
                        </a:lnTo>
                        <a:lnTo>
                          <a:pt x="958" y="436"/>
                        </a:lnTo>
                        <a:lnTo>
                          <a:pt x="965" y="405"/>
                        </a:lnTo>
                        <a:lnTo>
                          <a:pt x="965" y="81"/>
                        </a:lnTo>
                        <a:lnTo>
                          <a:pt x="958" y="49"/>
                        </a:lnTo>
                        <a:lnTo>
                          <a:pt x="941" y="23"/>
                        </a:lnTo>
                        <a:lnTo>
                          <a:pt x="915" y="6"/>
                        </a:lnTo>
                        <a:lnTo>
                          <a:pt x="884" y="0"/>
                        </a:lnTo>
                        <a:close/>
                      </a:path>
                    </a:pathLst>
                  </a:custGeom>
                  <a:solidFill>
                    <a:srgbClr val="C050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a:p>
                </p:txBody>
              </p:sp>
              <p:sp>
                <p:nvSpPr>
                  <p:cNvPr id="43041" name="Freeform 31">
                    <a:extLst>
                      <a:ext uri="{FF2B5EF4-FFF2-40B4-BE49-F238E27FC236}">
                        <a16:creationId xmlns:a16="http://schemas.microsoft.com/office/drawing/2014/main" id="{D4D99E91-47DB-5C44-8F19-559BC79A4436}"/>
                      </a:ext>
                    </a:extLst>
                  </p:cNvPr>
                  <p:cNvSpPr>
                    <a:spLocks/>
                  </p:cNvSpPr>
                  <p:nvPr/>
                </p:nvSpPr>
                <p:spPr bwMode="auto">
                  <a:xfrm>
                    <a:off x="-11575" y="1292535"/>
                    <a:ext cx="939103" cy="440831"/>
                  </a:xfrm>
                  <a:custGeom>
                    <a:avLst/>
                    <a:gdLst>
                      <a:gd name="T0" fmla="*/ 0 w 965"/>
                      <a:gd name="T1" fmla="*/ 522466 h 486"/>
                      <a:gd name="T2" fmla="*/ 5839 w 965"/>
                      <a:gd name="T3" fmla="*/ 493440 h 486"/>
                      <a:gd name="T4" fmla="*/ 23356 w 965"/>
                      <a:gd name="T5" fmla="*/ 469857 h 486"/>
                      <a:gd name="T6" fmla="*/ 47685 w 965"/>
                      <a:gd name="T7" fmla="*/ 454437 h 486"/>
                      <a:gd name="T8" fmla="*/ 78826 w 965"/>
                      <a:gd name="T9" fmla="*/ 448995 h 486"/>
                      <a:gd name="T10" fmla="*/ 860277 w 965"/>
                      <a:gd name="T11" fmla="*/ 448995 h 486"/>
                      <a:gd name="T12" fmla="*/ 890445 w 965"/>
                      <a:gd name="T13" fmla="*/ 454437 h 486"/>
                      <a:gd name="T14" fmla="*/ 915747 w 965"/>
                      <a:gd name="T15" fmla="*/ 469857 h 486"/>
                      <a:gd name="T16" fmla="*/ 932291 w 965"/>
                      <a:gd name="T17" fmla="*/ 493440 h 486"/>
                      <a:gd name="T18" fmla="*/ 939103 w 965"/>
                      <a:gd name="T19" fmla="*/ 522466 h 486"/>
                      <a:gd name="T20" fmla="*/ 939103 w 965"/>
                      <a:gd name="T21" fmla="*/ 816354 h 486"/>
                      <a:gd name="T22" fmla="*/ 932291 w 965"/>
                      <a:gd name="T23" fmla="*/ 844473 h 486"/>
                      <a:gd name="T24" fmla="*/ 915747 w 965"/>
                      <a:gd name="T25" fmla="*/ 868056 h 486"/>
                      <a:gd name="T26" fmla="*/ 890445 w 965"/>
                      <a:gd name="T27" fmla="*/ 883476 h 486"/>
                      <a:gd name="T28" fmla="*/ 860277 w 965"/>
                      <a:gd name="T29" fmla="*/ 889826 h 486"/>
                      <a:gd name="T30" fmla="*/ 78826 w 965"/>
                      <a:gd name="T31" fmla="*/ 889826 h 486"/>
                      <a:gd name="T32" fmla="*/ 47685 w 965"/>
                      <a:gd name="T33" fmla="*/ 883476 h 486"/>
                      <a:gd name="T34" fmla="*/ 23356 w 965"/>
                      <a:gd name="T35" fmla="*/ 868056 h 486"/>
                      <a:gd name="T36" fmla="*/ 5839 w 965"/>
                      <a:gd name="T37" fmla="*/ 844473 h 486"/>
                      <a:gd name="T38" fmla="*/ 0 w 965"/>
                      <a:gd name="T39" fmla="*/ 816354 h 486"/>
                      <a:gd name="T40" fmla="*/ 0 w 965"/>
                      <a:gd name="T41" fmla="*/ 522466 h 48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65"/>
                      <a:gd name="T64" fmla="*/ 0 h 486"/>
                      <a:gd name="T65" fmla="*/ 965 w 965"/>
                      <a:gd name="T66" fmla="*/ 486 h 48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65" h="486">
                        <a:moveTo>
                          <a:pt x="0" y="81"/>
                        </a:moveTo>
                        <a:lnTo>
                          <a:pt x="6" y="49"/>
                        </a:lnTo>
                        <a:lnTo>
                          <a:pt x="24" y="23"/>
                        </a:lnTo>
                        <a:lnTo>
                          <a:pt x="49" y="6"/>
                        </a:lnTo>
                        <a:lnTo>
                          <a:pt x="81" y="0"/>
                        </a:lnTo>
                        <a:lnTo>
                          <a:pt x="884" y="0"/>
                        </a:lnTo>
                        <a:lnTo>
                          <a:pt x="915" y="6"/>
                        </a:lnTo>
                        <a:lnTo>
                          <a:pt x="941" y="23"/>
                        </a:lnTo>
                        <a:lnTo>
                          <a:pt x="958" y="49"/>
                        </a:lnTo>
                        <a:lnTo>
                          <a:pt x="965" y="81"/>
                        </a:lnTo>
                        <a:lnTo>
                          <a:pt x="965" y="405"/>
                        </a:lnTo>
                        <a:lnTo>
                          <a:pt x="958" y="436"/>
                        </a:lnTo>
                        <a:lnTo>
                          <a:pt x="941" y="462"/>
                        </a:lnTo>
                        <a:lnTo>
                          <a:pt x="915" y="479"/>
                        </a:lnTo>
                        <a:lnTo>
                          <a:pt x="884" y="486"/>
                        </a:lnTo>
                        <a:lnTo>
                          <a:pt x="81" y="486"/>
                        </a:lnTo>
                        <a:lnTo>
                          <a:pt x="49" y="479"/>
                        </a:lnTo>
                        <a:lnTo>
                          <a:pt x="24" y="462"/>
                        </a:lnTo>
                        <a:lnTo>
                          <a:pt x="6" y="436"/>
                        </a:lnTo>
                        <a:lnTo>
                          <a:pt x="0" y="405"/>
                        </a:lnTo>
                        <a:lnTo>
                          <a:pt x="0" y="81"/>
                        </a:lnTo>
                        <a:close/>
                      </a:path>
                    </a:pathLst>
                  </a:custGeom>
                  <a:noFill/>
                  <a:ln w="15024">
                    <a:solidFill>
                      <a:srgbClr val="999999"/>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1400">
                        <a:solidFill>
                          <a:srgbClr val="FFFFFF"/>
                        </a:solidFill>
                        <a:latin typeface="Times New Roman" panose="02020603050405020304" pitchFamily="18" charset="0"/>
                        <a:cs typeface="Calibri" panose="020F0502020204030204" pitchFamily="34" charset="0"/>
                      </a:rPr>
                      <a:t>Độ II</a:t>
                    </a:r>
                    <a:r>
                      <a:rPr lang="en-US" altLang="en-US" sz="1400">
                        <a:latin typeface="Times New Roman" panose="02020603050405020304" pitchFamily="18" charset="0"/>
                        <a:cs typeface="Calibri" panose="020F0502020204030204" pitchFamily="34" charset="0"/>
                      </a:rPr>
                      <a:t> </a:t>
                    </a:r>
                  </a:p>
                  <a:p>
                    <a:pPr algn="ctr"/>
                    <a:r>
                      <a:rPr lang="vi-VN" altLang="en-US" sz="1400">
                        <a:solidFill>
                          <a:srgbClr val="FFFFFF"/>
                        </a:solidFill>
                        <a:latin typeface="Times New Roman" panose="02020603050405020304" pitchFamily="18" charset="0"/>
                        <a:cs typeface="Calibri" panose="020F0502020204030204" pitchFamily="34" charset="0"/>
                      </a:rPr>
                      <a:t>(Trung bình)</a:t>
                    </a:r>
                    <a:endParaRPr lang="en-US" altLang="en-US" sz="1400">
                      <a:latin typeface="Times New Roman" panose="02020603050405020304" pitchFamily="18" charset="0"/>
                      <a:cs typeface="Calibri" panose="020F0502020204030204" pitchFamily="34" charset="0"/>
                    </a:endParaRPr>
                  </a:p>
                </p:txBody>
              </p:sp>
              <p:sp>
                <p:nvSpPr>
                  <p:cNvPr id="43042" name="Freeform 32">
                    <a:extLst>
                      <a:ext uri="{FF2B5EF4-FFF2-40B4-BE49-F238E27FC236}">
                        <a16:creationId xmlns:a16="http://schemas.microsoft.com/office/drawing/2014/main" id="{D8CE07E9-B79C-8644-A922-25724919608F}"/>
                      </a:ext>
                    </a:extLst>
                  </p:cNvPr>
                  <p:cNvSpPr>
                    <a:spLocks/>
                  </p:cNvSpPr>
                  <p:nvPr/>
                </p:nvSpPr>
                <p:spPr bwMode="auto">
                  <a:xfrm>
                    <a:off x="1491917" y="1244409"/>
                    <a:ext cx="1266277" cy="623478"/>
                  </a:xfrm>
                  <a:custGeom>
                    <a:avLst/>
                    <a:gdLst>
                      <a:gd name="T0" fmla="*/ 0 w 1602"/>
                      <a:gd name="T1" fmla="*/ 527558 h 650"/>
                      <a:gd name="T2" fmla="*/ 6323 w 1602"/>
                      <a:gd name="T3" fmla="*/ 487272 h 650"/>
                      <a:gd name="T4" fmla="*/ 25294 w 1602"/>
                      <a:gd name="T5" fmla="*/ 453700 h 650"/>
                      <a:gd name="T6" fmla="*/ 52169 w 1602"/>
                      <a:gd name="T7" fmla="*/ 431639 h 650"/>
                      <a:gd name="T8" fmla="*/ 85367 w 1602"/>
                      <a:gd name="T9" fmla="*/ 423006 h 650"/>
                      <a:gd name="T10" fmla="*/ 1180120 w 1602"/>
                      <a:gd name="T11" fmla="*/ 423006 h 650"/>
                      <a:gd name="T12" fmla="*/ 1213318 w 1602"/>
                      <a:gd name="T13" fmla="*/ 431639 h 650"/>
                      <a:gd name="T14" fmla="*/ 1240193 w 1602"/>
                      <a:gd name="T15" fmla="*/ 453700 h 650"/>
                      <a:gd name="T16" fmla="*/ 1259163 w 1602"/>
                      <a:gd name="T17" fmla="*/ 487272 h 650"/>
                      <a:gd name="T18" fmla="*/ 1265487 w 1602"/>
                      <a:gd name="T19" fmla="*/ 527558 h 650"/>
                      <a:gd name="T20" fmla="*/ 1265487 w 1602"/>
                      <a:gd name="T21" fmla="*/ 942891 h 650"/>
                      <a:gd name="T22" fmla="*/ 1259163 w 1602"/>
                      <a:gd name="T23" fmla="*/ 983177 h 650"/>
                      <a:gd name="T24" fmla="*/ 1240193 w 1602"/>
                      <a:gd name="T25" fmla="*/ 1015790 h 650"/>
                      <a:gd name="T26" fmla="*/ 1213318 w 1602"/>
                      <a:gd name="T27" fmla="*/ 1037851 h 650"/>
                      <a:gd name="T28" fmla="*/ 1180120 w 1602"/>
                      <a:gd name="T29" fmla="*/ 1046484 h 650"/>
                      <a:gd name="T30" fmla="*/ 85367 w 1602"/>
                      <a:gd name="T31" fmla="*/ 1046484 h 650"/>
                      <a:gd name="T32" fmla="*/ 52169 w 1602"/>
                      <a:gd name="T33" fmla="*/ 1037851 h 650"/>
                      <a:gd name="T34" fmla="*/ 25294 w 1602"/>
                      <a:gd name="T35" fmla="*/ 1015790 h 650"/>
                      <a:gd name="T36" fmla="*/ 6323 w 1602"/>
                      <a:gd name="T37" fmla="*/ 983177 h 650"/>
                      <a:gd name="T38" fmla="*/ 0 w 1602"/>
                      <a:gd name="T39" fmla="*/ 942891 h 650"/>
                      <a:gd name="T40" fmla="*/ 0 w 1602"/>
                      <a:gd name="T41" fmla="*/ 527558 h 65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602"/>
                      <a:gd name="T64" fmla="*/ 0 h 650"/>
                      <a:gd name="T65" fmla="*/ 1602 w 1602"/>
                      <a:gd name="T66" fmla="*/ 650 h 65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602" h="650">
                        <a:moveTo>
                          <a:pt x="0" y="109"/>
                        </a:moveTo>
                        <a:lnTo>
                          <a:pt x="8" y="67"/>
                        </a:lnTo>
                        <a:lnTo>
                          <a:pt x="32" y="32"/>
                        </a:lnTo>
                        <a:lnTo>
                          <a:pt x="66" y="9"/>
                        </a:lnTo>
                        <a:lnTo>
                          <a:pt x="108" y="0"/>
                        </a:lnTo>
                        <a:lnTo>
                          <a:pt x="1493" y="0"/>
                        </a:lnTo>
                        <a:lnTo>
                          <a:pt x="1535" y="9"/>
                        </a:lnTo>
                        <a:lnTo>
                          <a:pt x="1569" y="32"/>
                        </a:lnTo>
                        <a:lnTo>
                          <a:pt x="1593" y="67"/>
                        </a:lnTo>
                        <a:lnTo>
                          <a:pt x="1601" y="109"/>
                        </a:lnTo>
                        <a:lnTo>
                          <a:pt x="1601" y="542"/>
                        </a:lnTo>
                        <a:lnTo>
                          <a:pt x="1593" y="584"/>
                        </a:lnTo>
                        <a:lnTo>
                          <a:pt x="1569" y="618"/>
                        </a:lnTo>
                        <a:lnTo>
                          <a:pt x="1535" y="641"/>
                        </a:lnTo>
                        <a:lnTo>
                          <a:pt x="1493" y="650"/>
                        </a:lnTo>
                        <a:lnTo>
                          <a:pt x="108" y="650"/>
                        </a:lnTo>
                        <a:lnTo>
                          <a:pt x="66" y="641"/>
                        </a:lnTo>
                        <a:lnTo>
                          <a:pt x="32" y="618"/>
                        </a:lnTo>
                        <a:lnTo>
                          <a:pt x="8" y="584"/>
                        </a:lnTo>
                        <a:lnTo>
                          <a:pt x="0" y="542"/>
                        </a:lnTo>
                        <a:lnTo>
                          <a:pt x="0" y="109"/>
                        </a:lnTo>
                        <a:close/>
                      </a:path>
                    </a:pathLst>
                  </a:custGeom>
                  <a:noFill/>
                  <a:ln w="15024">
                    <a:solidFill>
                      <a:srgbClr val="C0504D"/>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1400">
                        <a:latin typeface="Times New Roman" panose="02020603050405020304" pitchFamily="18" charset="0"/>
                        <a:cs typeface="Calibri" panose="020F0502020204030204" pitchFamily="34" charset="0"/>
                      </a:rPr>
                      <a:t>Kháng sinh</a:t>
                    </a:r>
                  </a:p>
                  <a:p>
                    <a:pPr algn="ctr"/>
                    <a:r>
                      <a:rPr lang="en-US" altLang="en-US" sz="1400">
                        <a:latin typeface="Times New Roman" panose="02020603050405020304" pitchFamily="18" charset="0"/>
                        <a:cs typeface="Calibri" panose="020F0502020204030204" pitchFamily="34" charset="0"/>
                      </a:rPr>
                      <a:t>Nâng đỡ</a:t>
                    </a:r>
                    <a:r>
                      <a:rPr lang="vi-VN" altLang="en-US" sz="1400">
                        <a:latin typeface="Times New Roman" panose="02020603050405020304" pitchFamily="18" charset="0"/>
                        <a:cs typeface="Calibri" panose="020F0502020204030204" pitchFamily="34" charset="0"/>
                      </a:rPr>
                      <a:t> tổng trạng</a:t>
                    </a:r>
                    <a:endParaRPr lang="en-US" altLang="en-US" sz="1400">
                      <a:latin typeface="Times New Roman" panose="02020603050405020304" pitchFamily="18" charset="0"/>
                      <a:cs typeface="Calibri" panose="020F0502020204030204" pitchFamily="34" charset="0"/>
                    </a:endParaRPr>
                  </a:p>
                </p:txBody>
              </p:sp>
              <p:sp>
                <p:nvSpPr>
                  <p:cNvPr id="43043" name="Freeform 33">
                    <a:extLst>
                      <a:ext uri="{FF2B5EF4-FFF2-40B4-BE49-F238E27FC236}">
                        <a16:creationId xmlns:a16="http://schemas.microsoft.com/office/drawing/2014/main" id="{5BED8FD1-9E89-444A-AAC2-16CBBE5EF065}"/>
                      </a:ext>
                    </a:extLst>
                  </p:cNvPr>
                  <p:cNvSpPr>
                    <a:spLocks/>
                  </p:cNvSpPr>
                  <p:nvPr/>
                </p:nvSpPr>
                <p:spPr bwMode="auto">
                  <a:xfrm>
                    <a:off x="115260" y="2220685"/>
                    <a:ext cx="798813" cy="441738"/>
                  </a:xfrm>
                  <a:custGeom>
                    <a:avLst/>
                    <a:gdLst>
                      <a:gd name="T0" fmla="*/ 730775 w 951"/>
                      <a:gd name="T1" fmla="*/ 1375102 h 487"/>
                      <a:gd name="T2" fmla="*/ 68038 w 951"/>
                      <a:gd name="T3" fmla="*/ 1375102 h 487"/>
                      <a:gd name="T4" fmla="*/ 41159 w 951"/>
                      <a:gd name="T5" fmla="*/ 1381452 h 487"/>
                      <a:gd name="T6" fmla="*/ 20159 w 951"/>
                      <a:gd name="T7" fmla="*/ 1396872 h 487"/>
                      <a:gd name="T8" fmla="*/ 5040 w 951"/>
                      <a:gd name="T9" fmla="*/ 1420455 h 487"/>
                      <a:gd name="T10" fmla="*/ 0 w 951"/>
                      <a:gd name="T11" fmla="*/ 1448574 h 487"/>
                      <a:gd name="T12" fmla="*/ 0 w 951"/>
                      <a:gd name="T13" fmla="*/ 1742461 h 487"/>
                      <a:gd name="T14" fmla="*/ 5040 w 951"/>
                      <a:gd name="T15" fmla="*/ 1771487 h 487"/>
                      <a:gd name="T16" fmla="*/ 20159 w 951"/>
                      <a:gd name="T17" fmla="*/ 1795071 h 487"/>
                      <a:gd name="T18" fmla="*/ 41159 w 951"/>
                      <a:gd name="T19" fmla="*/ 1810491 h 487"/>
                      <a:gd name="T20" fmla="*/ 68038 w 951"/>
                      <a:gd name="T21" fmla="*/ 1815933 h 487"/>
                      <a:gd name="T22" fmla="*/ 730775 w 951"/>
                      <a:gd name="T23" fmla="*/ 1815933 h 487"/>
                      <a:gd name="T24" fmla="*/ 756814 w 951"/>
                      <a:gd name="T25" fmla="*/ 1810491 h 487"/>
                      <a:gd name="T26" fmla="*/ 778654 w 951"/>
                      <a:gd name="T27" fmla="*/ 1795071 h 487"/>
                      <a:gd name="T28" fmla="*/ 792933 w 951"/>
                      <a:gd name="T29" fmla="*/ 1771487 h 487"/>
                      <a:gd name="T30" fmla="*/ 798813 w 951"/>
                      <a:gd name="T31" fmla="*/ 1742461 h 487"/>
                      <a:gd name="T32" fmla="*/ 798813 w 951"/>
                      <a:gd name="T33" fmla="*/ 1448574 h 487"/>
                      <a:gd name="T34" fmla="*/ 792933 w 951"/>
                      <a:gd name="T35" fmla="*/ 1420455 h 487"/>
                      <a:gd name="T36" fmla="*/ 778654 w 951"/>
                      <a:gd name="T37" fmla="*/ 1396872 h 487"/>
                      <a:gd name="T38" fmla="*/ 756814 w 951"/>
                      <a:gd name="T39" fmla="*/ 1381452 h 487"/>
                      <a:gd name="T40" fmla="*/ 730775 w 951"/>
                      <a:gd name="T41" fmla="*/ 1375102 h 48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951" h="487">
                        <a:moveTo>
                          <a:pt x="870" y="0"/>
                        </a:moveTo>
                        <a:lnTo>
                          <a:pt x="81" y="0"/>
                        </a:lnTo>
                        <a:lnTo>
                          <a:pt x="49" y="7"/>
                        </a:lnTo>
                        <a:lnTo>
                          <a:pt x="24" y="24"/>
                        </a:lnTo>
                        <a:lnTo>
                          <a:pt x="6" y="50"/>
                        </a:lnTo>
                        <a:lnTo>
                          <a:pt x="0" y="81"/>
                        </a:lnTo>
                        <a:lnTo>
                          <a:pt x="0" y="405"/>
                        </a:lnTo>
                        <a:lnTo>
                          <a:pt x="6" y="437"/>
                        </a:lnTo>
                        <a:lnTo>
                          <a:pt x="24" y="463"/>
                        </a:lnTo>
                        <a:lnTo>
                          <a:pt x="49" y="480"/>
                        </a:lnTo>
                        <a:lnTo>
                          <a:pt x="81" y="486"/>
                        </a:lnTo>
                        <a:lnTo>
                          <a:pt x="870" y="486"/>
                        </a:lnTo>
                        <a:lnTo>
                          <a:pt x="901" y="480"/>
                        </a:lnTo>
                        <a:lnTo>
                          <a:pt x="927" y="463"/>
                        </a:lnTo>
                        <a:lnTo>
                          <a:pt x="944" y="437"/>
                        </a:lnTo>
                        <a:lnTo>
                          <a:pt x="951" y="405"/>
                        </a:lnTo>
                        <a:lnTo>
                          <a:pt x="951" y="81"/>
                        </a:lnTo>
                        <a:lnTo>
                          <a:pt x="944" y="50"/>
                        </a:lnTo>
                        <a:lnTo>
                          <a:pt x="927" y="24"/>
                        </a:lnTo>
                        <a:lnTo>
                          <a:pt x="901" y="7"/>
                        </a:lnTo>
                        <a:lnTo>
                          <a:pt x="870" y="0"/>
                        </a:lnTo>
                        <a:close/>
                      </a:path>
                    </a:pathLst>
                  </a:custGeom>
                  <a:solidFill>
                    <a:srgbClr val="C0504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a:p>
                </p:txBody>
              </p:sp>
              <p:sp>
                <p:nvSpPr>
                  <p:cNvPr id="43044" name="Freeform 34">
                    <a:extLst>
                      <a:ext uri="{FF2B5EF4-FFF2-40B4-BE49-F238E27FC236}">
                        <a16:creationId xmlns:a16="http://schemas.microsoft.com/office/drawing/2014/main" id="{2A7E4C02-3940-2A4E-BE28-C472343365D6}"/>
                      </a:ext>
                    </a:extLst>
                  </p:cNvPr>
                  <p:cNvSpPr>
                    <a:spLocks/>
                  </p:cNvSpPr>
                  <p:nvPr/>
                </p:nvSpPr>
                <p:spPr bwMode="auto">
                  <a:xfrm>
                    <a:off x="115260" y="2220685"/>
                    <a:ext cx="798813" cy="441738"/>
                  </a:xfrm>
                  <a:custGeom>
                    <a:avLst/>
                    <a:gdLst>
                      <a:gd name="T0" fmla="*/ 0 w 951"/>
                      <a:gd name="T1" fmla="*/ 1448574 h 487"/>
                      <a:gd name="T2" fmla="*/ 5040 w 951"/>
                      <a:gd name="T3" fmla="*/ 1420455 h 487"/>
                      <a:gd name="T4" fmla="*/ 20159 w 951"/>
                      <a:gd name="T5" fmla="*/ 1396872 h 487"/>
                      <a:gd name="T6" fmla="*/ 41159 w 951"/>
                      <a:gd name="T7" fmla="*/ 1381452 h 487"/>
                      <a:gd name="T8" fmla="*/ 68038 w 951"/>
                      <a:gd name="T9" fmla="*/ 1375102 h 487"/>
                      <a:gd name="T10" fmla="*/ 730775 w 951"/>
                      <a:gd name="T11" fmla="*/ 1375102 h 487"/>
                      <a:gd name="T12" fmla="*/ 756814 w 951"/>
                      <a:gd name="T13" fmla="*/ 1381452 h 487"/>
                      <a:gd name="T14" fmla="*/ 778654 w 951"/>
                      <a:gd name="T15" fmla="*/ 1396872 h 487"/>
                      <a:gd name="T16" fmla="*/ 792933 w 951"/>
                      <a:gd name="T17" fmla="*/ 1420455 h 487"/>
                      <a:gd name="T18" fmla="*/ 798813 w 951"/>
                      <a:gd name="T19" fmla="*/ 1448574 h 487"/>
                      <a:gd name="T20" fmla="*/ 798813 w 951"/>
                      <a:gd name="T21" fmla="*/ 1742461 h 487"/>
                      <a:gd name="T22" fmla="*/ 792933 w 951"/>
                      <a:gd name="T23" fmla="*/ 1771487 h 487"/>
                      <a:gd name="T24" fmla="*/ 778654 w 951"/>
                      <a:gd name="T25" fmla="*/ 1795071 h 487"/>
                      <a:gd name="T26" fmla="*/ 756814 w 951"/>
                      <a:gd name="T27" fmla="*/ 1810491 h 487"/>
                      <a:gd name="T28" fmla="*/ 730775 w 951"/>
                      <a:gd name="T29" fmla="*/ 1815933 h 487"/>
                      <a:gd name="T30" fmla="*/ 68038 w 951"/>
                      <a:gd name="T31" fmla="*/ 1815933 h 487"/>
                      <a:gd name="T32" fmla="*/ 41159 w 951"/>
                      <a:gd name="T33" fmla="*/ 1810491 h 487"/>
                      <a:gd name="T34" fmla="*/ 20159 w 951"/>
                      <a:gd name="T35" fmla="*/ 1795071 h 487"/>
                      <a:gd name="T36" fmla="*/ 5040 w 951"/>
                      <a:gd name="T37" fmla="*/ 1771487 h 487"/>
                      <a:gd name="T38" fmla="*/ 0 w 951"/>
                      <a:gd name="T39" fmla="*/ 1742461 h 487"/>
                      <a:gd name="T40" fmla="*/ 0 w 951"/>
                      <a:gd name="T41" fmla="*/ 1448574 h 48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51"/>
                      <a:gd name="T64" fmla="*/ 0 h 487"/>
                      <a:gd name="T65" fmla="*/ 951 w 951"/>
                      <a:gd name="T66" fmla="*/ 487 h 48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51" h="487">
                        <a:moveTo>
                          <a:pt x="0" y="81"/>
                        </a:moveTo>
                        <a:lnTo>
                          <a:pt x="6" y="50"/>
                        </a:lnTo>
                        <a:lnTo>
                          <a:pt x="24" y="24"/>
                        </a:lnTo>
                        <a:lnTo>
                          <a:pt x="49" y="7"/>
                        </a:lnTo>
                        <a:lnTo>
                          <a:pt x="81" y="0"/>
                        </a:lnTo>
                        <a:lnTo>
                          <a:pt x="870" y="0"/>
                        </a:lnTo>
                        <a:lnTo>
                          <a:pt x="901" y="7"/>
                        </a:lnTo>
                        <a:lnTo>
                          <a:pt x="927" y="24"/>
                        </a:lnTo>
                        <a:lnTo>
                          <a:pt x="944" y="50"/>
                        </a:lnTo>
                        <a:lnTo>
                          <a:pt x="951" y="81"/>
                        </a:lnTo>
                        <a:lnTo>
                          <a:pt x="951" y="405"/>
                        </a:lnTo>
                        <a:lnTo>
                          <a:pt x="944" y="437"/>
                        </a:lnTo>
                        <a:lnTo>
                          <a:pt x="927" y="463"/>
                        </a:lnTo>
                        <a:lnTo>
                          <a:pt x="901" y="480"/>
                        </a:lnTo>
                        <a:lnTo>
                          <a:pt x="870" y="486"/>
                        </a:lnTo>
                        <a:lnTo>
                          <a:pt x="81" y="486"/>
                        </a:lnTo>
                        <a:lnTo>
                          <a:pt x="49" y="480"/>
                        </a:lnTo>
                        <a:lnTo>
                          <a:pt x="24" y="463"/>
                        </a:lnTo>
                        <a:lnTo>
                          <a:pt x="6" y="437"/>
                        </a:lnTo>
                        <a:lnTo>
                          <a:pt x="0" y="405"/>
                        </a:lnTo>
                        <a:lnTo>
                          <a:pt x="0" y="81"/>
                        </a:lnTo>
                        <a:close/>
                      </a:path>
                    </a:pathLst>
                  </a:custGeom>
                  <a:noFill/>
                  <a:ln w="15024">
                    <a:solidFill>
                      <a:srgbClr val="999999"/>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1400">
                        <a:solidFill>
                          <a:srgbClr val="FFFFFF"/>
                        </a:solidFill>
                        <a:latin typeface="Times New Roman" panose="02020603050405020304" pitchFamily="18" charset="0"/>
                        <a:cs typeface="Calibri" panose="020F0502020204030204" pitchFamily="34" charset="0"/>
                      </a:rPr>
                      <a:t>Độ III</a:t>
                    </a:r>
                    <a:endParaRPr lang="en-US" altLang="en-US" sz="1400">
                      <a:latin typeface="Times New Roman" panose="02020603050405020304" pitchFamily="18" charset="0"/>
                      <a:cs typeface="Calibri" panose="020F0502020204030204" pitchFamily="34" charset="0"/>
                    </a:endParaRPr>
                  </a:p>
                  <a:p>
                    <a:pPr algn="ctr"/>
                    <a:r>
                      <a:rPr lang="vi-VN" altLang="en-US" sz="1400">
                        <a:solidFill>
                          <a:srgbClr val="FFFFFF"/>
                        </a:solidFill>
                        <a:latin typeface="Times New Roman" panose="02020603050405020304" pitchFamily="18" charset="0"/>
                        <a:cs typeface="Calibri" panose="020F0502020204030204" pitchFamily="34" charset="0"/>
                      </a:rPr>
                      <a:t>(Nặng)</a:t>
                    </a:r>
                    <a:endParaRPr lang="en-US" altLang="en-US" sz="1400">
                      <a:latin typeface="Times New Roman" panose="02020603050405020304" pitchFamily="18" charset="0"/>
                      <a:cs typeface="Calibri" panose="020F0502020204030204" pitchFamily="34" charset="0"/>
                    </a:endParaRPr>
                  </a:p>
                </p:txBody>
              </p:sp>
              <p:sp>
                <p:nvSpPr>
                  <p:cNvPr id="43045" name="Freeform 35">
                    <a:extLst>
                      <a:ext uri="{FF2B5EF4-FFF2-40B4-BE49-F238E27FC236}">
                        <a16:creationId xmlns:a16="http://schemas.microsoft.com/office/drawing/2014/main" id="{59942EC3-3A25-C343-8E91-C177847251B9}"/>
                      </a:ext>
                    </a:extLst>
                  </p:cNvPr>
                  <p:cNvSpPr>
                    <a:spLocks/>
                  </p:cNvSpPr>
                  <p:nvPr/>
                </p:nvSpPr>
                <p:spPr bwMode="auto">
                  <a:xfrm>
                    <a:off x="1483707" y="2144985"/>
                    <a:ext cx="1709965" cy="585053"/>
                  </a:xfrm>
                  <a:custGeom>
                    <a:avLst/>
                    <a:gdLst>
                      <a:gd name="T0" fmla="*/ 0 w 1573"/>
                      <a:gd name="T1" fmla="*/ 1402313 h 645"/>
                      <a:gd name="T2" fmla="*/ 9784 w 1573"/>
                      <a:gd name="T3" fmla="*/ 1364217 h 645"/>
                      <a:gd name="T4" fmla="*/ 34786 w 1573"/>
                      <a:gd name="T5" fmla="*/ 1333377 h 645"/>
                      <a:gd name="T6" fmla="*/ 71747 w 1573"/>
                      <a:gd name="T7" fmla="*/ 1312514 h 645"/>
                      <a:gd name="T8" fmla="*/ 117404 w 1573"/>
                      <a:gd name="T9" fmla="*/ 1304351 h 645"/>
                      <a:gd name="T10" fmla="*/ 1593648 w 1573"/>
                      <a:gd name="T11" fmla="*/ 1304351 h 645"/>
                      <a:gd name="T12" fmla="*/ 1638218 w 1573"/>
                      <a:gd name="T13" fmla="*/ 1312514 h 645"/>
                      <a:gd name="T14" fmla="*/ 1676266 w 1573"/>
                      <a:gd name="T15" fmla="*/ 1333377 h 645"/>
                      <a:gd name="T16" fmla="*/ 1701268 w 1573"/>
                      <a:gd name="T17" fmla="*/ 1364217 h 645"/>
                      <a:gd name="T18" fmla="*/ 1709965 w 1573"/>
                      <a:gd name="T19" fmla="*/ 1402313 h 645"/>
                      <a:gd name="T20" fmla="*/ 1709965 w 1573"/>
                      <a:gd name="T21" fmla="*/ 1791441 h 645"/>
                      <a:gd name="T22" fmla="*/ 1701268 w 1573"/>
                      <a:gd name="T23" fmla="*/ 1829538 h 645"/>
                      <a:gd name="T24" fmla="*/ 1676266 w 1573"/>
                      <a:gd name="T25" fmla="*/ 1860378 h 645"/>
                      <a:gd name="T26" fmla="*/ 1638218 w 1573"/>
                      <a:gd name="T27" fmla="*/ 1881240 h 645"/>
                      <a:gd name="T28" fmla="*/ 1593648 w 1573"/>
                      <a:gd name="T29" fmla="*/ 1889404 h 645"/>
                      <a:gd name="T30" fmla="*/ 117404 w 1573"/>
                      <a:gd name="T31" fmla="*/ 1889404 h 645"/>
                      <a:gd name="T32" fmla="*/ 71747 w 1573"/>
                      <a:gd name="T33" fmla="*/ 1881240 h 645"/>
                      <a:gd name="T34" fmla="*/ 34786 w 1573"/>
                      <a:gd name="T35" fmla="*/ 1860378 h 645"/>
                      <a:gd name="T36" fmla="*/ 9784 w 1573"/>
                      <a:gd name="T37" fmla="*/ 1829538 h 645"/>
                      <a:gd name="T38" fmla="*/ 0 w 1573"/>
                      <a:gd name="T39" fmla="*/ 1791441 h 645"/>
                      <a:gd name="T40" fmla="*/ 0 w 1573"/>
                      <a:gd name="T41" fmla="*/ 1402313 h 64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573"/>
                      <a:gd name="T64" fmla="*/ 0 h 645"/>
                      <a:gd name="T65" fmla="*/ 1573 w 1573"/>
                      <a:gd name="T66" fmla="*/ 645 h 64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573" h="645">
                        <a:moveTo>
                          <a:pt x="0" y="108"/>
                        </a:moveTo>
                        <a:lnTo>
                          <a:pt x="9" y="66"/>
                        </a:lnTo>
                        <a:lnTo>
                          <a:pt x="32" y="32"/>
                        </a:lnTo>
                        <a:lnTo>
                          <a:pt x="66" y="9"/>
                        </a:lnTo>
                        <a:lnTo>
                          <a:pt x="108" y="0"/>
                        </a:lnTo>
                        <a:lnTo>
                          <a:pt x="1466" y="0"/>
                        </a:lnTo>
                        <a:lnTo>
                          <a:pt x="1507" y="9"/>
                        </a:lnTo>
                        <a:lnTo>
                          <a:pt x="1542" y="32"/>
                        </a:lnTo>
                        <a:lnTo>
                          <a:pt x="1565" y="66"/>
                        </a:lnTo>
                        <a:lnTo>
                          <a:pt x="1573" y="108"/>
                        </a:lnTo>
                        <a:lnTo>
                          <a:pt x="1573" y="537"/>
                        </a:lnTo>
                        <a:lnTo>
                          <a:pt x="1565" y="579"/>
                        </a:lnTo>
                        <a:lnTo>
                          <a:pt x="1542" y="613"/>
                        </a:lnTo>
                        <a:lnTo>
                          <a:pt x="1507" y="636"/>
                        </a:lnTo>
                        <a:lnTo>
                          <a:pt x="1466" y="645"/>
                        </a:lnTo>
                        <a:lnTo>
                          <a:pt x="108" y="645"/>
                        </a:lnTo>
                        <a:lnTo>
                          <a:pt x="66" y="636"/>
                        </a:lnTo>
                        <a:lnTo>
                          <a:pt x="32" y="613"/>
                        </a:lnTo>
                        <a:lnTo>
                          <a:pt x="9" y="579"/>
                        </a:lnTo>
                        <a:lnTo>
                          <a:pt x="0" y="537"/>
                        </a:lnTo>
                        <a:lnTo>
                          <a:pt x="0" y="108"/>
                        </a:lnTo>
                        <a:close/>
                      </a:path>
                    </a:pathLst>
                  </a:custGeom>
                  <a:noFill/>
                  <a:ln w="15024">
                    <a:solidFill>
                      <a:srgbClr val="C0504D"/>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1400">
                        <a:latin typeface="Times New Roman" panose="02020603050405020304" pitchFamily="18" charset="0"/>
                        <a:cs typeface="Calibri" panose="020F0502020204030204" pitchFamily="34" charset="0"/>
                      </a:rPr>
                      <a:t>Dẫn lưu đường mật </a:t>
                    </a:r>
                    <a:r>
                      <a:rPr lang="en-US" altLang="en-US" sz="1400" b="1">
                        <a:solidFill>
                          <a:srgbClr val="FFFF00"/>
                        </a:solidFill>
                        <a:latin typeface="Times New Roman" panose="02020603050405020304" pitchFamily="18" charset="0"/>
                        <a:cs typeface="Calibri" panose="020F0502020204030204" pitchFamily="34" charset="0"/>
                      </a:rPr>
                      <a:t>khẩn</a:t>
                    </a:r>
                    <a:r>
                      <a:rPr lang="en-US" altLang="en-US" sz="1400">
                        <a:latin typeface="Times New Roman" panose="02020603050405020304" pitchFamily="18" charset="0"/>
                        <a:cs typeface="Calibri" panose="020F0502020204030204" pitchFamily="34" charset="0"/>
                      </a:rPr>
                      <a:t> </a:t>
                    </a:r>
                  </a:p>
                  <a:p>
                    <a:pPr algn="ctr"/>
                    <a:r>
                      <a:rPr lang="en-US" altLang="en-US" sz="1400">
                        <a:latin typeface="Times New Roman" panose="02020603050405020304" pitchFamily="18" charset="0"/>
                        <a:cs typeface="Calibri" panose="020F0502020204030204" pitchFamily="34" charset="0"/>
                      </a:rPr>
                      <a:t>Kháng sinh</a:t>
                    </a:r>
                  </a:p>
                  <a:p>
                    <a:pPr algn="ctr"/>
                    <a:r>
                      <a:rPr lang="en-US" altLang="en-US" sz="1400">
                        <a:latin typeface="Times New Roman" panose="02020603050405020304" pitchFamily="18" charset="0"/>
                        <a:cs typeface="Calibri" panose="020F0502020204030204" pitchFamily="34" charset="0"/>
                      </a:rPr>
                      <a:t>Hồi sức tích cực</a:t>
                    </a:r>
                  </a:p>
                  <a:p>
                    <a:pPr algn="ctr"/>
                    <a:r>
                      <a:rPr lang="en-US" altLang="en-US" sz="1400">
                        <a:latin typeface="Times New Roman" panose="02020603050405020304" pitchFamily="18" charset="0"/>
                        <a:cs typeface="Calibri" panose="020F0502020204030204" pitchFamily="34" charset="0"/>
                      </a:rPr>
                      <a:t> </a:t>
                    </a:r>
                  </a:p>
                  <a:p>
                    <a:pPr algn="ctr"/>
                    <a:r>
                      <a:rPr lang="en-US" altLang="en-US" sz="1400">
                        <a:latin typeface="Times New Roman" panose="02020603050405020304" pitchFamily="18" charset="0"/>
                        <a:cs typeface="Calibri" panose="020F0502020204030204" pitchFamily="34" charset="0"/>
                      </a:rPr>
                      <a:t> </a:t>
                    </a:r>
                  </a:p>
                  <a:p>
                    <a:pPr algn="ctr"/>
                    <a:r>
                      <a:rPr lang="en-US" altLang="en-US" sz="1400">
                        <a:latin typeface="Times New Roman" panose="02020603050405020304" pitchFamily="18" charset="0"/>
                        <a:cs typeface="Calibri" panose="020F0502020204030204" pitchFamily="34" charset="0"/>
                      </a:rPr>
                      <a:t> </a:t>
                    </a:r>
                  </a:p>
                </p:txBody>
              </p:sp>
              <p:sp>
                <p:nvSpPr>
                  <p:cNvPr id="43046" name="Freeform 37">
                    <a:extLst>
                      <a:ext uri="{FF2B5EF4-FFF2-40B4-BE49-F238E27FC236}">
                        <a16:creationId xmlns:a16="http://schemas.microsoft.com/office/drawing/2014/main" id="{F2148DE3-D65F-FF41-8513-93D79421A3D9}"/>
                      </a:ext>
                    </a:extLst>
                  </p:cNvPr>
                  <p:cNvSpPr>
                    <a:spLocks/>
                  </p:cNvSpPr>
                  <p:nvPr/>
                </p:nvSpPr>
                <p:spPr bwMode="auto">
                  <a:xfrm>
                    <a:off x="3338924" y="782011"/>
                    <a:ext cx="989856" cy="438110"/>
                  </a:xfrm>
                  <a:custGeom>
                    <a:avLst/>
                    <a:gdLst>
                      <a:gd name="T0" fmla="*/ 0 w 978"/>
                      <a:gd name="T1" fmla="*/ 33561 h 483"/>
                      <a:gd name="T2" fmla="*/ 6073 w 978"/>
                      <a:gd name="T3" fmla="*/ 5442 h 483"/>
                      <a:gd name="T4" fmla="*/ 24291 w 978"/>
                      <a:gd name="T5" fmla="*/ -18141 h 483"/>
                      <a:gd name="T6" fmla="*/ 49594 w 978"/>
                      <a:gd name="T7" fmla="*/ -33561 h 483"/>
                      <a:gd name="T8" fmla="*/ 80970 w 978"/>
                      <a:gd name="T9" fmla="*/ -39004 h 483"/>
                      <a:gd name="T10" fmla="*/ 908886 w 978"/>
                      <a:gd name="T11" fmla="*/ -39004 h 483"/>
                      <a:gd name="T12" fmla="*/ 940262 w 978"/>
                      <a:gd name="T13" fmla="*/ -33561 h 483"/>
                      <a:gd name="T14" fmla="*/ 965565 w 978"/>
                      <a:gd name="T15" fmla="*/ -18141 h 483"/>
                      <a:gd name="T16" fmla="*/ 983783 w 978"/>
                      <a:gd name="T17" fmla="*/ 5442 h 483"/>
                      <a:gd name="T18" fmla="*/ 989856 w 978"/>
                      <a:gd name="T19" fmla="*/ 33561 h 483"/>
                      <a:gd name="T20" fmla="*/ 989856 w 978"/>
                      <a:gd name="T21" fmla="*/ 325635 h 483"/>
                      <a:gd name="T22" fmla="*/ 983783 w 978"/>
                      <a:gd name="T23" fmla="*/ 353753 h 483"/>
                      <a:gd name="T24" fmla="*/ 965565 w 978"/>
                      <a:gd name="T25" fmla="*/ 377337 h 483"/>
                      <a:gd name="T26" fmla="*/ 940262 w 978"/>
                      <a:gd name="T27" fmla="*/ 392757 h 483"/>
                      <a:gd name="T28" fmla="*/ 908886 w 978"/>
                      <a:gd name="T29" fmla="*/ 398199 h 483"/>
                      <a:gd name="T30" fmla="*/ 80970 w 978"/>
                      <a:gd name="T31" fmla="*/ 398199 h 483"/>
                      <a:gd name="T32" fmla="*/ 49594 w 978"/>
                      <a:gd name="T33" fmla="*/ 392757 h 483"/>
                      <a:gd name="T34" fmla="*/ 24291 w 978"/>
                      <a:gd name="T35" fmla="*/ 377337 h 483"/>
                      <a:gd name="T36" fmla="*/ 6073 w 978"/>
                      <a:gd name="T37" fmla="*/ 353753 h 483"/>
                      <a:gd name="T38" fmla="*/ 0 w 978"/>
                      <a:gd name="T39" fmla="*/ 325635 h 483"/>
                      <a:gd name="T40" fmla="*/ 0 w 978"/>
                      <a:gd name="T41" fmla="*/ 33561 h 48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78"/>
                      <a:gd name="T64" fmla="*/ 0 h 483"/>
                      <a:gd name="T65" fmla="*/ 978 w 978"/>
                      <a:gd name="T66" fmla="*/ 483 h 48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78" h="483">
                        <a:moveTo>
                          <a:pt x="0" y="80"/>
                        </a:moveTo>
                        <a:lnTo>
                          <a:pt x="6" y="49"/>
                        </a:lnTo>
                        <a:lnTo>
                          <a:pt x="24" y="23"/>
                        </a:lnTo>
                        <a:lnTo>
                          <a:pt x="49" y="6"/>
                        </a:lnTo>
                        <a:lnTo>
                          <a:pt x="80" y="0"/>
                        </a:lnTo>
                        <a:lnTo>
                          <a:pt x="898" y="0"/>
                        </a:lnTo>
                        <a:lnTo>
                          <a:pt x="929" y="6"/>
                        </a:lnTo>
                        <a:lnTo>
                          <a:pt x="954" y="23"/>
                        </a:lnTo>
                        <a:lnTo>
                          <a:pt x="972" y="49"/>
                        </a:lnTo>
                        <a:lnTo>
                          <a:pt x="978" y="80"/>
                        </a:lnTo>
                        <a:lnTo>
                          <a:pt x="978" y="402"/>
                        </a:lnTo>
                        <a:lnTo>
                          <a:pt x="972" y="433"/>
                        </a:lnTo>
                        <a:lnTo>
                          <a:pt x="954" y="459"/>
                        </a:lnTo>
                        <a:lnTo>
                          <a:pt x="929" y="476"/>
                        </a:lnTo>
                        <a:lnTo>
                          <a:pt x="898" y="482"/>
                        </a:lnTo>
                        <a:lnTo>
                          <a:pt x="80" y="482"/>
                        </a:lnTo>
                        <a:lnTo>
                          <a:pt x="49" y="476"/>
                        </a:lnTo>
                        <a:lnTo>
                          <a:pt x="24" y="459"/>
                        </a:lnTo>
                        <a:lnTo>
                          <a:pt x="6" y="433"/>
                        </a:lnTo>
                        <a:lnTo>
                          <a:pt x="0" y="402"/>
                        </a:lnTo>
                        <a:lnTo>
                          <a:pt x="0" y="80"/>
                        </a:lnTo>
                        <a:close/>
                      </a:path>
                    </a:pathLst>
                  </a:custGeom>
                  <a:noFill/>
                  <a:ln w="15024">
                    <a:solidFill>
                      <a:srgbClr val="C0504D"/>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1400">
                        <a:latin typeface="Times New Roman" panose="02020603050405020304" pitchFamily="18" charset="0"/>
                        <a:cs typeface="Calibri" panose="020F0502020204030204" pitchFamily="34" charset="0"/>
                      </a:rPr>
                      <a:t>Dẫn lưu đường mật</a:t>
                    </a:r>
                  </a:p>
                </p:txBody>
              </p:sp>
              <p:pic>
                <p:nvPicPr>
                  <p:cNvPr id="43047" name="Picture 38">
                    <a:extLst>
                      <a:ext uri="{FF2B5EF4-FFF2-40B4-BE49-F238E27FC236}">
                        <a16:creationId xmlns:a16="http://schemas.microsoft.com/office/drawing/2014/main" id="{7D74DC91-9BBF-1E48-8FDD-9EE0DA21A33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81324" y="125394"/>
                    <a:ext cx="201247" cy="191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43048" name="Picture 39">
                    <a:extLst>
                      <a:ext uri="{FF2B5EF4-FFF2-40B4-BE49-F238E27FC236}">
                        <a16:creationId xmlns:a16="http://schemas.microsoft.com/office/drawing/2014/main" id="{B1BC0A14-86E6-8449-8DA3-2DDA30B61FB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699445" y="1037131"/>
                    <a:ext cx="183125" cy="17211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43049" name="Picture 40">
                    <a:extLst>
                      <a:ext uri="{FF2B5EF4-FFF2-40B4-BE49-F238E27FC236}">
                        <a16:creationId xmlns:a16="http://schemas.microsoft.com/office/drawing/2014/main" id="{C6AC960F-D097-DC41-8809-251ECEDED12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159305" y="1980097"/>
                    <a:ext cx="179618" cy="16882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grpSp>
            <p:sp>
              <p:nvSpPr>
                <p:cNvPr id="43023" name="Freeform 13">
                  <a:extLst>
                    <a:ext uri="{FF2B5EF4-FFF2-40B4-BE49-F238E27FC236}">
                      <a16:creationId xmlns:a16="http://schemas.microsoft.com/office/drawing/2014/main" id="{F1B28021-A1C5-6F4B-9E19-C039D9DD2918}"/>
                    </a:ext>
                  </a:extLst>
                </p:cNvPr>
                <p:cNvSpPr>
                  <a:spLocks/>
                </p:cNvSpPr>
                <p:nvPr/>
              </p:nvSpPr>
              <p:spPr bwMode="auto">
                <a:xfrm>
                  <a:off x="3227754" y="1292528"/>
                  <a:ext cx="1018076" cy="450749"/>
                </a:xfrm>
                <a:custGeom>
                  <a:avLst/>
                  <a:gdLst>
                    <a:gd name="T0" fmla="*/ 0 w 978"/>
                    <a:gd name="T1" fmla="*/ 34529 h 483"/>
                    <a:gd name="T2" fmla="*/ 6246 w 978"/>
                    <a:gd name="T3" fmla="*/ 5599 h 483"/>
                    <a:gd name="T4" fmla="*/ 24983 w 978"/>
                    <a:gd name="T5" fmla="*/ -18665 h 483"/>
                    <a:gd name="T6" fmla="*/ 51008 w 978"/>
                    <a:gd name="T7" fmla="*/ -34529 h 483"/>
                    <a:gd name="T8" fmla="*/ 83278 w 978"/>
                    <a:gd name="T9" fmla="*/ -40129 h 483"/>
                    <a:gd name="T10" fmla="*/ 934798 w 978"/>
                    <a:gd name="T11" fmla="*/ -40129 h 483"/>
                    <a:gd name="T12" fmla="*/ 967068 w 978"/>
                    <a:gd name="T13" fmla="*/ -34529 h 483"/>
                    <a:gd name="T14" fmla="*/ 993093 w 978"/>
                    <a:gd name="T15" fmla="*/ -18665 h 483"/>
                    <a:gd name="T16" fmla="*/ 1011830 w 978"/>
                    <a:gd name="T17" fmla="*/ 5599 h 483"/>
                    <a:gd name="T18" fmla="*/ 1018076 w 978"/>
                    <a:gd name="T19" fmla="*/ 34529 h 483"/>
                    <a:gd name="T20" fmla="*/ 1018076 w 978"/>
                    <a:gd name="T21" fmla="*/ 335029 h 483"/>
                    <a:gd name="T22" fmla="*/ 1011830 w 978"/>
                    <a:gd name="T23" fmla="*/ 363959 h 483"/>
                    <a:gd name="T24" fmla="*/ 993093 w 978"/>
                    <a:gd name="T25" fmla="*/ 388223 h 483"/>
                    <a:gd name="T26" fmla="*/ 967068 w 978"/>
                    <a:gd name="T27" fmla="*/ 404088 h 483"/>
                    <a:gd name="T28" fmla="*/ 934798 w 978"/>
                    <a:gd name="T29" fmla="*/ 409687 h 483"/>
                    <a:gd name="T30" fmla="*/ 83278 w 978"/>
                    <a:gd name="T31" fmla="*/ 409687 h 483"/>
                    <a:gd name="T32" fmla="*/ 51008 w 978"/>
                    <a:gd name="T33" fmla="*/ 404088 h 483"/>
                    <a:gd name="T34" fmla="*/ 24983 w 978"/>
                    <a:gd name="T35" fmla="*/ 388223 h 483"/>
                    <a:gd name="T36" fmla="*/ 6246 w 978"/>
                    <a:gd name="T37" fmla="*/ 363959 h 483"/>
                    <a:gd name="T38" fmla="*/ 0 w 978"/>
                    <a:gd name="T39" fmla="*/ 335029 h 483"/>
                    <a:gd name="T40" fmla="*/ 0 w 978"/>
                    <a:gd name="T41" fmla="*/ 34529 h 48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78"/>
                    <a:gd name="T64" fmla="*/ 0 h 483"/>
                    <a:gd name="T65" fmla="*/ 978 w 978"/>
                    <a:gd name="T66" fmla="*/ 483 h 48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78" h="483">
                      <a:moveTo>
                        <a:pt x="0" y="80"/>
                      </a:moveTo>
                      <a:lnTo>
                        <a:pt x="6" y="49"/>
                      </a:lnTo>
                      <a:lnTo>
                        <a:pt x="24" y="23"/>
                      </a:lnTo>
                      <a:lnTo>
                        <a:pt x="49" y="6"/>
                      </a:lnTo>
                      <a:lnTo>
                        <a:pt x="80" y="0"/>
                      </a:lnTo>
                      <a:lnTo>
                        <a:pt x="898" y="0"/>
                      </a:lnTo>
                      <a:lnTo>
                        <a:pt x="929" y="6"/>
                      </a:lnTo>
                      <a:lnTo>
                        <a:pt x="954" y="23"/>
                      </a:lnTo>
                      <a:lnTo>
                        <a:pt x="972" y="49"/>
                      </a:lnTo>
                      <a:lnTo>
                        <a:pt x="978" y="80"/>
                      </a:lnTo>
                      <a:lnTo>
                        <a:pt x="978" y="402"/>
                      </a:lnTo>
                      <a:lnTo>
                        <a:pt x="972" y="433"/>
                      </a:lnTo>
                      <a:lnTo>
                        <a:pt x="954" y="459"/>
                      </a:lnTo>
                      <a:lnTo>
                        <a:pt x="929" y="476"/>
                      </a:lnTo>
                      <a:lnTo>
                        <a:pt x="898" y="482"/>
                      </a:lnTo>
                      <a:lnTo>
                        <a:pt x="80" y="482"/>
                      </a:lnTo>
                      <a:lnTo>
                        <a:pt x="49" y="476"/>
                      </a:lnTo>
                      <a:lnTo>
                        <a:pt x="24" y="459"/>
                      </a:lnTo>
                      <a:lnTo>
                        <a:pt x="6" y="433"/>
                      </a:lnTo>
                      <a:lnTo>
                        <a:pt x="0" y="402"/>
                      </a:lnTo>
                      <a:lnTo>
                        <a:pt x="0" y="80"/>
                      </a:lnTo>
                      <a:close/>
                    </a:path>
                  </a:pathLst>
                </a:custGeom>
                <a:noFill/>
                <a:ln w="15024">
                  <a:solidFill>
                    <a:srgbClr val="C0504D"/>
                  </a:solidFill>
                  <a:round/>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1400">
                      <a:latin typeface="Times New Roman" panose="02020603050405020304" pitchFamily="18" charset="0"/>
                      <a:cs typeface="Calibri" panose="020F0502020204030204" pitchFamily="34" charset="0"/>
                    </a:rPr>
                    <a:t>Dẫn lưu đường mật </a:t>
                  </a:r>
                  <a:r>
                    <a:rPr lang="vi-VN" altLang="en-US" sz="1400" b="1">
                      <a:solidFill>
                        <a:srgbClr val="FFFF00"/>
                      </a:solidFill>
                      <a:latin typeface="Times New Roman" panose="02020603050405020304" pitchFamily="18" charset="0"/>
                      <a:cs typeface="Calibri" panose="020F0502020204030204" pitchFamily="34" charset="0"/>
                    </a:rPr>
                    <a:t>sớm</a:t>
                  </a:r>
                  <a:endParaRPr lang="en-US" altLang="en-US" sz="1400">
                    <a:solidFill>
                      <a:srgbClr val="FFFF00"/>
                    </a:solidFill>
                    <a:latin typeface="Times New Roman" panose="02020603050405020304" pitchFamily="18" charset="0"/>
                    <a:cs typeface="Calibri" panose="020F0502020204030204" pitchFamily="34" charset="0"/>
                  </a:endParaRPr>
                </a:p>
              </p:txBody>
            </p:sp>
            <p:cxnSp>
              <p:nvCxnSpPr>
                <p:cNvPr id="15" name="Straight Arrow Connector 14">
                  <a:extLst>
                    <a:ext uri="{FF2B5EF4-FFF2-40B4-BE49-F238E27FC236}">
                      <a16:creationId xmlns:a16="http://schemas.microsoft.com/office/drawing/2014/main" id="{F737F36E-B1DF-ED47-A70C-8910D4815D1C}"/>
                    </a:ext>
                  </a:extLst>
                </p:cNvPr>
                <p:cNvCxnSpPr/>
                <p:nvPr/>
              </p:nvCxnSpPr>
              <p:spPr>
                <a:xfrm>
                  <a:off x="812949" y="1524200"/>
                  <a:ext cx="571189" cy="0"/>
                </a:xfrm>
                <a:prstGeom prst="straightConnector1">
                  <a:avLst/>
                </a:prstGeom>
                <a:ln w="317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899F0F2E-F75C-354B-A135-FBBC6A204616}"/>
                    </a:ext>
                  </a:extLst>
                </p:cNvPr>
                <p:cNvCxnSpPr/>
                <p:nvPr/>
              </p:nvCxnSpPr>
              <p:spPr>
                <a:xfrm>
                  <a:off x="804979" y="625397"/>
                  <a:ext cx="571189" cy="0"/>
                </a:xfrm>
                <a:prstGeom prst="straightConnector1">
                  <a:avLst/>
                </a:prstGeom>
                <a:ln w="317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FBD55C8C-20DB-9741-8A85-8840943C49CA}"/>
                    </a:ext>
                  </a:extLst>
                </p:cNvPr>
                <p:cNvCxnSpPr/>
                <p:nvPr/>
              </p:nvCxnSpPr>
              <p:spPr>
                <a:xfrm flipV="1">
                  <a:off x="2626143" y="257906"/>
                  <a:ext cx="629637" cy="367491"/>
                </a:xfrm>
                <a:prstGeom prst="straightConnector1">
                  <a:avLst/>
                </a:prstGeom>
                <a:ln w="317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8AAB9FDD-988E-0846-BD47-D19D84717AC8}"/>
                    </a:ext>
                  </a:extLst>
                </p:cNvPr>
                <p:cNvCxnSpPr/>
                <p:nvPr/>
              </p:nvCxnSpPr>
              <p:spPr>
                <a:xfrm>
                  <a:off x="2642083" y="625397"/>
                  <a:ext cx="615024" cy="421729"/>
                </a:xfrm>
                <a:prstGeom prst="straightConnector1">
                  <a:avLst/>
                </a:prstGeom>
                <a:ln w="317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52145531-714B-B64E-8D89-A338CE31F8E5}"/>
                    </a:ext>
                  </a:extLst>
                </p:cNvPr>
                <p:cNvCxnSpPr/>
                <p:nvPr/>
              </p:nvCxnSpPr>
              <p:spPr>
                <a:xfrm>
                  <a:off x="4236100" y="257906"/>
                  <a:ext cx="460936" cy="0"/>
                </a:xfrm>
                <a:prstGeom prst="straightConnector1">
                  <a:avLst/>
                </a:prstGeom>
                <a:ln w="317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A0AA4B00-FD49-444E-83A6-54218272389D}"/>
                    </a:ext>
                  </a:extLst>
                </p:cNvPr>
                <p:cNvCxnSpPr/>
                <p:nvPr/>
              </p:nvCxnSpPr>
              <p:spPr>
                <a:xfrm>
                  <a:off x="4236100" y="1031630"/>
                  <a:ext cx="460936" cy="0"/>
                </a:xfrm>
                <a:prstGeom prst="straightConnector1">
                  <a:avLst/>
                </a:prstGeom>
                <a:ln w="317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8DCBBBC4-6FEB-574A-AE23-52875DD5257F}"/>
                    </a:ext>
                  </a:extLst>
                </p:cNvPr>
                <p:cNvCxnSpPr/>
                <p:nvPr/>
              </p:nvCxnSpPr>
              <p:spPr>
                <a:xfrm>
                  <a:off x="4236100" y="1524200"/>
                  <a:ext cx="460936" cy="0"/>
                </a:xfrm>
                <a:prstGeom prst="straightConnector1">
                  <a:avLst/>
                </a:prstGeom>
                <a:ln w="317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EB92ADF0-BF4A-344E-A4F5-B685D21017FB}"/>
                    </a:ext>
                  </a:extLst>
                </p:cNvPr>
                <p:cNvCxnSpPr/>
                <p:nvPr/>
              </p:nvCxnSpPr>
              <p:spPr>
                <a:xfrm>
                  <a:off x="2656694" y="1524200"/>
                  <a:ext cx="571189" cy="0"/>
                </a:xfrm>
                <a:prstGeom prst="straightConnector1">
                  <a:avLst/>
                </a:prstGeom>
                <a:ln w="317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F68D6053-505C-C54E-9B01-8C76861B2793}"/>
                    </a:ext>
                  </a:extLst>
                </p:cNvPr>
                <p:cNvCxnSpPr/>
                <p:nvPr/>
              </p:nvCxnSpPr>
              <p:spPr>
                <a:xfrm>
                  <a:off x="804979" y="2453996"/>
                  <a:ext cx="571189" cy="0"/>
                </a:xfrm>
                <a:prstGeom prst="straightConnector1">
                  <a:avLst/>
                </a:prstGeom>
                <a:ln w="317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58FB1B28-8741-294D-B50F-1C4FA28C60B6}"/>
                    </a:ext>
                  </a:extLst>
                </p:cNvPr>
                <p:cNvCxnSpPr/>
                <p:nvPr/>
              </p:nvCxnSpPr>
              <p:spPr>
                <a:xfrm flipV="1">
                  <a:off x="2626143" y="617649"/>
                  <a:ext cx="2060266" cy="7748"/>
                </a:xfrm>
                <a:prstGeom prst="straightConnector1">
                  <a:avLst/>
                </a:prstGeom>
                <a:ln w="31750">
                  <a:solidFill>
                    <a:schemeClr val="tx1">
                      <a:lumMod val="50000"/>
                      <a:lumOff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A36455AB-04E3-EB4D-9F1E-446D8E994962}"/>
                    </a:ext>
                  </a:extLst>
                </p:cNvPr>
                <p:cNvCxnSpPr/>
                <p:nvPr/>
              </p:nvCxnSpPr>
              <p:spPr>
                <a:xfrm flipV="1">
                  <a:off x="2642083" y="1789856"/>
                  <a:ext cx="2060266" cy="7749"/>
                </a:xfrm>
                <a:prstGeom prst="straightConnector1">
                  <a:avLst/>
                </a:prstGeom>
                <a:ln w="31750">
                  <a:solidFill>
                    <a:schemeClr val="tx1">
                      <a:lumMod val="50000"/>
                      <a:lumOff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grpSp>
          <p:sp>
            <p:nvSpPr>
              <p:cNvPr id="11" name="Text Box 27711">
                <a:extLst>
                  <a:ext uri="{FF2B5EF4-FFF2-40B4-BE49-F238E27FC236}">
                    <a16:creationId xmlns:a16="http://schemas.microsoft.com/office/drawing/2014/main" id="{EB65E27B-FD7B-984C-9F61-B8885F8722D7}"/>
                  </a:ext>
                </a:extLst>
              </p:cNvPr>
              <p:cNvSpPr txBox="1"/>
              <p:nvPr/>
            </p:nvSpPr>
            <p:spPr>
              <a:xfrm>
                <a:off x="4500745" y="1968161"/>
                <a:ext cx="207457" cy="273061"/>
              </a:xfrm>
              <a:prstGeom prst="rect">
                <a:avLst/>
              </a:prstGeom>
              <a:noFill/>
              <a:ln>
                <a:noFill/>
              </a:ln>
              <a:effectLst/>
            </p:spPr>
            <p:style>
              <a:lnRef idx="0">
                <a:schemeClr val="accent1"/>
              </a:lnRef>
              <a:fillRef idx="0">
                <a:schemeClr val="accent1"/>
              </a:fillRef>
              <a:effectRef idx="0">
                <a:schemeClr val="accent1"/>
              </a:effectRef>
              <a:fontRef idx="minor">
                <a:schemeClr val="dk1"/>
              </a:fontRef>
            </p:style>
            <p:txBody>
              <a:bodyPr/>
              <a:lstStyle/>
              <a:p>
                <a:pPr>
                  <a:spcAft>
                    <a:spcPts val="0"/>
                  </a:spcAft>
                  <a:defRPr/>
                </a:pPr>
                <a:r>
                  <a:rPr lang="en-US" b="1">
                    <a:solidFill>
                      <a:schemeClr val="tx1"/>
                    </a:solidFill>
                    <a:latin typeface="Arial" panose="020B0604020202020204" pitchFamily="34" charset="0"/>
                    <a:ea typeface="Calibri" panose="020F0502020204030204" pitchFamily="34" charset="0"/>
                    <a:cs typeface="Times New Roman" panose="02020603050405020304" pitchFamily="18" charset="0"/>
                  </a:rPr>
                  <a:t>†</a:t>
                </a:r>
                <a:endParaRPr lang="en-US" b="1">
                  <a:solidFill>
                    <a:schemeClr val="tx1"/>
                  </a:solidFill>
                  <a:latin typeface="Times New Roman" panose="02020603050405020304" pitchFamily="18" charset="0"/>
                  <a:ea typeface="Calibri" panose="020F0502020204030204" pitchFamily="34" charset="0"/>
                </a:endParaRPr>
              </a:p>
            </p:txBody>
          </p:sp>
          <p:sp>
            <p:nvSpPr>
              <p:cNvPr id="12" name="Text Box 27708">
                <a:extLst>
                  <a:ext uri="{FF2B5EF4-FFF2-40B4-BE49-F238E27FC236}">
                    <a16:creationId xmlns:a16="http://schemas.microsoft.com/office/drawing/2014/main" id="{2A9F8163-BCBB-4A43-94B3-9DBEFE3CCEE5}"/>
                  </a:ext>
                </a:extLst>
              </p:cNvPr>
              <p:cNvSpPr txBox="1"/>
              <p:nvPr/>
            </p:nvSpPr>
            <p:spPr>
              <a:xfrm>
                <a:off x="4477844" y="633594"/>
                <a:ext cx="230359" cy="228141"/>
              </a:xfrm>
              <a:prstGeom prst="rect">
                <a:avLst/>
              </a:prstGeom>
              <a:noFill/>
              <a:ln>
                <a:noFill/>
              </a:ln>
              <a:effectLst/>
            </p:spPr>
            <p:style>
              <a:lnRef idx="0">
                <a:schemeClr val="accent1"/>
              </a:lnRef>
              <a:fillRef idx="0">
                <a:schemeClr val="accent1"/>
              </a:fillRef>
              <a:effectRef idx="0">
                <a:schemeClr val="accent1"/>
              </a:effectRef>
              <a:fontRef idx="minor">
                <a:schemeClr val="dk1"/>
              </a:fontRef>
            </p:style>
            <p:txBody>
              <a:bodyPr/>
              <a:lstStyle/>
              <a:p>
                <a:pPr>
                  <a:spcAft>
                    <a:spcPts val="0"/>
                  </a:spcAft>
                  <a:defRPr/>
                </a:pPr>
                <a:r>
                  <a:rPr lang="en-US">
                    <a:solidFill>
                      <a:schemeClr val="tx1"/>
                    </a:solidFill>
                    <a:latin typeface="Arial" panose="020B0604020202020204" pitchFamily="34" charset="0"/>
                    <a:ea typeface="Calibri" panose="020F0502020204030204" pitchFamily="34" charset="0"/>
                    <a:cs typeface="Times New Roman" panose="02020603050405020304" pitchFamily="18" charset="0"/>
                  </a:rPr>
                  <a:t>†</a:t>
                </a:r>
                <a:endParaRPr lang="en-US">
                  <a:solidFill>
                    <a:schemeClr val="tx1"/>
                  </a:solidFill>
                  <a:latin typeface="Times New Roman" panose="02020603050405020304" pitchFamily="18" charset="0"/>
                  <a:ea typeface="Calibri" panose="020F0502020204030204" pitchFamily="34" charset="0"/>
                </a:endParaRPr>
              </a:p>
            </p:txBody>
          </p:sp>
        </p:grpSp>
        <p:cxnSp>
          <p:nvCxnSpPr>
            <p:cNvPr id="9" name="Straight Arrow Connector 8">
              <a:extLst>
                <a:ext uri="{FF2B5EF4-FFF2-40B4-BE49-F238E27FC236}">
                  <a16:creationId xmlns:a16="http://schemas.microsoft.com/office/drawing/2014/main" id="{FAD09B1C-A19C-FA48-B919-0AE6598A6BA7}"/>
                </a:ext>
              </a:extLst>
            </p:cNvPr>
            <p:cNvCxnSpPr/>
            <p:nvPr/>
          </p:nvCxnSpPr>
          <p:spPr>
            <a:xfrm>
              <a:off x="2896802" y="2625593"/>
              <a:ext cx="1489429" cy="0"/>
            </a:xfrm>
            <a:prstGeom prst="straightConnector1">
              <a:avLst/>
            </a:prstGeom>
            <a:ln w="317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3012" name="Group 41">
            <a:extLst>
              <a:ext uri="{FF2B5EF4-FFF2-40B4-BE49-F238E27FC236}">
                <a16:creationId xmlns:a16="http://schemas.microsoft.com/office/drawing/2014/main" id="{7BF65C98-F6AF-D348-B7B3-A3F42022DC24}"/>
              </a:ext>
            </a:extLst>
          </p:cNvPr>
          <p:cNvGrpSpPr>
            <a:grpSpLocks/>
          </p:cNvGrpSpPr>
          <p:nvPr/>
        </p:nvGrpSpPr>
        <p:grpSpPr bwMode="auto">
          <a:xfrm>
            <a:off x="1222375" y="5746750"/>
            <a:ext cx="6294438" cy="847725"/>
            <a:chOff x="-55811" y="0"/>
            <a:chExt cx="5909381" cy="844062"/>
          </a:xfrm>
        </p:grpSpPr>
        <p:grpSp>
          <p:nvGrpSpPr>
            <p:cNvPr id="43013" name="Group 42">
              <a:extLst>
                <a:ext uri="{FF2B5EF4-FFF2-40B4-BE49-F238E27FC236}">
                  <a16:creationId xmlns:a16="http://schemas.microsoft.com/office/drawing/2014/main" id="{C38BA800-866A-1C4C-A3BC-CEF3FDB1D10B}"/>
                </a:ext>
              </a:extLst>
            </p:cNvPr>
            <p:cNvGrpSpPr>
              <a:grpSpLocks/>
            </p:cNvGrpSpPr>
            <p:nvPr/>
          </p:nvGrpSpPr>
          <p:grpSpPr bwMode="auto">
            <a:xfrm>
              <a:off x="-17420" y="0"/>
              <a:ext cx="5870990" cy="844062"/>
              <a:chOff x="-35309" y="-1"/>
              <a:chExt cx="6271986" cy="821749"/>
            </a:xfrm>
          </p:grpSpPr>
          <p:sp>
            <p:nvSpPr>
              <p:cNvPr id="45" name="Text Box 42">
                <a:extLst>
                  <a:ext uri="{FF2B5EF4-FFF2-40B4-BE49-F238E27FC236}">
                    <a16:creationId xmlns:a16="http://schemas.microsoft.com/office/drawing/2014/main" id="{7E78B17E-FDB3-C44D-ABB0-E9F2B467EC14}"/>
                  </a:ext>
                </a:extLst>
              </p:cNvPr>
              <p:cNvSpPr txBox="1"/>
              <p:nvPr/>
            </p:nvSpPr>
            <p:spPr>
              <a:xfrm>
                <a:off x="102" y="-1"/>
                <a:ext cx="6236575" cy="821749"/>
              </a:xfrm>
              <a:prstGeom prst="rect">
                <a:avLst/>
              </a:prstGeom>
              <a:noFill/>
              <a:ln>
                <a:noFill/>
              </a:ln>
              <a:effectLst/>
            </p:spPr>
            <p:style>
              <a:lnRef idx="0">
                <a:schemeClr val="accent1"/>
              </a:lnRef>
              <a:fillRef idx="0">
                <a:schemeClr val="accent1"/>
              </a:fillRef>
              <a:effectRef idx="0">
                <a:schemeClr val="accent1"/>
              </a:effectRef>
              <a:fontRef idx="minor">
                <a:schemeClr val="dk1"/>
              </a:fontRef>
            </p:style>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just"/>
                <a:r>
                  <a:rPr lang="en-US" altLang="en-US" sz="1000">
                    <a:latin typeface="Times New Roman" panose="02020603050405020304" pitchFamily="18" charset="0"/>
                    <a:cs typeface="Calibri" panose="020F0502020204030204" pitchFamily="34" charset="0"/>
                  </a:rPr>
                  <a:t>   </a:t>
                </a:r>
                <a:r>
                  <a:rPr lang="en-US" altLang="en-US" sz="1200" i="1">
                    <a:latin typeface="Times New Roman" panose="02020603050405020304" pitchFamily="18" charset="0"/>
                    <a:cs typeface="Calibri" panose="020F0502020204030204" pitchFamily="34" charset="0"/>
                  </a:rPr>
                  <a:t>Cấy máu nên được thực hiện trước khi sử dụng kháng sinh. Cấy dịch mật nên được thực hiện trong quá trình dẫn lưu mật</a:t>
                </a:r>
                <a:endParaRPr lang="en-US" altLang="en-US" sz="1200">
                  <a:latin typeface="Times New Roman" panose="02020603050405020304" pitchFamily="18" charset="0"/>
                  <a:cs typeface="Calibri" panose="020F0502020204030204" pitchFamily="34" charset="0"/>
                </a:endParaRPr>
              </a:p>
              <a:p>
                <a:pPr algn="just"/>
                <a:r>
                  <a:rPr lang="en-US" altLang="en-US" sz="1200" i="1">
                    <a:latin typeface="Times New Roman" panose="02020603050405020304" pitchFamily="18" charset="0"/>
                    <a:cs typeface="Calibri" panose="020F0502020204030204" pitchFamily="34" charset="0"/>
                  </a:rPr>
                  <a:t> </a:t>
                </a:r>
                <a:endParaRPr lang="en-US" altLang="en-US" sz="1200">
                  <a:latin typeface="Times New Roman" panose="02020603050405020304" pitchFamily="18" charset="0"/>
                  <a:cs typeface="Calibri" panose="020F0502020204030204" pitchFamily="34" charset="0"/>
                </a:endParaRPr>
              </a:p>
              <a:p>
                <a:pPr algn="just"/>
                <a:r>
                  <a:rPr lang="vi-VN" altLang="en-US" sz="1200" i="1">
                    <a:latin typeface="Times New Roman" panose="02020603050405020304" pitchFamily="18" charset="0"/>
                    <a:cs typeface="Calibri" panose="020F0502020204030204" pitchFamily="34" charset="0"/>
                  </a:rPr>
                  <a:t>   </a:t>
                </a:r>
                <a:r>
                  <a:rPr lang="en-US" altLang="en-US" sz="1200" i="1">
                    <a:latin typeface="Times New Roman" panose="02020603050405020304" pitchFamily="18" charset="0"/>
                    <a:cs typeface="Calibri" panose="020F0502020204030204" pitchFamily="34" charset="0"/>
                  </a:rPr>
                  <a:t>Đối với bệnh nhân viêm đường mật cấp nhẹ hay trung bình, điều trị lấy sỏi đường mật nên được làm đồng thời với dẫn lưu đường mật nếu có thể</a:t>
                </a:r>
                <a:r>
                  <a:rPr lang="vi-VN" altLang="en-US" sz="1200" i="1">
                    <a:latin typeface="Times New Roman" panose="02020603050405020304" pitchFamily="18" charset="0"/>
                    <a:cs typeface="Calibri" panose="020F0502020204030204" pitchFamily="34" charset="0"/>
                  </a:rPr>
                  <a:t>.</a:t>
                </a:r>
                <a:endParaRPr lang="en-US" altLang="en-US" sz="1200">
                  <a:latin typeface="Times New Roman" panose="02020603050405020304" pitchFamily="18" charset="0"/>
                  <a:cs typeface="Calibri" panose="020F0502020204030204" pitchFamily="34" charset="0"/>
                </a:endParaRPr>
              </a:p>
              <a:p>
                <a:pPr algn="just"/>
                <a:r>
                  <a:rPr lang="en-US" altLang="en-US" sz="1000">
                    <a:latin typeface="Times New Roman" panose="02020603050405020304" pitchFamily="18" charset="0"/>
                    <a:cs typeface="Calibri" panose="020F0502020204030204" pitchFamily="34" charset="0"/>
                  </a:rPr>
                  <a:t> </a:t>
                </a:r>
                <a:endParaRPr lang="en-US" altLang="en-US" sz="1200">
                  <a:latin typeface="Times New Roman" panose="02020603050405020304" pitchFamily="18" charset="0"/>
                  <a:cs typeface="Calibri" panose="020F0502020204030204" pitchFamily="34" charset="0"/>
                </a:endParaRPr>
              </a:p>
            </p:txBody>
          </p:sp>
          <p:pic>
            <p:nvPicPr>
              <p:cNvPr id="43016" name="Picture 45">
                <a:extLst>
                  <a:ext uri="{FF2B5EF4-FFF2-40B4-BE49-F238E27FC236}">
                    <a16:creationId xmlns:a16="http://schemas.microsoft.com/office/drawing/2014/main" id="{6F483EAA-093E-DF4A-89A4-3D4D307AB77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309" y="-1"/>
                <a:ext cx="191081" cy="18824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grpSp>
        <p:sp>
          <p:nvSpPr>
            <p:cNvPr id="44" name="Text Box 50">
              <a:extLst>
                <a:ext uri="{FF2B5EF4-FFF2-40B4-BE49-F238E27FC236}">
                  <a16:creationId xmlns:a16="http://schemas.microsoft.com/office/drawing/2014/main" id="{594C09D9-FC6F-F040-85A4-356B446F6743}"/>
                </a:ext>
              </a:extLst>
            </p:cNvPr>
            <p:cNvSpPr txBox="1"/>
            <p:nvPr/>
          </p:nvSpPr>
          <p:spPr>
            <a:xfrm>
              <a:off x="-55811" y="352483"/>
              <a:ext cx="217596" cy="233935"/>
            </a:xfrm>
            <a:prstGeom prst="rect">
              <a:avLst/>
            </a:prstGeom>
            <a:noFill/>
            <a:ln>
              <a:noFill/>
            </a:ln>
            <a:effectLst/>
          </p:spPr>
          <p:style>
            <a:lnRef idx="0">
              <a:schemeClr val="accent1"/>
            </a:lnRef>
            <a:fillRef idx="0">
              <a:schemeClr val="accent1"/>
            </a:fillRef>
            <a:effectRef idx="0">
              <a:schemeClr val="accent1"/>
            </a:effectRef>
            <a:fontRef idx="minor">
              <a:schemeClr val="dk1"/>
            </a:fontRef>
          </p:style>
          <p:txBody>
            <a:bodyPr/>
            <a:lstStyle/>
            <a:p>
              <a:pPr>
                <a:spcAft>
                  <a:spcPts val="0"/>
                </a:spcAft>
                <a:defRPr/>
              </a:pPr>
              <a:r>
                <a:rPr lang="en-US" sz="1600">
                  <a:solidFill>
                    <a:schemeClr val="tx1"/>
                  </a:solidFill>
                  <a:latin typeface="Arial" panose="020B0604020202020204" pitchFamily="34" charset="0"/>
                  <a:ea typeface="Calibri" panose="020F0502020204030204" pitchFamily="34" charset="0"/>
                  <a:cs typeface="Times New Roman" panose="02020603050405020304" pitchFamily="18" charset="0"/>
                </a:rPr>
                <a:t>†</a:t>
              </a:r>
              <a:endParaRPr lang="en-US" sz="1600">
                <a:solidFill>
                  <a:schemeClr val="tx1"/>
                </a:solidFill>
                <a:latin typeface="Times New Roman" panose="02020603050405020304" pitchFamily="18" charset="0"/>
                <a:ea typeface="Calibri" panose="020F0502020204030204" pitchFamily="34" charset="0"/>
              </a:endParaRPr>
            </a:p>
          </p:txBody>
        </p:sp>
      </p:grpSp>
    </p:spTree>
    <p:extLst>
      <p:ext uri="{BB962C8B-B14F-4D97-AF65-F5344CB8AC3E}">
        <p14:creationId xmlns:p14="http://schemas.microsoft.com/office/powerpoint/2010/main" val="2882737511"/>
      </p:ext>
    </p:extLst>
  </p:cSld>
  <p:clrMapOvr>
    <a:masterClrMapping/>
  </p:clrMapOvr>
  <mc:AlternateContent xmlns:mc="http://schemas.openxmlformats.org/markup-compatibility/2006" xmlns:p14="http://schemas.microsoft.com/office/powerpoint/2010/main">
    <mc:Choice Requires="p14">
      <p:transition spd="slow" p14:dur="2000" advTm="47514"/>
    </mc:Choice>
    <mc:Fallback xmlns="">
      <p:transition spd="slow" advTm="47514"/>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55D4FD-145E-3342-AF4B-D24AA9A0AB89}"/>
              </a:ext>
            </a:extLst>
          </p:cNvPr>
          <p:cNvSpPr txBox="1"/>
          <p:nvPr/>
        </p:nvSpPr>
        <p:spPr>
          <a:xfrm>
            <a:off x="381000" y="228600"/>
            <a:ext cx="7086600" cy="523220"/>
          </a:xfrm>
          <a:prstGeom prst="rect">
            <a:avLst/>
          </a:prstGeom>
          <a:noFill/>
        </p:spPr>
        <p:txBody>
          <a:bodyPr wrap="square" rtlCol="0">
            <a:spAutoFit/>
          </a:bodyPr>
          <a:lstStyle/>
          <a:p>
            <a:r>
              <a:rPr lang="vi-VN" sz="2800" b="1" i="1" dirty="0">
                <a:solidFill>
                  <a:schemeClr val="tx2">
                    <a:lumMod val="75000"/>
                  </a:schemeClr>
                </a:solidFill>
                <a:latin typeface="Times New Roman" panose="02020603050405020304" pitchFamily="18" charset="0"/>
                <a:cs typeface="Times New Roman" panose="02020603050405020304" pitchFamily="18" charset="0"/>
              </a:rPr>
              <a:t>4.1.3 Lựa chọn kháng sinh điều trị</a:t>
            </a:r>
          </a:p>
        </p:txBody>
      </p:sp>
      <p:sp>
        <p:nvSpPr>
          <p:cNvPr id="47" name="TextBox 46">
            <a:extLst>
              <a:ext uri="{FF2B5EF4-FFF2-40B4-BE49-F238E27FC236}">
                <a16:creationId xmlns:a16="http://schemas.microsoft.com/office/drawing/2014/main" id="{82CCDCF2-A296-D247-AE93-E8BBC5115ACF}"/>
              </a:ext>
            </a:extLst>
          </p:cNvPr>
          <p:cNvSpPr txBox="1"/>
          <p:nvPr/>
        </p:nvSpPr>
        <p:spPr>
          <a:xfrm>
            <a:off x="609600" y="805065"/>
            <a:ext cx="7391400" cy="523220"/>
          </a:xfrm>
          <a:prstGeom prst="rect">
            <a:avLst/>
          </a:prstGeom>
          <a:noFill/>
        </p:spPr>
        <p:txBody>
          <a:bodyPr wrap="square" rtlCol="0">
            <a:spAutoFit/>
          </a:bodyPr>
          <a:lstStyle/>
          <a:p>
            <a:r>
              <a:rPr lang="vi-VN" sz="2800" b="1" i="1" dirty="0">
                <a:solidFill>
                  <a:srgbClr val="FFC000"/>
                </a:solidFill>
                <a:latin typeface="Times New Roman" panose="02020603050405020304" pitchFamily="18" charset="0"/>
                <a:cs typeface="Times New Roman" panose="02020603050405020304" pitchFamily="18" charset="0"/>
              </a:rPr>
              <a:t>4.1.3.1 Khi chưa có kết quả kháng sinh đồ</a:t>
            </a:r>
          </a:p>
        </p:txBody>
      </p:sp>
      <p:graphicFrame>
        <p:nvGraphicFramePr>
          <p:cNvPr id="5" name="Table 4">
            <a:extLst>
              <a:ext uri="{FF2B5EF4-FFF2-40B4-BE49-F238E27FC236}">
                <a16:creationId xmlns:a16="http://schemas.microsoft.com/office/drawing/2014/main" id="{4C480C43-A1E8-9841-A86F-560A2176F01A}"/>
              </a:ext>
            </a:extLst>
          </p:cNvPr>
          <p:cNvGraphicFramePr>
            <a:graphicFrameLocks noGrp="1"/>
          </p:cNvGraphicFramePr>
          <p:nvPr>
            <p:extLst>
              <p:ext uri="{D42A27DB-BD31-4B8C-83A1-F6EECF244321}">
                <p14:modId xmlns:p14="http://schemas.microsoft.com/office/powerpoint/2010/main" val="2783118714"/>
              </p:ext>
            </p:extLst>
          </p:nvPr>
        </p:nvGraphicFramePr>
        <p:xfrm>
          <a:off x="304800" y="1524000"/>
          <a:ext cx="8534401" cy="5018217"/>
        </p:xfrm>
        <a:graphic>
          <a:graphicData uri="http://schemas.openxmlformats.org/drawingml/2006/table">
            <a:tbl>
              <a:tblPr firstRow="1" firstCol="1" bandRow="1">
                <a:tableStyleId>{5C22544A-7EE6-4342-B048-85BDC9FD1C3A}</a:tableStyleId>
              </a:tblPr>
              <a:tblGrid>
                <a:gridCol w="1420117">
                  <a:extLst>
                    <a:ext uri="{9D8B030D-6E8A-4147-A177-3AD203B41FA5}">
                      <a16:colId xmlns:a16="http://schemas.microsoft.com/office/drawing/2014/main" val="572335578"/>
                    </a:ext>
                  </a:extLst>
                </a:gridCol>
                <a:gridCol w="1811904">
                  <a:extLst>
                    <a:ext uri="{9D8B030D-6E8A-4147-A177-3AD203B41FA5}">
                      <a16:colId xmlns:a16="http://schemas.microsoft.com/office/drawing/2014/main" val="1688888208"/>
                    </a:ext>
                  </a:extLst>
                </a:gridCol>
                <a:gridCol w="1547974">
                  <a:extLst>
                    <a:ext uri="{9D8B030D-6E8A-4147-A177-3AD203B41FA5}">
                      <a16:colId xmlns:a16="http://schemas.microsoft.com/office/drawing/2014/main" val="2277064222"/>
                    </a:ext>
                  </a:extLst>
                </a:gridCol>
                <a:gridCol w="1812818">
                  <a:extLst>
                    <a:ext uri="{9D8B030D-6E8A-4147-A177-3AD203B41FA5}">
                      <a16:colId xmlns:a16="http://schemas.microsoft.com/office/drawing/2014/main" val="2580785313"/>
                    </a:ext>
                  </a:extLst>
                </a:gridCol>
                <a:gridCol w="1941588">
                  <a:extLst>
                    <a:ext uri="{9D8B030D-6E8A-4147-A177-3AD203B41FA5}">
                      <a16:colId xmlns:a16="http://schemas.microsoft.com/office/drawing/2014/main" val="391978793"/>
                    </a:ext>
                  </a:extLst>
                </a:gridCol>
              </a:tblGrid>
              <a:tr h="457200">
                <a:tc>
                  <a:txBody>
                    <a:bodyPr/>
                    <a:lstStyle/>
                    <a:p>
                      <a:pPr algn="just">
                        <a:lnSpc>
                          <a:spcPct val="115000"/>
                        </a:lnSpc>
                        <a:spcAft>
                          <a:spcPts val="0"/>
                        </a:spcAft>
                      </a:pPr>
                      <a:r>
                        <a:rPr lang="en-US" sz="1400" dirty="0">
                          <a:solidFill>
                            <a:schemeClr val="bg1"/>
                          </a:solidFill>
                          <a:effectLst/>
                          <a:latin typeface="Times New Roman" panose="02020603050405020304" pitchFamily="18" charset="0"/>
                          <a:cs typeface="Times New Roman" panose="02020603050405020304" pitchFamily="18" charset="0"/>
                        </a:rPr>
                        <a:t> </a:t>
                      </a:r>
                      <a:endPar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gridSpan="3">
                  <a:txBody>
                    <a:bodyPr/>
                    <a:lstStyle/>
                    <a:p>
                      <a:pPr algn="just">
                        <a:lnSpc>
                          <a:spcPct val="115000"/>
                        </a:lnSpc>
                        <a:spcAft>
                          <a:spcPts val="0"/>
                        </a:spcAft>
                      </a:pPr>
                      <a:r>
                        <a:rPr lang="en-US" sz="1400" dirty="0" err="1">
                          <a:solidFill>
                            <a:schemeClr val="bg1"/>
                          </a:solidFill>
                          <a:effectLst/>
                          <a:latin typeface="Times New Roman" panose="02020603050405020304" pitchFamily="18" charset="0"/>
                          <a:cs typeface="Times New Roman" panose="02020603050405020304" pitchFamily="18" charset="0"/>
                        </a:rPr>
                        <a:t>Viêm</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đường</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mật</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mắc</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phải</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từ</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cộng</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đồng</a:t>
                      </a:r>
                      <a:endPar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hMerge="1">
                  <a:txBody>
                    <a:bodyPr/>
                    <a:lstStyle/>
                    <a:p>
                      <a:endParaRPr/>
                    </a:p>
                  </a:txBody>
                  <a:tcPr/>
                </a:tc>
                <a:tc hMerge="1">
                  <a:txBody>
                    <a:bodyPr/>
                    <a:lstStyle/>
                    <a:p>
                      <a:endParaRPr/>
                    </a:p>
                  </a:txBody>
                  <a:tcPr/>
                </a:tc>
                <a:tc>
                  <a:txBody>
                    <a:bodyPr/>
                    <a:lstStyle/>
                    <a:p>
                      <a:pPr algn="just">
                        <a:lnSpc>
                          <a:spcPct val="115000"/>
                        </a:lnSpc>
                        <a:spcAft>
                          <a:spcPts val="0"/>
                        </a:spcAft>
                      </a:pPr>
                      <a:r>
                        <a:rPr lang="en-US" sz="1400" dirty="0" err="1">
                          <a:solidFill>
                            <a:schemeClr val="bg1"/>
                          </a:solidFill>
                          <a:effectLst/>
                          <a:latin typeface="Times New Roman" panose="02020603050405020304" pitchFamily="18" charset="0"/>
                          <a:cs typeface="Times New Roman" panose="02020603050405020304" pitchFamily="18" charset="0"/>
                        </a:rPr>
                        <a:t>Viêm</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đường</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mật</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mắc</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phải</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trong</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bệnh</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viện</a:t>
                      </a:r>
                      <a:r>
                        <a:rPr lang="en-US" sz="1400" baseline="30000" dirty="0" err="1">
                          <a:solidFill>
                            <a:schemeClr val="bg1"/>
                          </a:solidFill>
                          <a:effectLst/>
                          <a:latin typeface="Times New Roman" panose="02020603050405020304" pitchFamily="18" charset="0"/>
                          <a:cs typeface="Times New Roman" panose="02020603050405020304" pitchFamily="18" charset="0"/>
                        </a:rPr>
                        <a:t>a</a:t>
                      </a:r>
                      <a:endPar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49966564"/>
                  </a:ext>
                </a:extLst>
              </a:tr>
              <a:tr h="196031">
                <a:tc>
                  <a:txBody>
                    <a:bodyPr/>
                    <a:lstStyle/>
                    <a:p>
                      <a:pPr algn="just">
                        <a:lnSpc>
                          <a:spcPct val="115000"/>
                        </a:lnSpc>
                        <a:spcAft>
                          <a:spcPts val="0"/>
                        </a:spcAft>
                      </a:pPr>
                      <a:r>
                        <a:rPr lang="en-US" sz="1100">
                          <a:solidFill>
                            <a:schemeClr val="bg1"/>
                          </a:solidFill>
                          <a:effectLst/>
                          <a:latin typeface="Times New Roman" panose="02020603050405020304" pitchFamily="18" charset="0"/>
                          <a:cs typeface="Times New Roman" panose="02020603050405020304" pitchFamily="18" charset="0"/>
                        </a:rPr>
                        <a:t> </a:t>
                      </a:r>
                      <a:endParaRPr lang="en-US" sz="1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100">
                          <a:solidFill>
                            <a:schemeClr val="bg1"/>
                          </a:solidFill>
                          <a:effectLst/>
                          <a:latin typeface="Times New Roman" panose="02020603050405020304" pitchFamily="18" charset="0"/>
                          <a:cs typeface="Times New Roman" panose="02020603050405020304" pitchFamily="18" charset="0"/>
                        </a:rPr>
                        <a:t>Độ I</a:t>
                      </a:r>
                      <a:endParaRPr lang="en-US" sz="1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100">
                          <a:solidFill>
                            <a:schemeClr val="bg1"/>
                          </a:solidFill>
                          <a:effectLst/>
                          <a:latin typeface="Times New Roman" panose="02020603050405020304" pitchFamily="18" charset="0"/>
                          <a:cs typeface="Times New Roman" panose="02020603050405020304" pitchFamily="18" charset="0"/>
                        </a:rPr>
                        <a:t>Độ II</a:t>
                      </a:r>
                      <a:endParaRPr lang="en-US" sz="1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100">
                          <a:solidFill>
                            <a:schemeClr val="bg1"/>
                          </a:solidFill>
                          <a:effectLst/>
                          <a:latin typeface="Times New Roman" panose="02020603050405020304" pitchFamily="18" charset="0"/>
                          <a:cs typeface="Times New Roman" panose="02020603050405020304" pitchFamily="18" charset="0"/>
                        </a:rPr>
                        <a:t>Độ III</a:t>
                      </a:r>
                      <a:r>
                        <a:rPr lang="en-US" sz="1100" baseline="30000">
                          <a:solidFill>
                            <a:schemeClr val="bg1"/>
                          </a:solidFill>
                          <a:effectLst/>
                          <a:latin typeface="Times New Roman" panose="02020603050405020304" pitchFamily="18" charset="0"/>
                          <a:cs typeface="Times New Roman" panose="02020603050405020304" pitchFamily="18" charset="0"/>
                        </a:rPr>
                        <a:t>a</a:t>
                      </a:r>
                      <a:endParaRPr lang="en-US" sz="1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100">
                          <a:solidFill>
                            <a:schemeClr val="bg1"/>
                          </a:solidFill>
                          <a:effectLst/>
                          <a:latin typeface="Times New Roman" panose="02020603050405020304" pitchFamily="18" charset="0"/>
                          <a:cs typeface="Times New Roman" panose="02020603050405020304" pitchFamily="18" charset="0"/>
                        </a:rPr>
                        <a:t> </a:t>
                      </a:r>
                      <a:endParaRPr lang="en-US" sz="1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036840443"/>
                  </a:ext>
                </a:extLst>
              </a:tr>
              <a:tr h="841878">
                <a:tc>
                  <a:txBody>
                    <a:bodyPr/>
                    <a:lstStyle/>
                    <a:p>
                      <a:pPr algn="just">
                        <a:lnSpc>
                          <a:spcPct val="115000"/>
                        </a:lnSpc>
                        <a:spcAft>
                          <a:spcPts val="0"/>
                        </a:spcAft>
                      </a:pPr>
                      <a:r>
                        <a:rPr lang="en-US" sz="1400" dirty="0" err="1">
                          <a:solidFill>
                            <a:schemeClr val="bg1"/>
                          </a:solidFill>
                          <a:effectLst/>
                          <a:latin typeface="Times New Roman" panose="02020603050405020304" pitchFamily="18" charset="0"/>
                          <a:cs typeface="Times New Roman" panose="02020603050405020304" pitchFamily="18" charset="0"/>
                        </a:rPr>
                        <a:t>Nhóm</a:t>
                      </a:r>
                      <a:r>
                        <a:rPr lang="en-US" sz="1400" dirty="0">
                          <a:solidFill>
                            <a:schemeClr val="bg1"/>
                          </a:solidFill>
                          <a:effectLst/>
                          <a:latin typeface="Times New Roman" panose="02020603050405020304" pitchFamily="18" charset="0"/>
                          <a:cs typeface="Times New Roman" panose="02020603050405020304" pitchFamily="18" charset="0"/>
                        </a:rPr>
                        <a:t> Penicillin</a:t>
                      </a:r>
                      <a:endPar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100" dirty="0">
                          <a:solidFill>
                            <a:schemeClr val="bg1"/>
                          </a:solidFill>
                          <a:effectLst/>
                          <a:latin typeface="Times New Roman" panose="02020603050405020304" pitchFamily="18" charset="0"/>
                          <a:cs typeface="Times New Roman" panose="02020603050405020304" pitchFamily="18" charset="0"/>
                        </a:rPr>
                        <a:t>Ampicillin/</a:t>
                      </a:r>
                      <a:r>
                        <a:rPr lang="en-US" sz="1100" dirty="0" err="1">
                          <a:solidFill>
                            <a:schemeClr val="bg1"/>
                          </a:solidFill>
                          <a:effectLst/>
                          <a:latin typeface="Times New Roman" panose="02020603050405020304" pitchFamily="18" charset="0"/>
                          <a:cs typeface="Times New Roman" panose="02020603050405020304" pitchFamily="18" charset="0"/>
                        </a:rPr>
                        <a:t>sulbactam</a:t>
                      </a:r>
                      <a:r>
                        <a:rPr lang="en-US" sz="1100" baseline="30000" dirty="0" err="1">
                          <a:solidFill>
                            <a:schemeClr val="bg1"/>
                          </a:solidFill>
                          <a:effectLst/>
                          <a:latin typeface="Times New Roman" panose="02020603050405020304" pitchFamily="18" charset="0"/>
                          <a:cs typeface="Times New Roman" panose="02020603050405020304" pitchFamily="18" charset="0"/>
                        </a:rPr>
                        <a:t>b</a:t>
                      </a:r>
                      <a:r>
                        <a:rPr lang="en-US" sz="1100" dirty="0">
                          <a:solidFill>
                            <a:schemeClr val="bg1"/>
                          </a:solidFill>
                          <a:effectLst/>
                          <a:latin typeface="Times New Roman" panose="02020603050405020304" pitchFamily="18" charset="0"/>
                          <a:cs typeface="Times New Roman" panose="02020603050405020304" pitchFamily="18" charset="0"/>
                        </a:rPr>
                        <a:t> </a:t>
                      </a:r>
                      <a:r>
                        <a:rPr lang="en-US" sz="1100" dirty="0" err="1">
                          <a:solidFill>
                            <a:schemeClr val="bg1"/>
                          </a:solidFill>
                          <a:effectLst/>
                          <a:latin typeface="Times New Roman" panose="02020603050405020304" pitchFamily="18" charset="0"/>
                          <a:cs typeface="Times New Roman" panose="02020603050405020304" pitchFamily="18" charset="0"/>
                        </a:rPr>
                        <a:t>không</a:t>
                      </a:r>
                      <a:r>
                        <a:rPr lang="en-US" sz="1100" dirty="0">
                          <a:solidFill>
                            <a:schemeClr val="bg1"/>
                          </a:solidFill>
                          <a:effectLst/>
                          <a:latin typeface="Times New Roman" panose="02020603050405020304" pitchFamily="18" charset="0"/>
                          <a:cs typeface="Times New Roman" panose="02020603050405020304" pitchFamily="18" charset="0"/>
                        </a:rPr>
                        <a:t> </a:t>
                      </a:r>
                      <a:r>
                        <a:rPr lang="en-US" sz="1100" dirty="0" err="1">
                          <a:solidFill>
                            <a:schemeClr val="bg1"/>
                          </a:solidFill>
                          <a:effectLst/>
                          <a:latin typeface="Times New Roman" panose="02020603050405020304" pitchFamily="18" charset="0"/>
                          <a:cs typeface="Times New Roman" panose="02020603050405020304" pitchFamily="18" charset="0"/>
                        </a:rPr>
                        <a:t>được</a:t>
                      </a:r>
                      <a:r>
                        <a:rPr lang="en-US" sz="1100" dirty="0">
                          <a:solidFill>
                            <a:schemeClr val="bg1"/>
                          </a:solidFill>
                          <a:effectLst/>
                          <a:latin typeface="Times New Roman" panose="02020603050405020304" pitchFamily="18" charset="0"/>
                          <a:cs typeface="Times New Roman" panose="02020603050405020304" pitchFamily="18" charset="0"/>
                        </a:rPr>
                        <a:t> </a:t>
                      </a:r>
                      <a:r>
                        <a:rPr lang="en-US" sz="1100" dirty="0" err="1">
                          <a:solidFill>
                            <a:schemeClr val="bg1"/>
                          </a:solidFill>
                          <a:effectLst/>
                          <a:latin typeface="Times New Roman" panose="02020603050405020304" pitchFamily="18" charset="0"/>
                          <a:cs typeface="Times New Roman" panose="02020603050405020304" pitchFamily="18" charset="0"/>
                        </a:rPr>
                        <a:t>khuyến</a:t>
                      </a:r>
                      <a:r>
                        <a:rPr lang="en-US" sz="1100" dirty="0">
                          <a:solidFill>
                            <a:schemeClr val="bg1"/>
                          </a:solidFill>
                          <a:effectLst/>
                          <a:latin typeface="Times New Roman" panose="02020603050405020304" pitchFamily="18" charset="0"/>
                          <a:cs typeface="Times New Roman" panose="02020603050405020304" pitchFamily="18" charset="0"/>
                        </a:rPr>
                        <a:t> </a:t>
                      </a:r>
                      <a:r>
                        <a:rPr lang="en-US" sz="1100" dirty="0" err="1">
                          <a:solidFill>
                            <a:schemeClr val="bg1"/>
                          </a:solidFill>
                          <a:effectLst/>
                          <a:latin typeface="Times New Roman" panose="02020603050405020304" pitchFamily="18" charset="0"/>
                          <a:cs typeface="Times New Roman" panose="02020603050405020304" pitchFamily="18" charset="0"/>
                        </a:rPr>
                        <a:t>cáo</a:t>
                      </a:r>
                      <a:r>
                        <a:rPr lang="en-US" sz="1100" dirty="0">
                          <a:solidFill>
                            <a:schemeClr val="bg1"/>
                          </a:solidFill>
                          <a:effectLst/>
                          <a:latin typeface="Times New Roman" panose="02020603050405020304" pitchFamily="18" charset="0"/>
                          <a:cs typeface="Times New Roman" panose="02020603050405020304" pitchFamily="18" charset="0"/>
                        </a:rPr>
                        <a:t> </a:t>
                      </a:r>
                      <a:r>
                        <a:rPr lang="en-US" sz="1100" dirty="0" err="1">
                          <a:solidFill>
                            <a:schemeClr val="bg1"/>
                          </a:solidFill>
                          <a:effectLst/>
                          <a:latin typeface="Times New Roman" panose="02020603050405020304" pitchFamily="18" charset="0"/>
                          <a:cs typeface="Times New Roman" panose="02020603050405020304" pitchFamily="18" charset="0"/>
                        </a:rPr>
                        <a:t>dùng</a:t>
                      </a:r>
                      <a:r>
                        <a:rPr lang="en-US" sz="1100" dirty="0">
                          <a:solidFill>
                            <a:schemeClr val="bg1"/>
                          </a:solidFill>
                          <a:effectLst/>
                          <a:latin typeface="Times New Roman" panose="02020603050405020304" pitchFamily="18" charset="0"/>
                          <a:cs typeface="Times New Roman" panose="02020603050405020304" pitchFamily="18" charset="0"/>
                        </a:rPr>
                        <a:t> </a:t>
                      </a:r>
                      <a:r>
                        <a:rPr lang="en-US" sz="1100" dirty="0" err="1">
                          <a:solidFill>
                            <a:schemeClr val="bg1"/>
                          </a:solidFill>
                          <a:effectLst/>
                          <a:latin typeface="Times New Roman" panose="02020603050405020304" pitchFamily="18" charset="0"/>
                          <a:cs typeface="Times New Roman" panose="02020603050405020304" pitchFamily="18" charset="0"/>
                        </a:rPr>
                        <a:t>nếu</a:t>
                      </a:r>
                      <a:r>
                        <a:rPr lang="en-US" sz="1100" dirty="0">
                          <a:solidFill>
                            <a:schemeClr val="bg1"/>
                          </a:solidFill>
                          <a:effectLst/>
                          <a:latin typeface="Times New Roman" panose="02020603050405020304" pitchFamily="18" charset="0"/>
                          <a:cs typeface="Times New Roman" panose="02020603050405020304" pitchFamily="18" charset="0"/>
                        </a:rPr>
                        <a:t> </a:t>
                      </a:r>
                      <a:r>
                        <a:rPr lang="en-US" sz="1100" dirty="0" err="1">
                          <a:solidFill>
                            <a:schemeClr val="bg1"/>
                          </a:solidFill>
                          <a:effectLst/>
                          <a:latin typeface="Times New Roman" panose="02020603050405020304" pitchFamily="18" charset="0"/>
                          <a:cs typeface="Times New Roman" panose="02020603050405020304" pitchFamily="18" charset="0"/>
                        </a:rPr>
                        <a:t>tỉ</a:t>
                      </a:r>
                      <a:r>
                        <a:rPr lang="en-US" sz="1100" dirty="0">
                          <a:solidFill>
                            <a:schemeClr val="bg1"/>
                          </a:solidFill>
                          <a:effectLst/>
                          <a:latin typeface="Times New Roman" panose="02020603050405020304" pitchFamily="18" charset="0"/>
                          <a:cs typeface="Times New Roman" panose="02020603050405020304" pitchFamily="18" charset="0"/>
                        </a:rPr>
                        <a:t> </a:t>
                      </a:r>
                      <a:r>
                        <a:rPr lang="en-US" sz="1100" dirty="0" err="1">
                          <a:solidFill>
                            <a:schemeClr val="bg1"/>
                          </a:solidFill>
                          <a:effectLst/>
                          <a:latin typeface="Times New Roman" panose="02020603050405020304" pitchFamily="18" charset="0"/>
                          <a:cs typeface="Times New Roman" panose="02020603050405020304" pitchFamily="18" charset="0"/>
                        </a:rPr>
                        <a:t>lệ</a:t>
                      </a:r>
                      <a:r>
                        <a:rPr lang="en-US" sz="1100" dirty="0">
                          <a:solidFill>
                            <a:schemeClr val="bg1"/>
                          </a:solidFill>
                          <a:effectLst/>
                          <a:latin typeface="Times New Roman" panose="02020603050405020304" pitchFamily="18" charset="0"/>
                          <a:cs typeface="Times New Roman" panose="02020603050405020304" pitchFamily="18" charset="0"/>
                        </a:rPr>
                        <a:t> </a:t>
                      </a:r>
                      <a:r>
                        <a:rPr lang="en-US" sz="1100" dirty="0" err="1">
                          <a:solidFill>
                            <a:schemeClr val="bg1"/>
                          </a:solidFill>
                          <a:effectLst/>
                          <a:latin typeface="Times New Roman" panose="02020603050405020304" pitchFamily="18" charset="0"/>
                          <a:cs typeface="Times New Roman" panose="02020603050405020304" pitchFamily="18" charset="0"/>
                        </a:rPr>
                        <a:t>kháng</a:t>
                      </a:r>
                      <a:r>
                        <a:rPr lang="en-US" sz="1100" dirty="0">
                          <a:solidFill>
                            <a:schemeClr val="bg1"/>
                          </a:solidFill>
                          <a:effectLst/>
                          <a:latin typeface="Times New Roman" panose="02020603050405020304" pitchFamily="18" charset="0"/>
                          <a:cs typeface="Times New Roman" panose="02020603050405020304" pitchFamily="18" charset="0"/>
                        </a:rPr>
                        <a:t> </a:t>
                      </a:r>
                      <a:r>
                        <a:rPr lang="en-US" sz="1100" dirty="0" err="1">
                          <a:solidFill>
                            <a:schemeClr val="bg1"/>
                          </a:solidFill>
                          <a:effectLst/>
                          <a:latin typeface="Times New Roman" panose="02020603050405020304" pitchFamily="18" charset="0"/>
                          <a:cs typeface="Times New Roman" panose="02020603050405020304" pitchFamily="18" charset="0"/>
                        </a:rPr>
                        <a:t>ở</a:t>
                      </a:r>
                      <a:r>
                        <a:rPr lang="en-US" sz="1100" dirty="0">
                          <a:solidFill>
                            <a:schemeClr val="bg1"/>
                          </a:solidFill>
                          <a:effectLst/>
                          <a:latin typeface="Times New Roman" panose="02020603050405020304" pitchFamily="18" charset="0"/>
                          <a:cs typeface="Times New Roman" panose="02020603050405020304" pitchFamily="18" charset="0"/>
                        </a:rPr>
                        <a:t> </a:t>
                      </a:r>
                      <a:r>
                        <a:rPr lang="en-US" sz="1100" dirty="0" err="1">
                          <a:solidFill>
                            <a:schemeClr val="bg1"/>
                          </a:solidFill>
                          <a:effectLst/>
                          <a:latin typeface="Times New Roman" panose="02020603050405020304" pitchFamily="18" charset="0"/>
                          <a:cs typeface="Times New Roman" panose="02020603050405020304" pitchFamily="18" charset="0"/>
                        </a:rPr>
                        <a:t>địa</a:t>
                      </a:r>
                      <a:r>
                        <a:rPr lang="en-US" sz="1100" dirty="0">
                          <a:solidFill>
                            <a:schemeClr val="bg1"/>
                          </a:solidFill>
                          <a:effectLst/>
                          <a:latin typeface="Times New Roman" panose="02020603050405020304" pitchFamily="18" charset="0"/>
                          <a:cs typeface="Times New Roman" panose="02020603050405020304" pitchFamily="18" charset="0"/>
                        </a:rPr>
                        <a:t> </a:t>
                      </a:r>
                      <a:r>
                        <a:rPr lang="en-US" sz="1100" dirty="0" err="1">
                          <a:solidFill>
                            <a:schemeClr val="bg1"/>
                          </a:solidFill>
                          <a:effectLst/>
                          <a:latin typeface="Times New Roman" panose="02020603050405020304" pitchFamily="18" charset="0"/>
                          <a:cs typeface="Times New Roman" panose="02020603050405020304" pitchFamily="18" charset="0"/>
                        </a:rPr>
                        <a:t>phương</a:t>
                      </a:r>
                      <a:r>
                        <a:rPr lang="en-US" sz="1100" dirty="0">
                          <a:solidFill>
                            <a:schemeClr val="bg1"/>
                          </a:solidFill>
                          <a:effectLst/>
                          <a:latin typeface="Times New Roman" panose="02020603050405020304" pitchFamily="18" charset="0"/>
                          <a:cs typeface="Times New Roman" panose="02020603050405020304" pitchFamily="18" charset="0"/>
                        </a:rPr>
                        <a:t> &gt;20%</a:t>
                      </a:r>
                      <a:endParaRPr lang="en-US"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100">
                          <a:solidFill>
                            <a:schemeClr val="bg1"/>
                          </a:solidFill>
                          <a:effectLst/>
                          <a:latin typeface="Times New Roman" panose="02020603050405020304" pitchFamily="18" charset="0"/>
                          <a:cs typeface="Times New Roman" panose="02020603050405020304" pitchFamily="18" charset="0"/>
                        </a:rPr>
                        <a:t>Piperacillin/</a:t>
                      </a:r>
                    </a:p>
                    <a:p>
                      <a:pPr algn="just">
                        <a:lnSpc>
                          <a:spcPct val="115000"/>
                        </a:lnSpc>
                        <a:spcAft>
                          <a:spcPts val="0"/>
                        </a:spcAft>
                      </a:pPr>
                      <a:r>
                        <a:rPr lang="en-US" sz="1100">
                          <a:solidFill>
                            <a:schemeClr val="bg1"/>
                          </a:solidFill>
                          <a:effectLst/>
                          <a:latin typeface="Times New Roman" panose="02020603050405020304" pitchFamily="18" charset="0"/>
                          <a:cs typeface="Times New Roman" panose="02020603050405020304" pitchFamily="18" charset="0"/>
                        </a:rPr>
                        <a:t>tazobactam </a:t>
                      </a:r>
                    </a:p>
                    <a:p>
                      <a:pPr algn="just">
                        <a:lnSpc>
                          <a:spcPct val="115000"/>
                        </a:lnSpc>
                        <a:spcAft>
                          <a:spcPts val="0"/>
                        </a:spcAft>
                      </a:pPr>
                      <a:r>
                        <a:rPr lang="en-US" sz="1100">
                          <a:solidFill>
                            <a:schemeClr val="bg1"/>
                          </a:solidFill>
                          <a:effectLst/>
                          <a:latin typeface="Times New Roman" panose="02020603050405020304" pitchFamily="18" charset="0"/>
                          <a:cs typeface="Times New Roman" panose="02020603050405020304" pitchFamily="18" charset="0"/>
                        </a:rPr>
                        <a:t> </a:t>
                      </a:r>
                      <a:endParaRPr lang="en-US" sz="1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100">
                          <a:solidFill>
                            <a:schemeClr val="bg1"/>
                          </a:solidFill>
                          <a:effectLst/>
                          <a:latin typeface="Times New Roman" panose="02020603050405020304" pitchFamily="18" charset="0"/>
                          <a:cs typeface="Times New Roman" panose="02020603050405020304" pitchFamily="18" charset="0"/>
                        </a:rPr>
                        <a:t>Piperacillin/</a:t>
                      </a:r>
                    </a:p>
                    <a:p>
                      <a:pPr algn="just">
                        <a:lnSpc>
                          <a:spcPct val="115000"/>
                        </a:lnSpc>
                        <a:spcAft>
                          <a:spcPts val="0"/>
                        </a:spcAft>
                      </a:pPr>
                      <a:r>
                        <a:rPr lang="en-US" sz="1100">
                          <a:solidFill>
                            <a:schemeClr val="bg1"/>
                          </a:solidFill>
                          <a:effectLst/>
                          <a:latin typeface="Times New Roman" panose="02020603050405020304" pitchFamily="18" charset="0"/>
                          <a:cs typeface="Times New Roman" panose="02020603050405020304" pitchFamily="18" charset="0"/>
                        </a:rPr>
                        <a:t>tazobactam </a:t>
                      </a:r>
                    </a:p>
                    <a:p>
                      <a:pPr algn="just">
                        <a:lnSpc>
                          <a:spcPct val="115000"/>
                        </a:lnSpc>
                        <a:spcAft>
                          <a:spcPts val="0"/>
                        </a:spcAft>
                      </a:pPr>
                      <a:r>
                        <a:rPr lang="en-US" sz="1100">
                          <a:solidFill>
                            <a:schemeClr val="bg1"/>
                          </a:solidFill>
                          <a:effectLst/>
                          <a:latin typeface="Times New Roman" panose="02020603050405020304" pitchFamily="18" charset="0"/>
                          <a:cs typeface="Times New Roman" panose="02020603050405020304" pitchFamily="18" charset="0"/>
                        </a:rPr>
                        <a:t> </a:t>
                      </a:r>
                      <a:endParaRPr lang="en-US" sz="1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100">
                          <a:solidFill>
                            <a:schemeClr val="bg1"/>
                          </a:solidFill>
                          <a:effectLst/>
                          <a:latin typeface="Times New Roman" panose="02020603050405020304" pitchFamily="18" charset="0"/>
                          <a:cs typeface="Times New Roman" panose="02020603050405020304" pitchFamily="18" charset="0"/>
                        </a:rPr>
                        <a:t>Piperacillin/tazobactam </a:t>
                      </a:r>
                    </a:p>
                    <a:p>
                      <a:pPr algn="just">
                        <a:lnSpc>
                          <a:spcPct val="115000"/>
                        </a:lnSpc>
                        <a:spcAft>
                          <a:spcPts val="0"/>
                        </a:spcAft>
                      </a:pPr>
                      <a:r>
                        <a:rPr lang="en-US" sz="1100">
                          <a:solidFill>
                            <a:schemeClr val="bg1"/>
                          </a:solidFill>
                          <a:effectLst/>
                          <a:latin typeface="Times New Roman" panose="02020603050405020304" pitchFamily="18" charset="0"/>
                          <a:cs typeface="Times New Roman" panose="02020603050405020304" pitchFamily="18" charset="0"/>
                        </a:rPr>
                        <a:t> </a:t>
                      </a:r>
                      <a:endParaRPr lang="en-US" sz="1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077314656"/>
                  </a:ext>
                </a:extLst>
              </a:tr>
              <a:tr h="1462848">
                <a:tc>
                  <a:txBody>
                    <a:bodyPr/>
                    <a:lstStyle/>
                    <a:p>
                      <a:pPr algn="just">
                        <a:lnSpc>
                          <a:spcPct val="115000"/>
                        </a:lnSpc>
                        <a:spcAft>
                          <a:spcPts val="0"/>
                        </a:spcAft>
                      </a:pPr>
                      <a:r>
                        <a:rPr lang="en-US" sz="1400" dirty="0" err="1">
                          <a:solidFill>
                            <a:schemeClr val="bg1"/>
                          </a:solidFill>
                          <a:effectLst/>
                          <a:latin typeface="Times New Roman" panose="02020603050405020304" pitchFamily="18" charset="0"/>
                          <a:cs typeface="Times New Roman" panose="02020603050405020304" pitchFamily="18" charset="0"/>
                        </a:rPr>
                        <a:t>Nhóm</a:t>
                      </a:r>
                      <a:r>
                        <a:rPr lang="en-US" sz="1400" dirty="0">
                          <a:solidFill>
                            <a:schemeClr val="bg1"/>
                          </a:solidFill>
                          <a:effectLst/>
                          <a:latin typeface="Times New Roman" panose="02020603050405020304" pitchFamily="18" charset="0"/>
                          <a:cs typeface="Times New Roman" panose="02020603050405020304" pitchFamily="18" charset="0"/>
                        </a:rPr>
                        <a:t> Cephalosporin </a:t>
                      </a:r>
                      <a:endPar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dirty="0" err="1">
                          <a:solidFill>
                            <a:schemeClr val="bg1"/>
                          </a:solidFill>
                          <a:effectLst/>
                          <a:latin typeface="Times New Roman" panose="02020603050405020304" pitchFamily="18" charset="0"/>
                          <a:cs typeface="Times New Roman" panose="02020603050405020304" pitchFamily="18" charset="0"/>
                        </a:rPr>
                        <a:t>Cefazolin</a:t>
                      </a:r>
                      <a:r>
                        <a:rPr lang="en-US" sz="1100" baseline="30000" dirty="0" err="1">
                          <a:solidFill>
                            <a:schemeClr val="bg1"/>
                          </a:solidFill>
                          <a:effectLst/>
                          <a:latin typeface="Times New Roman" panose="02020603050405020304" pitchFamily="18" charset="0"/>
                          <a:cs typeface="Times New Roman" panose="02020603050405020304" pitchFamily="18" charset="0"/>
                        </a:rPr>
                        <a:t>c</a:t>
                      </a:r>
                      <a:r>
                        <a:rPr lang="en-US" sz="1100" dirty="0">
                          <a:solidFill>
                            <a:schemeClr val="bg1"/>
                          </a:solidFill>
                          <a:effectLst/>
                          <a:latin typeface="Times New Roman" panose="02020603050405020304" pitchFamily="18" charset="0"/>
                          <a:cs typeface="Times New Roman" panose="02020603050405020304" pitchFamily="18" charset="0"/>
                        </a:rPr>
                        <a:t>, </a:t>
                      </a:r>
                      <a:r>
                        <a:rPr lang="en-US" sz="1100" dirty="0" err="1">
                          <a:solidFill>
                            <a:schemeClr val="bg1"/>
                          </a:solidFill>
                          <a:effectLst/>
                          <a:latin typeface="Times New Roman" panose="02020603050405020304" pitchFamily="18" charset="0"/>
                          <a:cs typeface="Times New Roman" panose="02020603050405020304" pitchFamily="18" charset="0"/>
                        </a:rPr>
                        <a:t>hoặc</a:t>
                      </a:r>
                      <a:r>
                        <a:rPr lang="en-US" sz="1100" dirty="0">
                          <a:solidFill>
                            <a:schemeClr val="bg1"/>
                          </a:solidFill>
                          <a:effectLst/>
                          <a:latin typeface="Times New Roman" panose="02020603050405020304" pitchFamily="18" charset="0"/>
                          <a:cs typeface="Times New Roman" panose="02020603050405020304" pitchFamily="18" charset="0"/>
                        </a:rPr>
                        <a:t> </a:t>
                      </a:r>
                      <a:r>
                        <a:rPr lang="en-US" sz="1100" dirty="0" err="1">
                          <a:solidFill>
                            <a:schemeClr val="bg1"/>
                          </a:solidFill>
                          <a:effectLst/>
                          <a:latin typeface="Times New Roman" panose="02020603050405020304" pitchFamily="18" charset="0"/>
                          <a:cs typeface="Times New Roman" panose="02020603050405020304" pitchFamily="18" charset="0"/>
                        </a:rPr>
                        <a:t>cefotiam</a:t>
                      </a:r>
                      <a:r>
                        <a:rPr lang="en-US" sz="1100" baseline="30000" dirty="0" err="1">
                          <a:solidFill>
                            <a:schemeClr val="bg1"/>
                          </a:solidFill>
                          <a:effectLst/>
                          <a:latin typeface="Times New Roman" panose="02020603050405020304" pitchFamily="18" charset="0"/>
                          <a:cs typeface="Times New Roman" panose="02020603050405020304" pitchFamily="18" charset="0"/>
                        </a:rPr>
                        <a:t>c</a:t>
                      </a:r>
                      <a:r>
                        <a:rPr lang="en-US" sz="1100" dirty="0">
                          <a:solidFill>
                            <a:schemeClr val="bg1"/>
                          </a:solidFill>
                          <a:effectLst/>
                          <a:latin typeface="Times New Roman" panose="02020603050405020304" pitchFamily="18" charset="0"/>
                          <a:cs typeface="Times New Roman" panose="02020603050405020304" pitchFamily="18" charset="0"/>
                        </a:rPr>
                        <a:t>, </a:t>
                      </a:r>
                      <a:r>
                        <a:rPr lang="en-US" sz="1100" dirty="0" err="1">
                          <a:solidFill>
                            <a:schemeClr val="bg1"/>
                          </a:solidFill>
                          <a:effectLst/>
                          <a:latin typeface="Times New Roman" panose="02020603050405020304" pitchFamily="18" charset="0"/>
                          <a:cs typeface="Times New Roman" panose="02020603050405020304" pitchFamily="18" charset="0"/>
                        </a:rPr>
                        <a:t>hoặc</a:t>
                      </a:r>
                      <a:r>
                        <a:rPr lang="en-US" sz="1100" dirty="0">
                          <a:solidFill>
                            <a:schemeClr val="bg1"/>
                          </a:solidFill>
                          <a:effectLst/>
                          <a:latin typeface="Times New Roman" panose="02020603050405020304" pitchFamily="18" charset="0"/>
                          <a:cs typeface="Times New Roman" panose="02020603050405020304" pitchFamily="18" charset="0"/>
                        </a:rPr>
                        <a:t> </a:t>
                      </a:r>
                      <a:r>
                        <a:rPr lang="en-US" sz="1100" dirty="0" err="1">
                          <a:solidFill>
                            <a:schemeClr val="bg1"/>
                          </a:solidFill>
                          <a:effectLst/>
                          <a:latin typeface="Times New Roman" panose="02020603050405020304" pitchFamily="18" charset="0"/>
                          <a:cs typeface="Times New Roman" panose="02020603050405020304" pitchFamily="18" charset="0"/>
                        </a:rPr>
                        <a:t>cefuroxime</a:t>
                      </a:r>
                      <a:r>
                        <a:rPr lang="en-US" sz="1100" baseline="30000" dirty="0" err="1">
                          <a:solidFill>
                            <a:schemeClr val="bg1"/>
                          </a:solidFill>
                          <a:effectLst/>
                          <a:latin typeface="Times New Roman" panose="02020603050405020304" pitchFamily="18" charset="0"/>
                          <a:cs typeface="Times New Roman" panose="02020603050405020304" pitchFamily="18" charset="0"/>
                        </a:rPr>
                        <a:t>c</a:t>
                      </a:r>
                      <a:r>
                        <a:rPr lang="en-US" sz="1100" dirty="0">
                          <a:solidFill>
                            <a:schemeClr val="bg1"/>
                          </a:solidFill>
                          <a:effectLst/>
                          <a:latin typeface="Times New Roman" panose="02020603050405020304" pitchFamily="18" charset="0"/>
                          <a:cs typeface="Times New Roman" panose="02020603050405020304" pitchFamily="18" charset="0"/>
                        </a:rPr>
                        <a:t>, </a:t>
                      </a:r>
                      <a:r>
                        <a:rPr lang="en-US" sz="1100" dirty="0" err="1">
                          <a:solidFill>
                            <a:schemeClr val="bg1"/>
                          </a:solidFill>
                          <a:effectLst/>
                          <a:latin typeface="Times New Roman" panose="02020603050405020304" pitchFamily="18" charset="0"/>
                          <a:cs typeface="Times New Roman" panose="02020603050405020304" pitchFamily="18" charset="0"/>
                        </a:rPr>
                        <a:t>hoặc</a:t>
                      </a:r>
                      <a:r>
                        <a:rPr lang="en-US" sz="1100" dirty="0">
                          <a:solidFill>
                            <a:schemeClr val="bg1"/>
                          </a:solidFill>
                          <a:effectLst/>
                          <a:latin typeface="Times New Roman" panose="02020603050405020304" pitchFamily="18" charset="0"/>
                          <a:cs typeface="Times New Roman" panose="02020603050405020304" pitchFamily="18" charset="0"/>
                        </a:rPr>
                        <a:t> ceftriaxone, </a:t>
                      </a:r>
                      <a:r>
                        <a:rPr lang="en-US" sz="1100" dirty="0" err="1">
                          <a:solidFill>
                            <a:schemeClr val="bg1"/>
                          </a:solidFill>
                          <a:effectLst/>
                          <a:latin typeface="Times New Roman" panose="02020603050405020304" pitchFamily="18" charset="0"/>
                          <a:cs typeface="Times New Roman" panose="02020603050405020304" pitchFamily="18" charset="0"/>
                        </a:rPr>
                        <a:t>hoặc</a:t>
                      </a:r>
                      <a:r>
                        <a:rPr lang="en-US" sz="1100" dirty="0">
                          <a:solidFill>
                            <a:schemeClr val="bg1"/>
                          </a:solidFill>
                          <a:effectLst/>
                          <a:latin typeface="Times New Roman" panose="02020603050405020304" pitchFamily="18" charset="0"/>
                          <a:cs typeface="Times New Roman" panose="02020603050405020304" pitchFamily="18" charset="0"/>
                        </a:rPr>
                        <a:t> cefotaxime ± </a:t>
                      </a:r>
                      <a:r>
                        <a:rPr lang="en-US" sz="1100" dirty="0" err="1">
                          <a:solidFill>
                            <a:schemeClr val="bg1"/>
                          </a:solidFill>
                          <a:effectLst/>
                          <a:latin typeface="Times New Roman" panose="02020603050405020304" pitchFamily="18" charset="0"/>
                          <a:cs typeface="Times New Roman" panose="02020603050405020304" pitchFamily="18" charset="0"/>
                        </a:rPr>
                        <a:t>metronidazole</a:t>
                      </a:r>
                      <a:r>
                        <a:rPr lang="en-US" sz="1100" baseline="30000" dirty="0" err="1">
                          <a:solidFill>
                            <a:schemeClr val="bg1"/>
                          </a:solidFill>
                          <a:effectLst/>
                          <a:latin typeface="Times New Roman" panose="02020603050405020304" pitchFamily="18" charset="0"/>
                          <a:cs typeface="Times New Roman" panose="02020603050405020304" pitchFamily="18" charset="0"/>
                        </a:rPr>
                        <a:t>d</a:t>
                      </a:r>
                      <a:r>
                        <a:rPr lang="en-US" sz="1100" dirty="0">
                          <a:solidFill>
                            <a:schemeClr val="bg1"/>
                          </a:solidFill>
                          <a:effectLst/>
                          <a:latin typeface="Times New Roman" panose="02020603050405020304" pitchFamily="18" charset="0"/>
                          <a:cs typeface="Times New Roman" panose="02020603050405020304" pitchFamily="18" charset="0"/>
                        </a:rPr>
                        <a:t> </a:t>
                      </a:r>
                    </a:p>
                    <a:p>
                      <a:pPr algn="just">
                        <a:lnSpc>
                          <a:spcPct val="115000"/>
                        </a:lnSpc>
                        <a:spcAft>
                          <a:spcPts val="0"/>
                        </a:spcAft>
                      </a:pPr>
                      <a:r>
                        <a:rPr lang="en-US" sz="1100" dirty="0" err="1">
                          <a:solidFill>
                            <a:schemeClr val="bg1"/>
                          </a:solidFill>
                          <a:effectLst/>
                          <a:latin typeface="Times New Roman" panose="02020603050405020304" pitchFamily="18" charset="0"/>
                          <a:cs typeface="Times New Roman" panose="02020603050405020304" pitchFamily="18" charset="0"/>
                        </a:rPr>
                        <a:t>Cefmetazole</a:t>
                      </a:r>
                      <a:r>
                        <a:rPr lang="en-US" sz="1100" baseline="30000" dirty="0" err="1">
                          <a:solidFill>
                            <a:schemeClr val="bg1"/>
                          </a:solidFill>
                          <a:effectLst/>
                          <a:latin typeface="Times New Roman" panose="02020603050405020304" pitchFamily="18" charset="0"/>
                          <a:cs typeface="Times New Roman" panose="02020603050405020304" pitchFamily="18" charset="0"/>
                        </a:rPr>
                        <a:t>c</a:t>
                      </a:r>
                      <a:r>
                        <a:rPr lang="vi-VN" sz="1100" dirty="0">
                          <a:solidFill>
                            <a:schemeClr val="bg1"/>
                          </a:solidFill>
                          <a:effectLst/>
                          <a:latin typeface="Times New Roman" panose="02020603050405020304" pitchFamily="18" charset="0"/>
                          <a:cs typeface="Times New Roman" panose="02020603050405020304" pitchFamily="18" charset="0"/>
                        </a:rPr>
                        <a:t>, C</a:t>
                      </a:r>
                      <a:r>
                        <a:rPr lang="en-US" sz="1100" dirty="0" err="1">
                          <a:solidFill>
                            <a:schemeClr val="bg1"/>
                          </a:solidFill>
                          <a:effectLst/>
                          <a:latin typeface="Times New Roman" panose="02020603050405020304" pitchFamily="18" charset="0"/>
                          <a:cs typeface="Times New Roman" panose="02020603050405020304" pitchFamily="18" charset="0"/>
                        </a:rPr>
                        <a:t>efoxitin</a:t>
                      </a:r>
                      <a:r>
                        <a:rPr lang="en-US" sz="1100" baseline="30000" dirty="0" err="1">
                          <a:solidFill>
                            <a:schemeClr val="bg1"/>
                          </a:solidFill>
                          <a:effectLst/>
                          <a:latin typeface="Times New Roman" panose="02020603050405020304" pitchFamily="18" charset="0"/>
                          <a:cs typeface="Times New Roman" panose="02020603050405020304" pitchFamily="18" charset="0"/>
                        </a:rPr>
                        <a:t>c</a:t>
                      </a:r>
                      <a:r>
                        <a:rPr lang="en-US" sz="1100" dirty="0">
                          <a:solidFill>
                            <a:schemeClr val="bg1"/>
                          </a:solidFill>
                          <a:effectLst/>
                          <a:latin typeface="Times New Roman" panose="02020603050405020304" pitchFamily="18" charset="0"/>
                          <a:cs typeface="Times New Roman" panose="02020603050405020304" pitchFamily="18" charset="0"/>
                        </a:rPr>
                        <a:t> </a:t>
                      </a:r>
                      <a:r>
                        <a:rPr lang="vi-VN" sz="1100" dirty="0">
                          <a:solidFill>
                            <a:schemeClr val="bg1"/>
                          </a:solidFill>
                          <a:effectLst/>
                          <a:latin typeface="Times New Roman" panose="02020603050405020304" pitchFamily="18" charset="0"/>
                          <a:cs typeface="Times New Roman" panose="02020603050405020304" pitchFamily="18" charset="0"/>
                        </a:rPr>
                        <a:t>,F</a:t>
                      </a:r>
                      <a:r>
                        <a:rPr lang="en-US" sz="1100" dirty="0" err="1">
                          <a:solidFill>
                            <a:schemeClr val="bg1"/>
                          </a:solidFill>
                          <a:effectLst/>
                          <a:latin typeface="Times New Roman" panose="02020603050405020304" pitchFamily="18" charset="0"/>
                          <a:cs typeface="Times New Roman" panose="02020603050405020304" pitchFamily="18" charset="0"/>
                        </a:rPr>
                        <a:t>lomoxef</a:t>
                      </a:r>
                      <a:r>
                        <a:rPr lang="en-US" sz="1100" dirty="0">
                          <a:solidFill>
                            <a:schemeClr val="bg1"/>
                          </a:solidFill>
                          <a:effectLst/>
                          <a:latin typeface="Times New Roman" panose="02020603050405020304" pitchFamily="18" charset="0"/>
                          <a:cs typeface="Times New Roman" panose="02020603050405020304" pitchFamily="18" charset="0"/>
                        </a:rPr>
                        <a:t> </a:t>
                      </a:r>
                      <a:r>
                        <a:rPr lang="en-US" sz="1100" baseline="30000" dirty="0">
                          <a:solidFill>
                            <a:schemeClr val="bg1"/>
                          </a:solidFill>
                          <a:effectLst/>
                          <a:latin typeface="Times New Roman" panose="02020603050405020304" pitchFamily="18" charset="0"/>
                          <a:cs typeface="Times New Roman" panose="02020603050405020304" pitchFamily="18" charset="0"/>
                        </a:rPr>
                        <a:t>c</a:t>
                      </a:r>
                      <a:r>
                        <a:rPr lang="vi-VN" sz="1100" dirty="0">
                          <a:solidFill>
                            <a:schemeClr val="bg1"/>
                          </a:solidFill>
                          <a:effectLst/>
                          <a:latin typeface="Times New Roman" panose="02020603050405020304" pitchFamily="18" charset="0"/>
                          <a:cs typeface="Times New Roman" panose="02020603050405020304" pitchFamily="18" charset="0"/>
                        </a:rPr>
                        <a:t>, </a:t>
                      </a:r>
                      <a:r>
                        <a:rPr lang="en-US" sz="1100" dirty="0" err="1">
                          <a:solidFill>
                            <a:schemeClr val="bg1"/>
                          </a:solidFill>
                          <a:effectLst/>
                          <a:latin typeface="Times New Roman" panose="02020603050405020304" pitchFamily="18" charset="0"/>
                          <a:cs typeface="Times New Roman" panose="02020603050405020304" pitchFamily="18" charset="0"/>
                        </a:rPr>
                        <a:t>Cefoperazone</a:t>
                      </a:r>
                      <a:r>
                        <a:rPr lang="en-US" sz="1100" dirty="0">
                          <a:solidFill>
                            <a:schemeClr val="bg1"/>
                          </a:solidFill>
                          <a:effectLst/>
                          <a:latin typeface="Times New Roman" panose="02020603050405020304" pitchFamily="18" charset="0"/>
                          <a:cs typeface="Times New Roman" panose="02020603050405020304" pitchFamily="18" charset="0"/>
                        </a:rPr>
                        <a:t>/ sulbactam </a:t>
                      </a:r>
                      <a:endParaRPr lang="en-US"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dirty="0">
                          <a:solidFill>
                            <a:schemeClr val="bg1"/>
                          </a:solidFill>
                          <a:effectLst/>
                          <a:latin typeface="Times New Roman" panose="02020603050405020304" pitchFamily="18" charset="0"/>
                          <a:cs typeface="Times New Roman" panose="02020603050405020304" pitchFamily="18" charset="0"/>
                        </a:rPr>
                        <a:t>Ceftriaxone,</a:t>
                      </a:r>
                      <a:r>
                        <a:rPr lang="vi-VN" sz="1100" dirty="0">
                          <a:solidFill>
                            <a:schemeClr val="bg1"/>
                          </a:solidFill>
                          <a:effectLst/>
                          <a:latin typeface="Times New Roman" panose="02020603050405020304" pitchFamily="18" charset="0"/>
                          <a:cs typeface="Times New Roman" panose="02020603050405020304" pitchFamily="18" charset="0"/>
                        </a:rPr>
                        <a:t> hoặc</a:t>
                      </a:r>
                      <a:r>
                        <a:rPr lang="en-US" sz="1100" dirty="0">
                          <a:solidFill>
                            <a:schemeClr val="bg1"/>
                          </a:solidFill>
                          <a:effectLst/>
                          <a:latin typeface="Times New Roman" panose="02020603050405020304" pitchFamily="18" charset="0"/>
                          <a:cs typeface="Times New Roman" panose="02020603050405020304" pitchFamily="18" charset="0"/>
                        </a:rPr>
                        <a:t> Cefotaxime,</a:t>
                      </a:r>
                      <a:r>
                        <a:rPr lang="vi-VN" sz="1100" dirty="0">
                          <a:solidFill>
                            <a:schemeClr val="bg1"/>
                          </a:solidFill>
                          <a:effectLst/>
                          <a:latin typeface="Times New Roman" panose="02020603050405020304" pitchFamily="18" charset="0"/>
                          <a:cs typeface="Times New Roman" panose="02020603050405020304" pitchFamily="18" charset="0"/>
                        </a:rPr>
                        <a:t> hoặc</a:t>
                      </a:r>
                      <a:r>
                        <a:rPr lang="en-US" sz="1100" dirty="0">
                          <a:solidFill>
                            <a:schemeClr val="bg1"/>
                          </a:solidFill>
                          <a:effectLst/>
                          <a:latin typeface="Times New Roman" panose="02020603050405020304" pitchFamily="18" charset="0"/>
                          <a:cs typeface="Times New Roman" panose="02020603050405020304" pitchFamily="18" charset="0"/>
                        </a:rPr>
                        <a:t> Cefepime,</a:t>
                      </a:r>
                      <a:r>
                        <a:rPr lang="vi-VN" sz="1100" dirty="0">
                          <a:solidFill>
                            <a:schemeClr val="bg1"/>
                          </a:solidFill>
                          <a:effectLst/>
                          <a:latin typeface="Times New Roman" panose="02020603050405020304" pitchFamily="18" charset="0"/>
                          <a:cs typeface="Times New Roman" panose="02020603050405020304" pitchFamily="18" charset="0"/>
                        </a:rPr>
                        <a:t> hoặc</a:t>
                      </a:r>
                      <a:r>
                        <a:rPr lang="en-US" sz="1100" dirty="0">
                          <a:solidFill>
                            <a:schemeClr val="bg1"/>
                          </a:solidFill>
                          <a:effectLst/>
                          <a:latin typeface="Times New Roman" panose="02020603050405020304" pitchFamily="18" charset="0"/>
                          <a:cs typeface="Times New Roman" panose="02020603050405020304" pitchFamily="18" charset="0"/>
                        </a:rPr>
                        <a:t> Cefozopran,</a:t>
                      </a:r>
                      <a:r>
                        <a:rPr lang="vi-VN" sz="1100" dirty="0">
                          <a:solidFill>
                            <a:schemeClr val="bg1"/>
                          </a:solidFill>
                          <a:effectLst/>
                          <a:latin typeface="Times New Roman" panose="02020603050405020304" pitchFamily="18" charset="0"/>
                          <a:cs typeface="Times New Roman" panose="02020603050405020304" pitchFamily="18" charset="0"/>
                        </a:rPr>
                        <a:t> hoặc</a:t>
                      </a:r>
                      <a:r>
                        <a:rPr lang="en-US" sz="1100" dirty="0">
                          <a:solidFill>
                            <a:schemeClr val="bg1"/>
                          </a:solidFill>
                          <a:effectLst/>
                          <a:latin typeface="Times New Roman" panose="02020603050405020304" pitchFamily="18" charset="0"/>
                          <a:cs typeface="Times New Roman" panose="02020603050405020304" pitchFamily="18" charset="0"/>
                        </a:rPr>
                        <a:t> Ceftazidime ± </a:t>
                      </a:r>
                      <a:r>
                        <a:rPr lang="en-US" sz="1100" dirty="0" err="1">
                          <a:solidFill>
                            <a:schemeClr val="bg1"/>
                          </a:solidFill>
                          <a:effectLst/>
                          <a:latin typeface="Times New Roman" panose="02020603050405020304" pitchFamily="18" charset="0"/>
                          <a:cs typeface="Times New Roman" panose="02020603050405020304" pitchFamily="18" charset="0"/>
                        </a:rPr>
                        <a:t>Metronidazole</a:t>
                      </a:r>
                      <a:r>
                        <a:rPr lang="en-US" sz="1100" baseline="30000" dirty="0" err="1">
                          <a:solidFill>
                            <a:schemeClr val="bg1"/>
                          </a:solidFill>
                          <a:effectLst/>
                          <a:latin typeface="Times New Roman" panose="02020603050405020304" pitchFamily="18" charset="0"/>
                          <a:cs typeface="Times New Roman" panose="02020603050405020304" pitchFamily="18" charset="0"/>
                        </a:rPr>
                        <a:t>d</a:t>
                      </a:r>
                      <a:r>
                        <a:rPr lang="en-US" sz="1100" dirty="0">
                          <a:solidFill>
                            <a:schemeClr val="bg1"/>
                          </a:solidFill>
                          <a:effectLst/>
                          <a:latin typeface="Times New Roman" panose="02020603050405020304" pitchFamily="18" charset="0"/>
                          <a:cs typeface="Times New Roman" panose="02020603050405020304" pitchFamily="18" charset="0"/>
                        </a:rPr>
                        <a:t> </a:t>
                      </a:r>
                    </a:p>
                    <a:p>
                      <a:pPr algn="just">
                        <a:lnSpc>
                          <a:spcPct val="115000"/>
                        </a:lnSpc>
                        <a:spcAft>
                          <a:spcPts val="0"/>
                        </a:spcAft>
                      </a:pPr>
                      <a:r>
                        <a:rPr lang="en-US" sz="1100" dirty="0" err="1">
                          <a:solidFill>
                            <a:schemeClr val="bg1"/>
                          </a:solidFill>
                          <a:effectLst/>
                          <a:latin typeface="Times New Roman" panose="02020603050405020304" pitchFamily="18" charset="0"/>
                          <a:cs typeface="Times New Roman" panose="02020603050405020304" pitchFamily="18" charset="0"/>
                        </a:rPr>
                        <a:t>Cefoperazone</a:t>
                      </a:r>
                      <a:r>
                        <a:rPr lang="en-US" sz="1100" dirty="0">
                          <a:solidFill>
                            <a:schemeClr val="bg1"/>
                          </a:solidFill>
                          <a:effectLst/>
                          <a:latin typeface="Times New Roman" panose="02020603050405020304" pitchFamily="18" charset="0"/>
                          <a:cs typeface="Times New Roman" panose="02020603050405020304" pitchFamily="18" charset="0"/>
                        </a:rPr>
                        <a:t>/sulbactam </a:t>
                      </a:r>
                    </a:p>
                    <a:p>
                      <a:pPr algn="just">
                        <a:lnSpc>
                          <a:spcPct val="115000"/>
                        </a:lnSpc>
                        <a:spcAft>
                          <a:spcPts val="0"/>
                        </a:spcAft>
                      </a:pPr>
                      <a:r>
                        <a:rPr lang="en-US" sz="1100" dirty="0">
                          <a:solidFill>
                            <a:schemeClr val="bg1"/>
                          </a:solidFill>
                          <a:effectLst/>
                          <a:latin typeface="Times New Roman" panose="02020603050405020304" pitchFamily="18" charset="0"/>
                          <a:cs typeface="Times New Roman" panose="02020603050405020304" pitchFamily="18" charset="0"/>
                        </a:rPr>
                        <a:t> </a:t>
                      </a:r>
                      <a:endParaRPr lang="en-US"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dirty="0">
                          <a:solidFill>
                            <a:schemeClr val="bg1"/>
                          </a:solidFill>
                          <a:effectLst/>
                          <a:latin typeface="Times New Roman" panose="02020603050405020304" pitchFamily="18" charset="0"/>
                          <a:cs typeface="Times New Roman" panose="02020603050405020304" pitchFamily="18" charset="0"/>
                        </a:rPr>
                        <a:t>Cefepime, </a:t>
                      </a:r>
                      <a:r>
                        <a:rPr lang="en-US" sz="1100" dirty="0" err="1">
                          <a:solidFill>
                            <a:schemeClr val="bg1"/>
                          </a:solidFill>
                          <a:effectLst/>
                          <a:latin typeface="Times New Roman" panose="02020603050405020304" pitchFamily="18" charset="0"/>
                          <a:cs typeface="Times New Roman" panose="02020603050405020304" pitchFamily="18" charset="0"/>
                        </a:rPr>
                        <a:t>hoặc</a:t>
                      </a:r>
                      <a:r>
                        <a:rPr lang="en-US" sz="1100" dirty="0">
                          <a:solidFill>
                            <a:schemeClr val="bg1"/>
                          </a:solidFill>
                          <a:effectLst/>
                          <a:latin typeface="Times New Roman" panose="02020603050405020304" pitchFamily="18" charset="0"/>
                          <a:cs typeface="Times New Roman" panose="02020603050405020304" pitchFamily="18" charset="0"/>
                        </a:rPr>
                        <a:t> Ceftazidime, </a:t>
                      </a:r>
                      <a:r>
                        <a:rPr lang="en-US" sz="1100" dirty="0" err="1">
                          <a:solidFill>
                            <a:schemeClr val="bg1"/>
                          </a:solidFill>
                          <a:effectLst/>
                          <a:latin typeface="Times New Roman" panose="02020603050405020304" pitchFamily="18" charset="0"/>
                          <a:cs typeface="Times New Roman" panose="02020603050405020304" pitchFamily="18" charset="0"/>
                        </a:rPr>
                        <a:t>hoặc</a:t>
                      </a:r>
                      <a:r>
                        <a:rPr lang="en-US" sz="1100" dirty="0">
                          <a:solidFill>
                            <a:schemeClr val="bg1"/>
                          </a:solidFill>
                          <a:effectLst/>
                          <a:latin typeface="Times New Roman" panose="02020603050405020304" pitchFamily="18" charset="0"/>
                          <a:cs typeface="Times New Roman" panose="02020603050405020304" pitchFamily="18" charset="0"/>
                        </a:rPr>
                        <a:t> Cefozopran ± </a:t>
                      </a:r>
                      <a:r>
                        <a:rPr lang="en-US" sz="1100" dirty="0" err="1">
                          <a:solidFill>
                            <a:schemeClr val="bg1"/>
                          </a:solidFill>
                          <a:effectLst/>
                          <a:latin typeface="Times New Roman" panose="02020603050405020304" pitchFamily="18" charset="0"/>
                          <a:cs typeface="Times New Roman" panose="02020603050405020304" pitchFamily="18" charset="0"/>
                        </a:rPr>
                        <a:t>Metronidazole</a:t>
                      </a:r>
                      <a:r>
                        <a:rPr lang="en-US" sz="1100" baseline="30000" dirty="0" err="1">
                          <a:solidFill>
                            <a:schemeClr val="bg1"/>
                          </a:solidFill>
                          <a:effectLst/>
                          <a:latin typeface="Times New Roman" panose="02020603050405020304" pitchFamily="18" charset="0"/>
                          <a:cs typeface="Times New Roman" panose="02020603050405020304" pitchFamily="18" charset="0"/>
                        </a:rPr>
                        <a:t>d</a:t>
                      </a:r>
                      <a:r>
                        <a:rPr lang="en-US" sz="1100" dirty="0">
                          <a:solidFill>
                            <a:schemeClr val="bg1"/>
                          </a:solidFill>
                          <a:effectLst/>
                          <a:latin typeface="Times New Roman" panose="02020603050405020304" pitchFamily="18" charset="0"/>
                          <a:cs typeface="Times New Roman" panose="02020603050405020304" pitchFamily="18" charset="0"/>
                        </a:rPr>
                        <a:t> </a:t>
                      </a:r>
                    </a:p>
                    <a:p>
                      <a:pPr algn="just">
                        <a:lnSpc>
                          <a:spcPct val="115000"/>
                        </a:lnSpc>
                        <a:spcAft>
                          <a:spcPts val="0"/>
                        </a:spcAft>
                      </a:pPr>
                      <a:r>
                        <a:rPr lang="en-US" sz="1100" dirty="0">
                          <a:solidFill>
                            <a:schemeClr val="bg1"/>
                          </a:solidFill>
                          <a:effectLst/>
                          <a:latin typeface="Times New Roman" panose="02020603050405020304" pitchFamily="18" charset="0"/>
                          <a:cs typeface="Times New Roman" panose="02020603050405020304" pitchFamily="18" charset="0"/>
                        </a:rPr>
                        <a:t> </a:t>
                      </a:r>
                      <a:endParaRPr lang="en-US"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dirty="0">
                          <a:solidFill>
                            <a:schemeClr val="bg1"/>
                          </a:solidFill>
                          <a:effectLst/>
                          <a:latin typeface="Times New Roman" panose="02020603050405020304" pitchFamily="18" charset="0"/>
                          <a:cs typeface="Times New Roman" panose="02020603050405020304" pitchFamily="18" charset="0"/>
                        </a:rPr>
                        <a:t>Cefepime, </a:t>
                      </a:r>
                      <a:r>
                        <a:rPr lang="en-US" sz="1100" dirty="0" err="1">
                          <a:solidFill>
                            <a:schemeClr val="bg1"/>
                          </a:solidFill>
                          <a:effectLst/>
                          <a:latin typeface="Times New Roman" panose="02020603050405020304" pitchFamily="18" charset="0"/>
                          <a:cs typeface="Times New Roman" panose="02020603050405020304" pitchFamily="18" charset="0"/>
                        </a:rPr>
                        <a:t>hoặc</a:t>
                      </a:r>
                      <a:r>
                        <a:rPr lang="en-US" sz="1100" dirty="0">
                          <a:solidFill>
                            <a:schemeClr val="bg1"/>
                          </a:solidFill>
                          <a:effectLst/>
                          <a:latin typeface="Times New Roman" panose="02020603050405020304" pitchFamily="18" charset="0"/>
                          <a:cs typeface="Times New Roman" panose="02020603050405020304" pitchFamily="18" charset="0"/>
                        </a:rPr>
                        <a:t> Ceftazidime, </a:t>
                      </a:r>
                      <a:r>
                        <a:rPr lang="en-US" sz="1100" dirty="0" err="1">
                          <a:solidFill>
                            <a:schemeClr val="bg1"/>
                          </a:solidFill>
                          <a:effectLst/>
                          <a:latin typeface="Times New Roman" panose="02020603050405020304" pitchFamily="18" charset="0"/>
                          <a:cs typeface="Times New Roman" panose="02020603050405020304" pitchFamily="18" charset="0"/>
                        </a:rPr>
                        <a:t>hoặc</a:t>
                      </a:r>
                      <a:r>
                        <a:rPr lang="en-US" sz="1100" dirty="0">
                          <a:solidFill>
                            <a:schemeClr val="bg1"/>
                          </a:solidFill>
                          <a:effectLst/>
                          <a:latin typeface="Times New Roman" panose="02020603050405020304" pitchFamily="18" charset="0"/>
                          <a:cs typeface="Times New Roman" panose="02020603050405020304" pitchFamily="18" charset="0"/>
                        </a:rPr>
                        <a:t> Cefozopran ± </a:t>
                      </a:r>
                      <a:r>
                        <a:rPr lang="en-US" sz="1100" dirty="0" err="1">
                          <a:solidFill>
                            <a:schemeClr val="bg1"/>
                          </a:solidFill>
                          <a:effectLst/>
                          <a:latin typeface="Times New Roman" panose="02020603050405020304" pitchFamily="18" charset="0"/>
                          <a:cs typeface="Times New Roman" panose="02020603050405020304" pitchFamily="18" charset="0"/>
                        </a:rPr>
                        <a:t>Metronidazole</a:t>
                      </a:r>
                      <a:r>
                        <a:rPr lang="en-US" sz="1100" baseline="30000" dirty="0" err="1">
                          <a:solidFill>
                            <a:schemeClr val="bg1"/>
                          </a:solidFill>
                          <a:effectLst/>
                          <a:latin typeface="Times New Roman" panose="02020603050405020304" pitchFamily="18" charset="0"/>
                          <a:cs typeface="Times New Roman" panose="02020603050405020304" pitchFamily="18" charset="0"/>
                        </a:rPr>
                        <a:t>d</a:t>
                      </a:r>
                      <a:r>
                        <a:rPr lang="en-US" sz="1100" dirty="0">
                          <a:solidFill>
                            <a:schemeClr val="bg1"/>
                          </a:solidFill>
                          <a:effectLst/>
                          <a:latin typeface="Times New Roman" panose="02020603050405020304" pitchFamily="18" charset="0"/>
                          <a:cs typeface="Times New Roman" panose="02020603050405020304" pitchFamily="18" charset="0"/>
                        </a:rPr>
                        <a:t> </a:t>
                      </a:r>
                    </a:p>
                    <a:p>
                      <a:pPr algn="just">
                        <a:lnSpc>
                          <a:spcPct val="115000"/>
                        </a:lnSpc>
                        <a:spcAft>
                          <a:spcPts val="0"/>
                        </a:spcAft>
                      </a:pPr>
                      <a:r>
                        <a:rPr lang="en-US" sz="1100" dirty="0">
                          <a:solidFill>
                            <a:schemeClr val="bg1"/>
                          </a:solidFill>
                          <a:effectLst/>
                          <a:latin typeface="Times New Roman" panose="02020603050405020304" pitchFamily="18" charset="0"/>
                          <a:cs typeface="Times New Roman" panose="02020603050405020304" pitchFamily="18" charset="0"/>
                        </a:rPr>
                        <a:t> </a:t>
                      </a:r>
                      <a:endParaRPr lang="en-US"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57061637"/>
                  </a:ext>
                </a:extLst>
              </a:tr>
              <a:tr h="501121">
                <a:tc>
                  <a:txBody>
                    <a:bodyPr/>
                    <a:lstStyle/>
                    <a:p>
                      <a:pPr algn="just">
                        <a:lnSpc>
                          <a:spcPct val="115000"/>
                        </a:lnSpc>
                        <a:spcAft>
                          <a:spcPts val="0"/>
                        </a:spcAft>
                      </a:pPr>
                      <a:r>
                        <a:rPr lang="en-US" sz="1400" dirty="0" err="1">
                          <a:solidFill>
                            <a:schemeClr val="bg1"/>
                          </a:solidFill>
                          <a:effectLst/>
                          <a:latin typeface="Times New Roman" panose="02020603050405020304" pitchFamily="18" charset="0"/>
                          <a:cs typeface="Times New Roman" panose="02020603050405020304" pitchFamily="18" charset="0"/>
                        </a:rPr>
                        <a:t>Nhóm</a:t>
                      </a:r>
                      <a:r>
                        <a:rPr lang="en-US" sz="1400" dirty="0">
                          <a:solidFill>
                            <a:schemeClr val="bg1"/>
                          </a:solidFill>
                          <a:effectLst/>
                          <a:latin typeface="Times New Roman" panose="02020603050405020304" pitchFamily="18" charset="0"/>
                          <a:cs typeface="Times New Roman" panose="02020603050405020304" pitchFamily="18" charset="0"/>
                        </a:rPr>
                        <a:t> Carbapenem </a:t>
                      </a:r>
                      <a:endPar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100">
                          <a:solidFill>
                            <a:schemeClr val="bg1"/>
                          </a:solidFill>
                          <a:effectLst/>
                          <a:latin typeface="Times New Roman" panose="02020603050405020304" pitchFamily="18" charset="0"/>
                          <a:cs typeface="Times New Roman" panose="02020603050405020304" pitchFamily="18" charset="0"/>
                        </a:rPr>
                        <a:t>Ertapenem </a:t>
                      </a:r>
                    </a:p>
                    <a:p>
                      <a:pPr algn="just">
                        <a:lnSpc>
                          <a:spcPct val="115000"/>
                        </a:lnSpc>
                        <a:spcAft>
                          <a:spcPts val="0"/>
                        </a:spcAft>
                      </a:pPr>
                      <a:r>
                        <a:rPr lang="en-US" sz="1100">
                          <a:solidFill>
                            <a:schemeClr val="bg1"/>
                          </a:solidFill>
                          <a:effectLst/>
                          <a:latin typeface="Times New Roman" panose="02020603050405020304" pitchFamily="18" charset="0"/>
                          <a:cs typeface="Times New Roman" panose="02020603050405020304" pitchFamily="18" charset="0"/>
                        </a:rPr>
                        <a:t> </a:t>
                      </a:r>
                      <a:endParaRPr lang="en-US" sz="1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100">
                          <a:solidFill>
                            <a:schemeClr val="bg1"/>
                          </a:solidFill>
                          <a:effectLst/>
                          <a:latin typeface="Times New Roman" panose="02020603050405020304" pitchFamily="18" charset="0"/>
                          <a:cs typeface="Times New Roman" panose="02020603050405020304" pitchFamily="18" charset="0"/>
                        </a:rPr>
                        <a:t>Ertapenem </a:t>
                      </a:r>
                    </a:p>
                    <a:p>
                      <a:pPr algn="just">
                        <a:lnSpc>
                          <a:spcPct val="115000"/>
                        </a:lnSpc>
                        <a:spcAft>
                          <a:spcPts val="0"/>
                        </a:spcAft>
                      </a:pPr>
                      <a:r>
                        <a:rPr lang="en-US" sz="1100">
                          <a:solidFill>
                            <a:schemeClr val="bg1"/>
                          </a:solidFill>
                          <a:effectLst/>
                          <a:latin typeface="Times New Roman" panose="02020603050405020304" pitchFamily="18" charset="0"/>
                          <a:cs typeface="Times New Roman" panose="02020603050405020304" pitchFamily="18" charset="0"/>
                        </a:rPr>
                        <a:t> </a:t>
                      </a:r>
                      <a:endParaRPr lang="en-US" sz="1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100">
                          <a:solidFill>
                            <a:schemeClr val="bg1"/>
                          </a:solidFill>
                          <a:effectLst/>
                          <a:latin typeface="Times New Roman" panose="02020603050405020304" pitchFamily="18" charset="0"/>
                          <a:cs typeface="Times New Roman" panose="02020603050405020304" pitchFamily="18" charset="0"/>
                        </a:rPr>
                        <a:t>Imipenem/cilastatin, Meropenem, Doripenem, Ertapenem </a:t>
                      </a:r>
                      <a:endParaRPr lang="en-US" sz="1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100">
                          <a:solidFill>
                            <a:schemeClr val="bg1"/>
                          </a:solidFill>
                          <a:effectLst/>
                          <a:latin typeface="Times New Roman" panose="02020603050405020304" pitchFamily="18" charset="0"/>
                          <a:cs typeface="Times New Roman" panose="02020603050405020304" pitchFamily="18" charset="0"/>
                        </a:rPr>
                        <a:t>Imipenem/cilastatin, Meropenem, Doripenem, Ertapenem </a:t>
                      </a:r>
                      <a:endParaRPr lang="en-US" sz="1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55062794"/>
                  </a:ext>
                </a:extLst>
              </a:tr>
              <a:tr h="330743">
                <a:tc>
                  <a:txBody>
                    <a:bodyPr/>
                    <a:lstStyle/>
                    <a:p>
                      <a:pPr algn="just">
                        <a:lnSpc>
                          <a:spcPct val="115000"/>
                        </a:lnSpc>
                        <a:spcAft>
                          <a:spcPts val="0"/>
                        </a:spcAft>
                      </a:pPr>
                      <a:r>
                        <a:rPr lang="en-US" sz="1400" dirty="0" err="1">
                          <a:solidFill>
                            <a:schemeClr val="bg1"/>
                          </a:solidFill>
                          <a:effectLst/>
                          <a:latin typeface="Times New Roman" panose="02020603050405020304" pitchFamily="18" charset="0"/>
                          <a:cs typeface="Times New Roman" panose="02020603050405020304" pitchFamily="18" charset="0"/>
                        </a:rPr>
                        <a:t>Nhóm</a:t>
                      </a:r>
                      <a:r>
                        <a:rPr lang="en-US" sz="1400" dirty="0">
                          <a:solidFill>
                            <a:schemeClr val="bg1"/>
                          </a:solidFill>
                          <a:effectLst/>
                          <a:latin typeface="Times New Roman" panose="02020603050405020304" pitchFamily="18" charset="0"/>
                          <a:cs typeface="Times New Roman" panose="02020603050405020304" pitchFamily="18" charset="0"/>
                        </a:rPr>
                        <a:t> Monobactam </a:t>
                      </a:r>
                      <a:endPar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100">
                          <a:solidFill>
                            <a:schemeClr val="bg1"/>
                          </a:solidFill>
                          <a:effectLst/>
                          <a:latin typeface="Times New Roman" panose="02020603050405020304" pitchFamily="18" charset="0"/>
                          <a:cs typeface="Times New Roman" panose="02020603050405020304" pitchFamily="18" charset="0"/>
                        </a:rPr>
                        <a:t>-</a:t>
                      </a:r>
                      <a:endParaRPr lang="en-US" sz="1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100">
                          <a:solidFill>
                            <a:schemeClr val="bg1"/>
                          </a:solidFill>
                          <a:effectLst/>
                          <a:latin typeface="Times New Roman" panose="02020603050405020304" pitchFamily="18" charset="0"/>
                          <a:cs typeface="Times New Roman" panose="02020603050405020304" pitchFamily="18" charset="0"/>
                        </a:rPr>
                        <a:t>-</a:t>
                      </a:r>
                      <a:endParaRPr lang="en-US" sz="1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dirty="0">
                          <a:solidFill>
                            <a:schemeClr val="bg1"/>
                          </a:solidFill>
                          <a:effectLst/>
                          <a:latin typeface="Times New Roman" panose="02020603050405020304" pitchFamily="18" charset="0"/>
                          <a:cs typeface="Times New Roman" panose="02020603050405020304" pitchFamily="18" charset="0"/>
                        </a:rPr>
                        <a:t>Aztreonam ± </a:t>
                      </a:r>
                      <a:r>
                        <a:rPr lang="en-US" sz="1100" dirty="0" err="1">
                          <a:solidFill>
                            <a:schemeClr val="bg1"/>
                          </a:solidFill>
                          <a:effectLst/>
                          <a:latin typeface="Times New Roman" panose="02020603050405020304" pitchFamily="18" charset="0"/>
                          <a:cs typeface="Times New Roman" panose="02020603050405020304" pitchFamily="18" charset="0"/>
                        </a:rPr>
                        <a:t>Metronidazole</a:t>
                      </a:r>
                      <a:r>
                        <a:rPr lang="en-US" sz="1100" baseline="30000" dirty="0" err="1">
                          <a:solidFill>
                            <a:schemeClr val="bg1"/>
                          </a:solidFill>
                          <a:effectLst/>
                          <a:latin typeface="Times New Roman" panose="02020603050405020304" pitchFamily="18" charset="0"/>
                          <a:cs typeface="Times New Roman" panose="02020603050405020304" pitchFamily="18" charset="0"/>
                        </a:rPr>
                        <a:t>d</a:t>
                      </a:r>
                      <a:r>
                        <a:rPr lang="en-US" sz="1100" dirty="0">
                          <a:solidFill>
                            <a:schemeClr val="bg1"/>
                          </a:solidFill>
                          <a:effectLst/>
                          <a:latin typeface="Times New Roman" panose="02020603050405020304" pitchFamily="18" charset="0"/>
                          <a:cs typeface="Times New Roman" panose="02020603050405020304" pitchFamily="18" charset="0"/>
                        </a:rPr>
                        <a:t> </a:t>
                      </a:r>
                      <a:endParaRPr lang="en-US"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dirty="0">
                          <a:solidFill>
                            <a:schemeClr val="bg1"/>
                          </a:solidFill>
                          <a:effectLst/>
                          <a:latin typeface="Times New Roman" panose="02020603050405020304" pitchFamily="18" charset="0"/>
                          <a:cs typeface="Times New Roman" panose="02020603050405020304" pitchFamily="18" charset="0"/>
                        </a:rPr>
                        <a:t>Aztreonam ± </a:t>
                      </a:r>
                      <a:r>
                        <a:rPr lang="en-US" sz="1100" dirty="0" err="1">
                          <a:solidFill>
                            <a:schemeClr val="bg1"/>
                          </a:solidFill>
                          <a:effectLst/>
                          <a:latin typeface="Times New Roman" panose="02020603050405020304" pitchFamily="18" charset="0"/>
                          <a:cs typeface="Times New Roman" panose="02020603050405020304" pitchFamily="18" charset="0"/>
                        </a:rPr>
                        <a:t>metronidazole</a:t>
                      </a:r>
                      <a:r>
                        <a:rPr lang="en-US" sz="1100" baseline="30000" dirty="0" err="1">
                          <a:solidFill>
                            <a:schemeClr val="bg1"/>
                          </a:solidFill>
                          <a:effectLst/>
                          <a:latin typeface="Times New Roman" panose="02020603050405020304" pitchFamily="18" charset="0"/>
                          <a:cs typeface="Times New Roman" panose="02020603050405020304" pitchFamily="18" charset="0"/>
                        </a:rPr>
                        <a:t>d</a:t>
                      </a:r>
                      <a:r>
                        <a:rPr lang="en-US" sz="1100" dirty="0">
                          <a:solidFill>
                            <a:schemeClr val="bg1"/>
                          </a:solidFill>
                          <a:effectLst/>
                          <a:latin typeface="Times New Roman" panose="02020603050405020304" pitchFamily="18" charset="0"/>
                          <a:cs typeface="Times New Roman" panose="02020603050405020304" pitchFamily="18" charset="0"/>
                        </a:rPr>
                        <a:t> </a:t>
                      </a:r>
                      <a:endParaRPr lang="en-US"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19470217"/>
                  </a:ext>
                </a:extLst>
              </a:tr>
              <a:tr h="841878">
                <a:tc>
                  <a:txBody>
                    <a:bodyPr/>
                    <a:lstStyle/>
                    <a:p>
                      <a:pPr algn="just">
                        <a:lnSpc>
                          <a:spcPct val="115000"/>
                        </a:lnSpc>
                        <a:spcAft>
                          <a:spcPts val="0"/>
                        </a:spcAft>
                      </a:pPr>
                      <a:r>
                        <a:rPr lang="en-US" sz="1400" dirty="0" err="1">
                          <a:solidFill>
                            <a:schemeClr val="bg1"/>
                          </a:solidFill>
                          <a:effectLst/>
                          <a:latin typeface="Times New Roman" panose="02020603050405020304" pitchFamily="18" charset="0"/>
                          <a:cs typeface="Times New Roman" panose="02020603050405020304" pitchFamily="18" charset="0"/>
                        </a:rPr>
                        <a:t>Nhóm</a:t>
                      </a:r>
                      <a:r>
                        <a:rPr lang="en-US" sz="1400" dirty="0">
                          <a:solidFill>
                            <a:schemeClr val="bg1"/>
                          </a:solidFill>
                          <a:effectLst/>
                          <a:latin typeface="Times New Roman" panose="02020603050405020304" pitchFamily="18" charset="0"/>
                          <a:cs typeface="Times New Roman" panose="02020603050405020304" pitchFamily="18" charset="0"/>
                        </a:rPr>
                        <a:t> </a:t>
                      </a:r>
                      <a:r>
                        <a:rPr lang="en-US" sz="1400" dirty="0" err="1">
                          <a:solidFill>
                            <a:schemeClr val="bg1"/>
                          </a:solidFill>
                          <a:effectLst/>
                          <a:latin typeface="Times New Roman" panose="02020603050405020304" pitchFamily="18" charset="0"/>
                          <a:cs typeface="Times New Roman" panose="02020603050405020304" pitchFamily="18" charset="0"/>
                        </a:rPr>
                        <a:t>Fluoroquinolone</a:t>
                      </a:r>
                      <a:r>
                        <a:rPr lang="en-US" sz="1400" baseline="30000" dirty="0" err="1">
                          <a:solidFill>
                            <a:schemeClr val="bg1"/>
                          </a:solidFill>
                          <a:effectLst/>
                          <a:latin typeface="Times New Roman" panose="02020603050405020304" pitchFamily="18" charset="0"/>
                          <a:cs typeface="Times New Roman" panose="02020603050405020304" pitchFamily="18" charset="0"/>
                        </a:rPr>
                        <a:t>e</a:t>
                      </a:r>
                      <a:r>
                        <a:rPr lang="en-US" sz="1400" dirty="0">
                          <a:solidFill>
                            <a:schemeClr val="bg1"/>
                          </a:solidFill>
                          <a:effectLst/>
                          <a:latin typeface="Times New Roman" panose="02020603050405020304" pitchFamily="18" charset="0"/>
                          <a:cs typeface="Times New Roman" panose="02020603050405020304" pitchFamily="18" charset="0"/>
                        </a:rPr>
                        <a:t> </a:t>
                      </a:r>
                      <a:endPar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dirty="0">
                          <a:solidFill>
                            <a:schemeClr val="bg1"/>
                          </a:solidFill>
                          <a:effectLst/>
                          <a:latin typeface="Times New Roman" panose="02020603050405020304" pitchFamily="18" charset="0"/>
                          <a:cs typeface="Times New Roman" panose="02020603050405020304" pitchFamily="18" charset="0"/>
                        </a:rPr>
                        <a:t>Ciprofloxacin, </a:t>
                      </a:r>
                      <a:r>
                        <a:rPr lang="en-US" sz="1100" dirty="0" err="1">
                          <a:solidFill>
                            <a:schemeClr val="bg1"/>
                          </a:solidFill>
                          <a:effectLst/>
                          <a:latin typeface="Times New Roman" panose="02020603050405020304" pitchFamily="18" charset="0"/>
                          <a:cs typeface="Times New Roman" panose="02020603050405020304" pitchFamily="18" charset="0"/>
                        </a:rPr>
                        <a:t>hoặc</a:t>
                      </a:r>
                      <a:r>
                        <a:rPr lang="en-US" sz="1100" dirty="0">
                          <a:solidFill>
                            <a:schemeClr val="bg1"/>
                          </a:solidFill>
                          <a:effectLst/>
                          <a:latin typeface="Times New Roman" panose="02020603050405020304" pitchFamily="18" charset="0"/>
                          <a:cs typeface="Times New Roman" panose="02020603050405020304" pitchFamily="18" charset="0"/>
                        </a:rPr>
                        <a:t> Levofloxacin, </a:t>
                      </a:r>
                      <a:r>
                        <a:rPr lang="en-US" sz="1100" dirty="0" err="1">
                          <a:solidFill>
                            <a:schemeClr val="bg1"/>
                          </a:solidFill>
                          <a:effectLst/>
                          <a:latin typeface="Times New Roman" panose="02020603050405020304" pitchFamily="18" charset="0"/>
                          <a:cs typeface="Times New Roman" panose="02020603050405020304" pitchFamily="18" charset="0"/>
                        </a:rPr>
                        <a:t>hoặc</a:t>
                      </a:r>
                      <a:r>
                        <a:rPr lang="en-US" sz="1100" dirty="0">
                          <a:solidFill>
                            <a:schemeClr val="bg1"/>
                          </a:solidFill>
                          <a:effectLst/>
                          <a:latin typeface="Times New Roman" panose="02020603050405020304" pitchFamily="18" charset="0"/>
                          <a:cs typeface="Times New Roman" panose="02020603050405020304" pitchFamily="18" charset="0"/>
                        </a:rPr>
                        <a:t> Pazufloxacin ± </a:t>
                      </a:r>
                      <a:r>
                        <a:rPr lang="en-US" sz="1100" dirty="0" err="1">
                          <a:solidFill>
                            <a:schemeClr val="bg1"/>
                          </a:solidFill>
                          <a:effectLst/>
                          <a:latin typeface="Times New Roman" panose="02020603050405020304" pitchFamily="18" charset="0"/>
                          <a:cs typeface="Times New Roman" panose="02020603050405020304" pitchFamily="18" charset="0"/>
                        </a:rPr>
                        <a:t>metronidazole</a:t>
                      </a:r>
                      <a:r>
                        <a:rPr lang="en-US" sz="1100" baseline="30000" dirty="0" err="1">
                          <a:solidFill>
                            <a:schemeClr val="bg1"/>
                          </a:solidFill>
                          <a:effectLst/>
                          <a:latin typeface="Times New Roman" panose="02020603050405020304" pitchFamily="18" charset="0"/>
                          <a:cs typeface="Times New Roman" panose="02020603050405020304" pitchFamily="18" charset="0"/>
                        </a:rPr>
                        <a:t>d</a:t>
                      </a:r>
                      <a:r>
                        <a:rPr lang="en-US" sz="1100" dirty="0">
                          <a:solidFill>
                            <a:schemeClr val="bg1"/>
                          </a:solidFill>
                          <a:effectLst/>
                          <a:latin typeface="Times New Roman" panose="02020603050405020304" pitchFamily="18" charset="0"/>
                          <a:cs typeface="Times New Roman" panose="02020603050405020304" pitchFamily="18" charset="0"/>
                        </a:rPr>
                        <a:t> Moxifloxacin</a:t>
                      </a:r>
                      <a:endParaRPr lang="en-US"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dirty="0">
                          <a:solidFill>
                            <a:schemeClr val="bg1"/>
                          </a:solidFill>
                          <a:effectLst/>
                          <a:latin typeface="Times New Roman" panose="02020603050405020304" pitchFamily="18" charset="0"/>
                          <a:cs typeface="Times New Roman" panose="02020603050405020304" pitchFamily="18" charset="0"/>
                        </a:rPr>
                        <a:t>Ciprofloxacin, </a:t>
                      </a:r>
                      <a:r>
                        <a:rPr lang="en-US" sz="1100" dirty="0" err="1">
                          <a:solidFill>
                            <a:schemeClr val="bg1"/>
                          </a:solidFill>
                          <a:effectLst/>
                          <a:latin typeface="Times New Roman" panose="02020603050405020304" pitchFamily="18" charset="0"/>
                          <a:cs typeface="Times New Roman" panose="02020603050405020304" pitchFamily="18" charset="0"/>
                        </a:rPr>
                        <a:t>hoặc</a:t>
                      </a:r>
                      <a:r>
                        <a:rPr lang="en-US" sz="1100" dirty="0">
                          <a:solidFill>
                            <a:schemeClr val="bg1"/>
                          </a:solidFill>
                          <a:effectLst/>
                          <a:latin typeface="Times New Roman" panose="02020603050405020304" pitchFamily="18" charset="0"/>
                          <a:cs typeface="Times New Roman" panose="02020603050405020304" pitchFamily="18" charset="0"/>
                        </a:rPr>
                        <a:t> Levofloxacin, </a:t>
                      </a:r>
                      <a:r>
                        <a:rPr lang="en-US" sz="1100" dirty="0" err="1">
                          <a:solidFill>
                            <a:schemeClr val="bg1"/>
                          </a:solidFill>
                          <a:effectLst/>
                          <a:latin typeface="Times New Roman" panose="02020603050405020304" pitchFamily="18" charset="0"/>
                          <a:cs typeface="Times New Roman" panose="02020603050405020304" pitchFamily="18" charset="0"/>
                        </a:rPr>
                        <a:t>hoặc</a:t>
                      </a:r>
                      <a:r>
                        <a:rPr lang="en-US" sz="1100" dirty="0">
                          <a:solidFill>
                            <a:schemeClr val="bg1"/>
                          </a:solidFill>
                          <a:effectLst/>
                          <a:latin typeface="Times New Roman" panose="02020603050405020304" pitchFamily="18" charset="0"/>
                          <a:cs typeface="Times New Roman" panose="02020603050405020304" pitchFamily="18" charset="0"/>
                        </a:rPr>
                        <a:t> Pazufloxacin ± </a:t>
                      </a:r>
                      <a:r>
                        <a:rPr lang="en-US" sz="1100" dirty="0" err="1">
                          <a:solidFill>
                            <a:schemeClr val="bg1"/>
                          </a:solidFill>
                          <a:effectLst/>
                          <a:latin typeface="Times New Roman" panose="02020603050405020304" pitchFamily="18" charset="0"/>
                          <a:cs typeface="Times New Roman" panose="02020603050405020304" pitchFamily="18" charset="0"/>
                        </a:rPr>
                        <a:t>metronidazole</a:t>
                      </a:r>
                      <a:r>
                        <a:rPr lang="en-US" sz="1100" baseline="30000" dirty="0" err="1">
                          <a:solidFill>
                            <a:schemeClr val="bg1"/>
                          </a:solidFill>
                          <a:effectLst/>
                          <a:latin typeface="Times New Roman" panose="02020603050405020304" pitchFamily="18" charset="0"/>
                          <a:cs typeface="Times New Roman" panose="02020603050405020304" pitchFamily="18" charset="0"/>
                        </a:rPr>
                        <a:t>d</a:t>
                      </a:r>
                      <a:r>
                        <a:rPr lang="en-US" sz="1100" dirty="0">
                          <a:solidFill>
                            <a:schemeClr val="bg1"/>
                          </a:solidFill>
                          <a:effectLst/>
                          <a:latin typeface="Times New Roman" panose="02020603050405020304" pitchFamily="18" charset="0"/>
                          <a:cs typeface="Times New Roman" panose="02020603050405020304" pitchFamily="18" charset="0"/>
                        </a:rPr>
                        <a:t> Moxifloxacin </a:t>
                      </a:r>
                      <a:endParaRPr lang="en-US"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100">
                          <a:solidFill>
                            <a:schemeClr val="bg1"/>
                          </a:solidFill>
                          <a:effectLst/>
                          <a:latin typeface="Times New Roman" panose="02020603050405020304" pitchFamily="18" charset="0"/>
                          <a:cs typeface="Times New Roman" panose="02020603050405020304" pitchFamily="18" charset="0"/>
                        </a:rPr>
                        <a:t>-</a:t>
                      </a:r>
                      <a:endParaRPr lang="en-US" sz="11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100" dirty="0">
                          <a:solidFill>
                            <a:schemeClr val="bg1"/>
                          </a:solidFill>
                          <a:effectLst/>
                          <a:latin typeface="Times New Roman" panose="02020603050405020304" pitchFamily="18" charset="0"/>
                          <a:cs typeface="Times New Roman" panose="02020603050405020304" pitchFamily="18" charset="0"/>
                        </a:rPr>
                        <a:t>-</a:t>
                      </a:r>
                      <a:endParaRPr lang="en-US"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69653571"/>
                  </a:ext>
                </a:extLst>
              </a:tr>
            </a:tbl>
          </a:graphicData>
        </a:graphic>
      </p:graphicFrame>
    </p:spTree>
    <p:extLst>
      <p:ext uri="{BB962C8B-B14F-4D97-AF65-F5344CB8AC3E}">
        <p14:creationId xmlns:p14="http://schemas.microsoft.com/office/powerpoint/2010/main" val="1077590080"/>
      </p:ext>
    </p:extLst>
  </p:cSld>
  <p:clrMapOvr>
    <a:masterClrMapping/>
  </p:clrMapOvr>
  <mc:AlternateContent xmlns:mc="http://schemas.openxmlformats.org/markup-compatibility/2006" xmlns:p14="http://schemas.microsoft.com/office/powerpoint/2010/main">
    <mc:Choice Requires="p14">
      <p:transition spd="slow" p14:dur="2000" advTm="14752"/>
    </mc:Choice>
    <mc:Fallback xmlns="">
      <p:transition spd="slow" advTm="14752"/>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1">
            <a:extLst>
              <a:ext uri="{FF2B5EF4-FFF2-40B4-BE49-F238E27FC236}">
                <a16:creationId xmlns:a16="http://schemas.microsoft.com/office/drawing/2014/main" id="{03F7FF05-89F8-EE48-A1D8-B0B3D66615CD}"/>
              </a:ext>
            </a:extLst>
          </p:cNvPr>
          <p:cNvSpPr>
            <a:spLocks noChangeArrowheads="1"/>
          </p:cNvSpPr>
          <p:nvPr/>
        </p:nvSpPr>
        <p:spPr bwMode="auto">
          <a:xfrm>
            <a:off x="381000" y="914400"/>
            <a:ext cx="8077200" cy="4768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28600">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just">
              <a:lnSpc>
                <a:spcPct val="115000"/>
              </a:lnSpc>
              <a:spcAft>
                <a:spcPts val="1438"/>
              </a:spcAft>
            </a:pPr>
            <a:r>
              <a:rPr lang="en-US" altLang="en-US" sz="2800" b="1" i="1" baseline="30000">
                <a:solidFill>
                  <a:srgbClr val="00B050"/>
                </a:solidFill>
                <a:latin typeface="Times New Roman" panose="02020603050405020304" pitchFamily="18" charset="0"/>
                <a:ea typeface="Calibri" panose="020F0502020204030204" pitchFamily="34" charset="0"/>
                <a:cs typeface="Times New Roman" panose="02020603050405020304" pitchFamily="18" charset="0"/>
              </a:rPr>
              <a:t>Ghi chú:</a:t>
            </a:r>
          </a:p>
          <a:p>
            <a:pPr algn="just">
              <a:lnSpc>
                <a:spcPct val="115000"/>
              </a:lnSpc>
              <a:spcAft>
                <a:spcPts val="1438"/>
              </a:spcAft>
            </a:pPr>
            <a:r>
              <a:rPr lang="en-US" altLang="en-US" sz="1400" i="1" baseline="30000">
                <a:latin typeface="Times New Roman" panose="02020603050405020304" pitchFamily="18" charset="0"/>
                <a:ea typeface="Calibri" panose="020F0502020204030204" pitchFamily="34" charset="0"/>
                <a:cs typeface="Times New Roman" panose="02020603050405020304" pitchFamily="18" charset="0"/>
              </a:rPr>
              <a:t>a</a:t>
            </a:r>
            <a:r>
              <a:rPr lang="en-US" altLang="en-US" sz="1400" i="1">
                <a:latin typeface="Times New Roman" panose="02020603050405020304" pitchFamily="18" charset="0"/>
                <a:ea typeface="Calibri" panose="020F0502020204030204" pitchFamily="34" charset="0"/>
                <a:cs typeface="Times New Roman" panose="02020603050405020304" pitchFamily="18" charset="0"/>
              </a:rPr>
              <a:t> Vancomycin được khuyến cáo để điều trị Enterococcus spp. đối với viêm túi mật cấp độ III</a:t>
            </a:r>
            <a:r>
              <a:rPr lang="vi-VN" altLang="en-US" sz="1400" i="1">
                <a:latin typeface="Times New Roman" panose="02020603050405020304" pitchFamily="18" charset="0"/>
                <a:ea typeface="Calibri" panose="020F0502020204030204" pitchFamily="34" charset="0"/>
                <a:cs typeface="Times New Roman" panose="02020603050405020304" pitchFamily="18" charset="0"/>
              </a:rPr>
              <a:t> mắc phải từ cộng đồng</a:t>
            </a:r>
            <a:r>
              <a:rPr lang="en-US" altLang="en-US" sz="1400" i="1">
                <a:latin typeface="Times New Roman" panose="02020603050405020304" pitchFamily="18" charset="0"/>
                <a:ea typeface="Calibri" panose="020F0502020204030204" pitchFamily="34" charset="0"/>
                <a:cs typeface="Times New Roman" panose="02020603050405020304" pitchFamily="18" charset="0"/>
              </a:rPr>
              <a:t>. Linezolid hoặc daptomycin được sử dụng nếu</a:t>
            </a:r>
            <a:r>
              <a:rPr lang="vi-VN" altLang="en-US" sz="1400" i="1">
                <a:latin typeface="Times New Roman" panose="02020603050405020304" pitchFamily="18" charset="0"/>
                <a:ea typeface="Calibri" panose="020F0502020204030204" pitchFamily="34" charset="0"/>
                <a:cs typeface="Times New Roman" panose="02020603050405020304" pitchFamily="18" charset="0"/>
              </a:rPr>
              <a:t> kết quả</a:t>
            </a:r>
            <a:r>
              <a:rPr lang="en-US" altLang="en-US" sz="1400" i="1">
                <a:latin typeface="Times New Roman" panose="02020603050405020304" pitchFamily="18" charset="0"/>
                <a:ea typeface="Calibri" panose="020F0502020204030204" pitchFamily="34" charset="0"/>
                <a:cs typeface="Times New Roman" panose="02020603050405020304" pitchFamily="18" charset="0"/>
              </a:rPr>
              <a:t> cấy ra Enterococcus</a:t>
            </a:r>
            <a:r>
              <a:rPr lang="vi-VN" altLang="en-US" sz="1400" i="1">
                <a:latin typeface="Times New Roman" panose="02020603050405020304" pitchFamily="18" charset="0"/>
                <a:ea typeface="Calibri" panose="020F0502020204030204" pitchFamily="34" charset="0"/>
                <a:cs typeface="Times New Roman" panose="02020603050405020304" pitchFamily="18" charset="0"/>
              </a:rPr>
              <a:t> kháng </a:t>
            </a:r>
            <a:r>
              <a:rPr lang="en-US" altLang="en-US" sz="1400" i="1">
                <a:latin typeface="Times New Roman" panose="02020603050405020304" pitchFamily="18" charset="0"/>
                <a:ea typeface="Calibri" panose="020F0502020204030204" pitchFamily="34" charset="0"/>
                <a:cs typeface="Times New Roman" panose="02020603050405020304" pitchFamily="18" charset="0"/>
              </a:rPr>
              <a:t>vancomycin (VRE), nếu trước đó đã điều trị vancomycin, và/hoặc</a:t>
            </a:r>
            <a:r>
              <a:rPr lang="vi-VN" altLang="en-US" sz="1400" i="1">
                <a:latin typeface="Times New Roman" panose="02020603050405020304" pitchFamily="18" charset="0"/>
                <a:ea typeface="Calibri" panose="020F0502020204030204" pitchFamily="34" charset="0"/>
                <a:cs typeface="Times New Roman" panose="02020603050405020304" pitchFamily="18" charset="0"/>
              </a:rPr>
              <a:t> nếu </a:t>
            </a:r>
            <a:r>
              <a:rPr lang="en-US" altLang="en-US" sz="1400" i="1">
                <a:latin typeface="Times New Roman" panose="02020603050405020304" pitchFamily="18" charset="0"/>
                <a:ea typeface="Calibri" panose="020F0502020204030204" pitchFamily="34" charset="0"/>
                <a:cs typeface="Times New Roman" panose="02020603050405020304" pitchFamily="18" charset="0"/>
              </a:rPr>
              <a:t>Enterococcus</a:t>
            </a:r>
            <a:r>
              <a:rPr lang="vi-VN" altLang="en-US" sz="1400" i="1">
                <a:latin typeface="Times New Roman" panose="02020603050405020304" pitchFamily="18" charset="0"/>
                <a:ea typeface="Calibri" panose="020F0502020204030204" pitchFamily="34" charset="0"/>
                <a:cs typeface="Times New Roman" panose="02020603050405020304" pitchFamily="18" charset="0"/>
              </a:rPr>
              <a:t> kháng </a:t>
            </a:r>
            <a:r>
              <a:rPr lang="en-US" altLang="en-US" sz="1400" i="1">
                <a:latin typeface="Times New Roman" panose="02020603050405020304" pitchFamily="18" charset="0"/>
                <a:ea typeface="Calibri" panose="020F0502020204030204" pitchFamily="34" charset="0"/>
                <a:cs typeface="Times New Roman" panose="02020603050405020304" pitchFamily="18" charset="0"/>
              </a:rPr>
              <a:t>vancomycin (VRE)</a:t>
            </a:r>
            <a:r>
              <a:rPr lang="vi-VN" altLang="en-US" sz="1400" i="1">
                <a:latin typeface="Times New Roman" panose="02020603050405020304" pitchFamily="18" charset="0"/>
                <a:ea typeface="Calibri" panose="020F0502020204030204" pitchFamily="34" charset="0"/>
                <a:cs typeface="Times New Roman" panose="02020603050405020304" pitchFamily="18" charset="0"/>
              </a:rPr>
              <a:t> phổ biến trong cộng đồng.</a:t>
            </a:r>
            <a:endParaRPr lang="en-US" altLang="en-US" sz="1400" i="1">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1438"/>
              </a:spcAft>
            </a:pPr>
            <a:r>
              <a:rPr lang="en-US" altLang="en-US" sz="1400" i="1" baseline="30000">
                <a:latin typeface="Times New Roman" panose="02020603050405020304" pitchFamily="18" charset="0"/>
                <a:ea typeface="Calibri" panose="020F0502020204030204" pitchFamily="34" charset="0"/>
                <a:cs typeface="Times New Roman" panose="02020603050405020304" pitchFamily="18" charset="0"/>
              </a:rPr>
              <a:t>b</a:t>
            </a:r>
            <a:r>
              <a:rPr lang="en-US" altLang="en-US" sz="1400" i="1">
                <a:latin typeface="Times New Roman" panose="02020603050405020304" pitchFamily="18" charset="0"/>
                <a:ea typeface="Calibri" panose="020F0502020204030204" pitchFamily="34" charset="0"/>
                <a:cs typeface="Times New Roman" panose="02020603050405020304" pitchFamily="18" charset="0"/>
              </a:rPr>
              <a:t> Ampicillin/sulbactam ít có tác dụng đối với Escherichia coli, nó không còn được sử dụng trong phác đồ điều trị ở Bắc Mỹ.</a:t>
            </a:r>
            <a:endParaRPr lang="en-US" altLang="en-US" sz="1400" i="1">
              <a:latin typeface="Times New Roman" panose="02020603050405020304" pitchFamily="18" charset="0"/>
              <a:cs typeface="Times New Roman" panose="02020603050405020304" pitchFamily="18" charset="0"/>
            </a:endParaRPr>
          </a:p>
          <a:p>
            <a:pPr algn="just">
              <a:lnSpc>
                <a:spcPct val="115000"/>
              </a:lnSpc>
              <a:spcAft>
                <a:spcPts val="1438"/>
              </a:spcAft>
            </a:pPr>
            <a:r>
              <a:rPr lang="en-US" altLang="en-US" sz="1400" i="1" baseline="30000">
                <a:latin typeface="Times New Roman" panose="02020603050405020304" pitchFamily="18" charset="0"/>
                <a:cs typeface="Calibri" panose="020F0502020204030204" pitchFamily="34" charset="0"/>
              </a:rPr>
              <a:t>c</a:t>
            </a:r>
            <a:r>
              <a:rPr lang="en-US" altLang="en-US" sz="1400" i="1">
                <a:latin typeface="Times New Roman" panose="02020603050405020304" pitchFamily="18" charset="0"/>
                <a:cs typeface="Calibri" panose="020F0502020204030204" pitchFamily="34" charset="0"/>
              </a:rPr>
              <a:t> Nghiên cứu nhạy cảm kháng sinh của từng địa phương nên được sử dụng</a:t>
            </a:r>
            <a:r>
              <a:rPr lang="vi-VN" altLang="en-US" sz="1400" i="1">
                <a:latin typeface="Times New Roman" panose="02020603050405020304" pitchFamily="18" charset="0"/>
                <a:cs typeface="Calibri" panose="020F0502020204030204" pitchFamily="34" charset="0"/>
              </a:rPr>
              <a:t>.</a:t>
            </a:r>
            <a:endParaRPr lang="en-US" altLang="en-US" sz="1400" i="1">
              <a:latin typeface="Times New Roman" panose="02020603050405020304" pitchFamily="18" charset="0"/>
              <a:cs typeface="Times New Roman" panose="02020603050405020304" pitchFamily="18" charset="0"/>
            </a:endParaRPr>
          </a:p>
          <a:p>
            <a:pPr algn="just">
              <a:lnSpc>
                <a:spcPct val="115000"/>
              </a:lnSpc>
              <a:spcAft>
                <a:spcPts val="1438"/>
              </a:spcAft>
            </a:pPr>
            <a:r>
              <a:rPr lang="en-US" altLang="en-US" sz="1400" i="1" baseline="30000">
                <a:latin typeface="Times New Roman" panose="02020603050405020304" pitchFamily="18" charset="0"/>
                <a:cs typeface="Calibri" panose="020F0502020204030204" pitchFamily="34" charset="0"/>
              </a:rPr>
              <a:t>d</a:t>
            </a:r>
            <a:r>
              <a:rPr lang="en-US" altLang="en-US" sz="1400" i="1">
                <a:latin typeface="Times New Roman" panose="02020603050405020304" pitchFamily="18" charset="0"/>
                <a:cs typeface="Calibri" panose="020F0502020204030204" pitchFamily="34" charset="0"/>
              </a:rPr>
              <a:t> Nếu bệnh nhân có nối mật ruột,</a:t>
            </a:r>
            <a:r>
              <a:rPr lang="vi-VN" altLang="en-US" sz="1400" i="1">
                <a:latin typeface="Times New Roman" panose="02020603050405020304" pitchFamily="18" charset="0"/>
                <a:cs typeface="Calibri" panose="020F0502020204030204" pitchFamily="34" charset="0"/>
              </a:rPr>
              <a:t> cần phối hợp</a:t>
            </a:r>
            <a:r>
              <a:rPr lang="en-US" altLang="en-US" sz="1400" i="1">
                <a:latin typeface="Times New Roman" panose="02020603050405020304" pitchFamily="18" charset="0"/>
                <a:cs typeface="Calibri" panose="020F0502020204030204" pitchFamily="34" charset="0"/>
              </a:rPr>
              <a:t> kháng sinh để điều trị vi khuẩn kỵ khí như metronidazole, tinidazole, hoặc clindamycin. Các kháng sinh như carbapenems, piperacillin/tazobactam, ampicillin/sulbactam, cefmetazole, cefoxitin, flomoxef, và cefoperazone/sulbactam cũng có tác dụng chống vi khuẩn kỵ khí.</a:t>
            </a:r>
            <a:endParaRPr lang="en-US" altLang="en-US" sz="1400" i="1">
              <a:latin typeface="Times New Roman" panose="02020603050405020304" pitchFamily="18" charset="0"/>
              <a:cs typeface="Times New Roman" panose="02020603050405020304" pitchFamily="18" charset="0"/>
            </a:endParaRPr>
          </a:p>
          <a:p>
            <a:pPr algn="just">
              <a:lnSpc>
                <a:spcPct val="115000"/>
              </a:lnSpc>
              <a:spcAft>
                <a:spcPts val="1438"/>
              </a:spcAft>
            </a:pPr>
            <a:r>
              <a:rPr lang="en-US" altLang="en-US" sz="1400" i="1" baseline="30000">
                <a:latin typeface="Times New Roman" panose="02020603050405020304" pitchFamily="18" charset="0"/>
                <a:cs typeface="Calibri" panose="020F0502020204030204" pitchFamily="34" charset="0"/>
              </a:rPr>
              <a:t>e</a:t>
            </a:r>
            <a:r>
              <a:rPr lang="en-US" altLang="en-US" sz="1400" i="1">
                <a:latin typeface="Times New Roman" panose="02020603050405020304" pitchFamily="18" charset="0"/>
                <a:cs typeface="Calibri" panose="020F0502020204030204" pitchFamily="34" charset="0"/>
              </a:rPr>
              <a:t> Fluoroquinolone được khuyến cáo sử dụng nếu bệnh nhân dị ứng với nhóm </a:t>
            </a:r>
            <a:r>
              <a:rPr lang="en-US" altLang="en-US" sz="1400" i="1">
                <a:latin typeface="Times New Roman" panose="02020603050405020304" pitchFamily="18" charset="0"/>
                <a:cs typeface="Calibri" panose="020F0502020204030204" pitchFamily="34" charset="0"/>
                <a:sym typeface="Symbol" pitchFamily="2" charset="2"/>
              </a:rPr>
              <a:t></a:t>
            </a:r>
            <a:r>
              <a:rPr lang="en-US" altLang="en-US" sz="1400" i="1">
                <a:latin typeface="Times New Roman" panose="02020603050405020304" pitchFamily="18" charset="0"/>
                <a:cs typeface="Calibri" panose="020F0502020204030204" pitchFamily="34" charset="0"/>
              </a:rPr>
              <a:t>-lactam và có bằng chứng nhạy với vi khuẩn trên kháng sinh đồ vì nhiều vi khuẩn Gram âm tiết ESBL cũng đề kháng với fluoroquinolone</a:t>
            </a:r>
            <a:r>
              <a:rPr lang="en-US" altLang="en-US" sz="1400" i="1">
                <a:latin typeface="Times New Roman" panose="02020603050405020304" pitchFamily="18" charset="0"/>
                <a:cs typeface="Times New Roman" panose="02020603050405020304" pitchFamily="18" charset="0"/>
              </a:rPr>
              <a:t>.</a:t>
            </a:r>
          </a:p>
        </p:txBody>
      </p:sp>
    </p:spTree>
  </p:cSld>
  <p:clrMapOvr>
    <a:masterClrMapping/>
  </p:clrMapOvr>
  <mc:AlternateContent xmlns:mc="http://schemas.openxmlformats.org/markup-compatibility/2006" xmlns:p14="http://schemas.microsoft.com/office/powerpoint/2010/main">
    <mc:Choice Requires="p14">
      <p:transition spd="slow" p14:dur="2000" advTm="7325"/>
    </mc:Choice>
    <mc:Fallback xmlns="">
      <p:transition spd="slow" advTm="7325"/>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0EAD8C4-C034-9045-8580-00F8960A49A7}"/>
              </a:ext>
            </a:extLst>
          </p:cNvPr>
          <p:cNvSpPr txBox="1">
            <a:spLocks noChangeArrowheads="1"/>
          </p:cNvSpPr>
          <p:nvPr/>
        </p:nvSpPr>
        <p:spPr bwMode="auto">
          <a:xfrm>
            <a:off x="457200" y="533400"/>
            <a:ext cx="3886200"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FFFF00"/>
                </a:solidFill>
                <a:latin typeface="Times New Roman" panose="02020603050405020304" pitchFamily="18" charset="0"/>
                <a:cs typeface="Times New Roman" panose="02020603050405020304" pitchFamily="18" charset="0"/>
              </a:rPr>
              <a:t>3/ GIẢI PHẪU</a:t>
            </a:r>
          </a:p>
        </p:txBody>
      </p:sp>
      <p:sp>
        <p:nvSpPr>
          <p:cNvPr id="2" name="Rectangle 1">
            <a:extLst>
              <a:ext uri="{FF2B5EF4-FFF2-40B4-BE49-F238E27FC236}">
                <a16:creationId xmlns:a16="http://schemas.microsoft.com/office/drawing/2014/main" id="{06575587-852D-5044-AEB1-821CF6D50527}"/>
              </a:ext>
            </a:extLst>
          </p:cNvPr>
          <p:cNvSpPr/>
          <p:nvPr/>
        </p:nvSpPr>
        <p:spPr>
          <a:xfrm>
            <a:off x="685800" y="1219200"/>
            <a:ext cx="7848600" cy="2116285"/>
          </a:xfrm>
          <a:prstGeom prst="rect">
            <a:avLst/>
          </a:prstGeom>
        </p:spPr>
        <p:txBody>
          <a:bodyPr wrap="square">
            <a:spAutoFit/>
          </a:bodyPr>
          <a:lstStyle/>
          <a:p>
            <a:pPr algn="just">
              <a:lnSpc>
                <a:spcPct val="115000"/>
              </a:lnSpc>
              <a:spcAft>
                <a:spcPts val="1440"/>
              </a:spcAft>
            </a:pPr>
            <a:r>
              <a:rPr lang="en-US" sz="2400" dirty="0" err="1">
                <a:latin typeface="Times New Roman" panose="02020603050405020304" pitchFamily="18" charset="0"/>
                <a:ea typeface="Calibri" panose="020F0502020204030204" pitchFamily="34" charset="0"/>
                <a:cs typeface="Times New Roman" panose="02020603050405020304" pitchFamily="18" charset="0"/>
              </a:rPr>
              <a:t>Có</a:t>
            </a:r>
            <a:r>
              <a:rPr lang="en-US" sz="2400" dirty="0">
                <a:latin typeface="Times New Roman" panose="02020603050405020304" pitchFamily="18" charset="0"/>
                <a:ea typeface="Calibri" panose="020F0502020204030204" pitchFamily="34" charset="0"/>
                <a:cs typeface="Times New Roman" panose="02020603050405020304" pitchFamily="18" charset="0"/>
              </a:rPr>
              <a:t> 2 </a:t>
            </a:r>
            <a:r>
              <a:rPr lang="en-US" sz="2400" dirty="0" err="1">
                <a:latin typeface="Times New Roman" panose="02020603050405020304" pitchFamily="18" charset="0"/>
                <a:ea typeface="Calibri" panose="020F0502020204030204" pitchFamily="34" charset="0"/>
                <a:cs typeface="Times New Roman" panose="02020603050405020304" pitchFamily="18" charset="0"/>
              </a:rPr>
              <a:t>loại</a:t>
            </a:r>
            <a:r>
              <a:rPr lang="en-US" sz="2400" dirty="0">
                <a:latin typeface="Times New Roman" panose="02020603050405020304" pitchFamily="18" charset="0"/>
                <a:ea typeface="Calibri" panose="020F0502020204030204" pitchFamily="34" charset="0"/>
                <a:cs typeface="Times New Roman" panose="02020603050405020304" pitchFamily="18" charset="0"/>
              </a:rPr>
              <a:t>:</a:t>
            </a:r>
          </a:p>
          <a:p>
            <a:pPr marL="457200" indent="-457200" algn="just">
              <a:lnSpc>
                <a:spcPct val="115000"/>
              </a:lnSpc>
              <a:spcAft>
                <a:spcPts val="1440"/>
              </a:spcAft>
              <a:buFontTx/>
              <a:buChar char="-"/>
            </a:pPr>
            <a:r>
              <a:rPr lang="vi-VN" sz="2400" dirty="0">
                <a:latin typeface="Times New Roman" panose="02020603050405020304" pitchFamily="18" charset="0"/>
                <a:ea typeface="Calibri" panose="020F0502020204030204" pitchFamily="34" charset="0"/>
                <a:cs typeface="Times New Roman" panose="02020603050405020304" pitchFamily="18" charset="0"/>
              </a:rPr>
              <a:t>Sỏi đường mật trong gan: sỏi nằm trong đường mật phía trên chỗ hợp lưu ống gan phải và trái.</a:t>
            </a:r>
          </a:p>
          <a:p>
            <a:pPr marL="457200" indent="-457200" algn="just">
              <a:lnSpc>
                <a:spcPct val="115000"/>
              </a:lnSpc>
              <a:spcAft>
                <a:spcPts val="1440"/>
              </a:spcAft>
              <a:buFontTx/>
              <a:buChar char="-"/>
            </a:pPr>
            <a:r>
              <a:rPr lang="vi-VN" sz="2400" dirty="0">
                <a:latin typeface="Times New Roman" panose="02020603050405020304" pitchFamily="18" charset="0"/>
                <a:ea typeface="Calibri" panose="020F0502020204030204" pitchFamily="34" charset="0"/>
                <a:cs typeface="Times New Roman" panose="02020603050405020304" pitchFamily="18" charset="0"/>
              </a:rPr>
              <a:t>Sỏi OMC: gồm sỏi OMC, ống gan chung.</a:t>
            </a: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4B843425-B23B-A44C-BFE5-59A86830A1D5}"/>
              </a:ext>
            </a:extLst>
          </p:cNvPr>
          <p:cNvPicPr>
            <a:picLocks noChangeAspect="1"/>
          </p:cNvPicPr>
          <p:nvPr/>
        </p:nvPicPr>
        <p:blipFill rotWithShape="1">
          <a:blip r:embed="rId2"/>
          <a:srcRect l="30000" t="38000" r="45833" b="31333"/>
          <a:stretch/>
        </p:blipFill>
        <p:spPr>
          <a:xfrm>
            <a:off x="2743199" y="3335484"/>
            <a:ext cx="4057119" cy="3217715"/>
          </a:xfrm>
          <a:prstGeom prst="rect">
            <a:avLst/>
          </a:prstGeom>
        </p:spPr>
      </p:pic>
    </p:spTree>
    <p:extLst>
      <p:ext uri="{BB962C8B-B14F-4D97-AF65-F5344CB8AC3E}">
        <p14:creationId xmlns:p14="http://schemas.microsoft.com/office/powerpoint/2010/main" val="1339477309"/>
      </p:ext>
    </p:extLst>
  </p:cSld>
  <p:clrMapOvr>
    <a:masterClrMapping/>
  </p:clrMapOvr>
  <mc:AlternateContent xmlns:mc="http://schemas.openxmlformats.org/markup-compatibility/2006" xmlns:p14="http://schemas.microsoft.com/office/powerpoint/2010/main">
    <mc:Choice Requires="p14">
      <p:transition spd="slow" p14:dur="2000" advTm="12880"/>
    </mc:Choice>
    <mc:Fallback xmlns="">
      <p:transition spd="slow" advTm="12880"/>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TextBox 46">
            <a:extLst>
              <a:ext uri="{FF2B5EF4-FFF2-40B4-BE49-F238E27FC236}">
                <a16:creationId xmlns:a16="http://schemas.microsoft.com/office/drawing/2014/main" id="{18972D62-DE0C-A64F-AD92-D1FA312F2CB7}"/>
              </a:ext>
            </a:extLst>
          </p:cNvPr>
          <p:cNvSpPr txBox="1">
            <a:spLocks noChangeArrowheads="1"/>
          </p:cNvSpPr>
          <p:nvPr/>
        </p:nvSpPr>
        <p:spPr bwMode="auto">
          <a:xfrm>
            <a:off x="609600" y="606425"/>
            <a:ext cx="57150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FFC000"/>
                </a:solidFill>
                <a:latin typeface="Times New Roman" panose="02020603050405020304" pitchFamily="18" charset="0"/>
                <a:cs typeface="Times New Roman" panose="02020603050405020304" pitchFamily="18" charset="0"/>
              </a:rPr>
              <a:t>4.1.3.2 Khi có kết quả kháng sinh đồ</a:t>
            </a:r>
          </a:p>
        </p:txBody>
      </p:sp>
      <p:sp>
        <p:nvSpPr>
          <p:cNvPr id="2" name="Rectangle 1">
            <a:extLst>
              <a:ext uri="{FF2B5EF4-FFF2-40B4-BE49-F238E27FC236}">
                <a16:creationId xmlns:a16="http://schemas.microsoft.com/office/drawing/2014/main" id="{584DBE68-4454-9944-A092-143119B0CCC3}"/>
              </a:ext>
            </a:extLst>
          </p:cNvPr>
          <p:cNvSpPr/>
          <p:nvPr/>
        </p:nvSpPr>
        <p:spPr>
          <a:xfrm>
            <a:off x="609600" y="1524000"/>
            <a:ext cx="7837488" cy="2246313"/>
          </a:xfrm>
          <a:prstGeom prst="rect">
            <a:avLst/>
          </a:prstGeom>
        </p:spPr>
        <p:txBody>
          <a:bodyPr>
            <a:spAutoFit/>
          </a:bodyPr>
          <a:lstStyle/>
          <a:p>
            <a:pPr>
              <a:defRPr/>
            </a:pPr>
            <a:r>
              <a:rPr lang="en-US" sz="2800" dirty="0" err="1">
                <a:latin typeface="Times New Roman" panose="02020603050405020304" pitchFamily="18" charset="0"/>
                <a:ea typeface="Calibri" panose="020F0502020204030204" pitchFamily="34" charset="0"/>
                <a:cs typeface="Times New Roman" panose="02020603050405020304" pitchFamily="18" charset="0"/>
              </a:rPr>
              <a:t>Lựa</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chọn</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kháng</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sinh</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tuỳ</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thuộc</a:t>
            </a:r>
            <a:r>
              <a:rPr lang="en-US" sz="2800" dirty="0">
                <a:latin typeface="Times New Roman" panose="02020603050405020304" pitchFamily="18" charset="0"/>
                <a:ea typeface="Calibri" panose="020F0502020204030204" pitchFamily="34" charset="0"/>
                <a:cs typeface="Times New Roman" panose="02020603050405020304" pitchFamily="18" charset="0"/>
              </a:rPr>
              <a:t>:</a:t>
            </a:r>
          </a:p>
          <a:p>
            <a:pPr>
              <a:defRPr/>
            </a:pPr>
            <a:endParaRPr lang="en-US" sz="2800"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buFontTx/>
              <a:buChar char="-"/>
              <a:defRPr/>
            </a:pPr>
            <a:r>
              <a:rPr lang="en-US" sz="2800" dirty="0" err="1">
                <a:latin typeface="Times New Roman" panose="02020603050405020304" pitchFamily="18" charset="0"/>
                <a:ea typeface="Calibri" panose="020F0502020204030204" pitchFamily="34" charset="0"/>
                <a:cs typeface="Times New Roman" panose="02020603050405020304" pitchFamily="18" charset="0"/>
              </a:rPr>
              <a:t>Kháng</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sinh</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đồ</a:t>
            </a:r>
            <a:r>
              <a:rPr lang="en-US" sz="2800" dirty="0">
                <a:latin typeface="Times New Roman" panose="02020603050405020304" pitchFamily="18" charset="0"/>
                <a:ea typeface="Calibri" panose="020F0502020204030204" pitchFamily="34" charset="0"/>
                <a:cs typeface="Times New Roman" panose="02020603050405020304" pitchFamily="18" charset="0"/>
              </a:rPr>
              <a:t>.</a:t>
            </a:r>
          </a:p>
          <a:p>
            <a:pPr>
              <a:defRPr/>
            </a:pPr>
            <a:r>
              <a:rPr lang="vi-VN" sz="2800" dirty="0">
                <a:latin typeface="Times New Roman" panose="02020603050405020304" pitchFamily="18" charset="0"/>
                <a:ea typeface="Calibri" panose="020F0502020204030204" pitchFamily="34" charset="0"/>
                <a:cs typeface="Times New Roman" panose="02020603050405020304" pitchFamily="18" charset="0"/>
              </a:rPr>
              <a:t> </a:t>
            </a:r>
          </a:p>
          <a:p>
            <a:pPr marL="285750" indent="-285750">
              <a:buFontTx/>
              <a:buChar char="-"/>
              <a:defRPr/>
            </a:pPr>
            <a:r>
              <a:rPr lang="vi-VN" sz="2800" dirty="0">
                <a:latin typeface="Times New Roman" panose="02020603050405020304" pitchFamily="18" charset="0"/>
                <a:ea typeface="Calibri" panose="020F0502020204030204" pitchFamily="34" charset="0"/>
                <a:cs typeface="Times New Roman" panose="02020603050405020304" pitchFamily="18" charset="0"/>
              </a:rPr>
              <a:t>Đáp ứng của bệnh nhân với kháng sinh ban đầu</a:t>
            </a:r>
            <a:r>
              <a:rPr lang="en-US" sz="2800" dirty="0">
                <a:latin typeface="Times New Roman" panose="02020603050405020304" pitchFamily="18" charset="0"/>
                <a:ea typeface="Calibri" panose="020F0502020204030204" pitchFamily="34" charset="0"/>
                <a:cs typeface="Times New Roman" panose="02020603050405020304" pitchFamily="18" charset="0"/>
              </a:rPr>
              <a:t>.</a:t>
            </a:r>
            <a:r>
              <a:rPr lang="en-US" sz="2800" dirty="0">
                <a:latin typeface="Times New Roman" panose="02020603050405020304" pitchFamily="18" charset="0"/>
                <a:cs typeface="Times New Roman" panose="02020603050405020304" pitchFamily="18" charset="0"/>
              </a:rPr>
              <a:t> </a:t>
            </a:r>
            <a:endParaRPr sz="28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2000" advTm="8123"/>
    </mc:Choice>
    <mc:Fallback xmlns="">
      <p:transition spd="slow" advTm="8123"/>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extBox 3">
            <a:extLst>
              <a:ext uri="{FF2B5EF4-FFF2-40B4-BE49-F238E27FC236}">
                <a16:creationId xmlns:a16="http://schemas.microsoft.com/office/drawing/2014/main" id="{FD367D8A-FFC7-A145-93AF-7E4CFCB27E3D}"/>
              </a:ext>
            </a:extLst>
          </p:cNvPr>
          <p:cNvSpPr txBox="1">
            <a:spLocks noChangeArrowheads="1"/>
          </p:cNvSpPr>
          <p:nvPr/>
        </p:nvSpPr>
        <p:spPr bwMode="auto">
          <a:xfrm>
            <a:off x="381000" y="457200"/>
            <a:ext cx="70866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00B0F0"/>
                </a:solidFill>
                <a:latin typeface="Times New Roman" panose="02020603050405020304" pitchFamily="18" charset="0"/>
                <a:cs typeface="Times New Roman" panose="02020603050405020304" pitchFamily="18" charset="0"/>
              </a:rPr>
              <a:t>4.1.4 Thời gian sử dụng kháng sinh </a:t>
            </a:r>
          </a:p>
        </p:txBody>
      </p:sp>
      <p:graphicFrame>
        <p:nvGraphicFramePr>
          <p:cNvPr id="2" name="Table 1">
            <a:extLst>
              <a:ext uri="{FF2B5EF4-FFF2-40B4-BE49-F238E27FC236}">
                <a16:creationId xmlns:a16="http://schemas.microsoft.com/office/drawing/2014/main" id="{80FCDA26-B4F8-2B4F-8731-6C7DBE01F54E}"/>
              </a:ext>
            </a:extLst>
          </p:cNvPr>
          <p:cNvGraphicFramePr>
            <a:graphicFrameLocks noGrp="1"/>
          </p:cNvGraphicFramePr>
          <p:nvPr/>
        </p:nvGraphicFramePr>
        <p:xfrm>
          <a:off x="609600" y="1219200"/>
          <a:ext cx="8001001" cy="4972050"/>
        </p:xfrm>
        <a:graphic>
          <a:graphicData uri="http://schemas.openxmlformats.org/drawingml/2006/table">
            <a:tbl>
              <a:tblPr firstRow="1" firstCol="1" bandRow="1">
                <a:tableStyleId>{5C22544A-7EE6-4342-B048-85BDC9FD1C3A}</a:tableStyleId>
              </a:tblPr>
              <a:tblGrid>
                <a:gridCol w="1329652">
                  <a:extLst>
                    <a:ext uri="{9D8B030D-6E8A-4147-A177-3AD203B41FA5}">
                      <a16:colId xmlns:a16="http://schemas.microsoft.com/office/drawing/2014/main" val="3866572103"/>
                    </a:ext>
                  </a:extLst>
                </a:gridCol>
                <a:gridCol w="3272399">
                  <a:extLst>
                    <a:ext uri="{9D8B030D-6E8A-4147-A177-3AD203B41FA5}">
                      <a16:colId xmlns:a16="http://schemas.microsoft.com/office/drawing/2014/main" val="52073383"/>
                    </a:ext>
                  </a:extLst>
                </a:gridCol>
                <a:gridCol w="3398950">
                  <a:extLst>
                    <a:ext uri="{9D8B030D-6E8A-4147-A177-3AD203B41FA5}">
                      <a16:colId xmlns:a16="http://schemas.microsoft.com/office/drawing/2014/main" val="1070570986"/>
                    </a:ext>
                  </a:extLst>
                </a:gridCol>
              </a:tblGrid>
              <a:tr h="605717">
                <a:tc>
                  <a:txBody>
                    <a:bodyPr/>
                    <a:lstStyle/>
                    <a:p>
                      <a:pPr algn="just">
                        <a:lnSpc>
                          <a:spcPct val="115000"/>
                        </a:lnSpc>
                        <a:spcAft>
                          <a:spcPts val="0"/>
                        </a:spcAft>
                      </a:pPr>
                      <a:r>
                        <a:rPr lang="vi-VN" sz="1800">
                          <a:solidFill>
                            <a:schemeClr val="bg1"/>
                          </a:solidFill>
                          <a:effectLst/>
                          <a:latin typeface="Times New Roman" panose="02020603050405020304" pitchFamily="18" charset="0"/>
                          <a:cs typeface="Times New Roman" panose="02020603050405020304" pitchFamily="18" charset="0"/>
                        </a:rPr>
                        <a:t> </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800">
                          <a:solidFill>
                            <a:schemeClr val="bg1"/>
                          </a:solidFill>
                          <a:effectLst/>
                          <a:latin typeface="Times New Roman" panose="02020603050405020304" pitchFamily="18" charset="0"/>
                          <a:cs typeface="Times New Roman" panose="02020603050405020304" pitchFamily="18" charset="0"/>
                        </a:rPr>
                        <a:t>Viêm đường mật mắc phải từ cộng đồng</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800">
                          <a:solidFill>
                            <a:schemeClr val="bg1"/>
                          </a:solidFill>
                          <a:effectLst/>
                          <a:latin typeface="Times New Roman" panose="02020603050405020304" pitchFamily="18" charset="0"/>
                          <a:cs typeface="Times New Roman" panose="02020603050405020304" pitchFamily="18" charset="0"/>
                        </a:rPr>
                        <a:t>Viêm đường mật mắc phải trong bệnh viện</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79824518"/>
                  </a:ext>
                </a:extLst>
              </a:tr>
              <a:tr h="2498631">
                <a:tc>
                  <a:txBody>
                    <a:bodyPr/>
                    <a:lstStyle/>
                    <a:p>
                      <a:pPr algn="just">
                        <a:lnSpc>
                          <a:spcPct val="115000"/>
                        </a:lnSpc>
                        <a:spcAft>
                          <a:spcPts val="0"/>
                        </a:spcAft>
                      </a:pPr>
                      <a:r>
                        <a:rPr lang="vi-VN" sz="1800">
                          <a:solidFill>
                            <a:schemeClr val="bg1"/>
                          </a:solidFill>
                          <a:effectLst/>
                          <a:latin typeface="Times New Roman" panose="02020603050405020304" pitchFamily="18" charset="0"/>
                          <a:cs typeface="Times New Roman" panose="02020603050405020304" pitchFamily="18" charset="0"/>
                        </a:rPr>
                        <a:t>Thời gian dùng kháng sinh</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800">
                          <a:solidFill>
                            <a:schemeClr val="bg1"/>
                          </a:solidFill>
                          <a:effectLst/>
                          <a:latin typeface="Times New Roman" panose="02020603050405020304" pitchFamily="18" charset="0"/>
                          <a:cs typeface="Times New Roman" panose="02020603050405020304" pitchFamily="18" charset="0"/>
                        </a:rPr>
                        <a:t>Một khi nguồn gốc nhiễm khuẩn đã được kiểm soát, thời gian sử dụng kháng sinh được khuyến cáo từ 4 đến 7 ngày</a:t>
                      </a:r>
                      <a:r>
                        <a:rPr lang="vi-VN" sz="1800">
                          <a:solidFill>
                            <a:schemeClr val="bg1"/>
                          </a:solidFill>
                          <a:effectLst/>
                          <a:latin typeface="Times New Roman" panose="02020603050405020304" pitchFamily="18" charset="0"/>
                          <a:cs typeface="Times New Roman" panose="02020603050405020304" pitchFamily="18" charset="0"/>
                        </a:rPr>
                        <a:t>.</a:t>
                      </a:r>
                      <a:endParaRPr lang="en-US" sz="1800">
                        <a:solidFill>
                          <a:schemeClr val="bg1"/>
                        </a:solidFill>
                        <a:effectLst/>
                        <a:latin typeface="Times New Roman" panose="02020603050405020304" pitchFamily="18" charset="0"/>
                        <a:cs typeface="Times New Roman" panose="02020603050405020304" pitchFamily="18" charset="0"/>
                      </a:endParaRPr>
                    </a:p>
                    <a:p>
                      <a:pPr algn="just">
                        <a:lnSpc>
                          <a:spcPct val="115000"/>
                        </a:lnSpc>
                        <a:spcAft>
                          <a:spcPts val="0"/>
                        </a:spcAft>
                      </a:pPr>
                      <a:r>
                        <a:rPr lang="en-US" sz="1800">
                          <a:solidFill>
                            <a:schemeClr val="bg1"/>
                          </a:solidFill>
                          <a:effectLst/>
                          <a:latin typeface="Times New Roman" panose="02020603050405020304" pitchFamily="18" charset="0"/>
                          <a:cs typeface="Times New Roman" panose="02020603050405020304" pitchFamily="18" charset="0"/>
                        </a:rPr>
                        <a:t>Nếu cấy máu ra cầu trùng Gram dương như Enterococcus spp., Streptococcus spp., thời gian sử dụng kháng sinh ít nhất là 2 tuần</a:t>
                      </a:r>
                      <a:r>
                        <a:rPr lang="vi-VN" sz="1800">
                          <a:solidFill>
                            <a:schemeClr val="bg1"/>
                          </a:solidFill>
                          <a:effectLst/>
                          <a:latin typeface="Times New Roman" panose="02020603050405020304" pitchFamily="18" charset="0"/>
                          <a:cs typeface="Times New Roman" panose="02020603050405020304" pitchFamily="18" charset="0"/>
                        </a:rPr>
                        <a:t>.</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US" sz="1800">
                          <a:solidFill>
                            <a:schemeClr val="bg1"/>
                          </a:solidFill>
                          <a:effectLst/>
                          <a:latin typeface="Times New Roman" panose="02020603050405020304" pitchFamily="18" charset="0"/>
                          <a:cs typeface="Times New Roman" panose="02020603050405020304" pitchFamily="18" charset="0"/>
                        </a:rPr>
                        <a:t>Nếu cấy máu ra cầu trùng Gram dương như Enterococcus spp., Streptococcus spp., thời gian sử dụng kháng sinh ít nhất là 2 tuần</a:t>
                      </a:r>
                      <a:r>
                        <a:rPr lang="vi-VN" sz="1800">
                          <a:solidFill>
                            <a:schemeClr val="bg1"/>
                          </a:solidFill>
                          <a:effectLst/>
                          <a:latin typeface="Times New Roman" panose="02020603050405020304" pitchFamily="18" charset="0"/>
                          <a:cs typeface="Times New Roman" panose="02020603050405020304" pitchFamily="18" charset="0"/>
                        </a:rPr>
                        <a:t>.</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41060423"/>
                  </a:ext>
                </a:extLst>
              </a:tr>
              <a:tr h="1867702">
                <a:tc>
                  <a:txBody>
                    <a:bodyPr/>
                    <a:lstStyle/>
                    <a:p>
                      <a:pPr algn="just">
                        <a:lnSpc>
                          <a:spcPct val="115000"/>
                        </a:lnSpc>
                        <a:spcAft>
                          <a:spcPts val="0"/>
                        </a:spcAft>
                      </a:pPr>
                      <a:r>
                        <a:rPr lang="vi-VN" sz="1800">
                          <a:solidFill>
                            <a:schemeClr val="bg1"/>
                          </a:solidFill>
                          <a:effectLst/>
                          <a:latin typeface="Times New Roman" panose="02020603050405020304" pitchFamily="18" charset="0"/>
                          <a:cs typeface="Times New Roman" panose="02020603050405020304" pitchFamily="18" charset="0"/>
                        </a:rPr>
                        <a:t>Các trường hợp đặc biệt cần kéo dài thời gian dùng kháng sinh</a:t>
                      </a:r>
                      <a:endParaRPr lang="en-US" sz="18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gridSpan="2">
                  <a:txBody>
                    <a:bodyPr/>
                    <a:lstStyle/>
                    <a:p>
                      <a:pPr algn="just">
                        <a:lnSpc>
                          <a:spcPct val="115000"/>
                        </a:lnSpc>
                        <a:spcAft>
                          <a:spcPts val="0"/>
                        </a:spcAft>
                      </a:pPr>
                      <a:r>
                        <a:rPr lang="vi-VN" sz="1800" dirty="0">
                          <a:solidFill>
                            <a:schemeClr val="bg1"/>
                          </a:solidFill>
                          <a:effectLst/>
                          <a:latin typeface="Times New Roman" panose="02020603050405020304" pitchFamily="18" charset="0"/>
                          <a:cs typeface="Times New Roman" panose="02020603050405020304" pitchFamily="18" charset="0"/>
                        </a:rPr>
                        <a:t>Nếu còn tắc nghẽn đường mật, kháng sinh nên được tiếp tục đến khi tắc nghẽn được điều trị. </a:t>
                      </a:r>
                      <a:endParaRPr lang="en-US" sz="1800" dirty="0">
                        <a:solidFill>
                          <a:schemeClr val="bg1"/>
                        </a:solidFill>
                        <a:effectLst/>
                        <a:latin typeface="Times New Roman" panose="02020603050405020304" pitchFamily="18" charset="0"/>
                        <a:cs typeface="Times New Roman" panose="02020603050405020304" pitchFamily="18" charset="0"/>
                      </a:endParaRPr>
                    </a:p>
                    <a:p>
                      <a:pPr algn="just">
                        <a:lnSpc>
                          <a:spcPct val="115000"/>
                        </a:lnSpc>
                        <a:spcAft>
                          <a:spcPts val="0"/>
                        </a:spcAft>
                      </a:pPr>
                      <a:r>
                        <a:rPr lang="vi-VN" sz="1800" dirty="0">
                          <a:solidFill>
                            <a:schemeClr val="bg1"/>
                          </a:solidFill>
                          <a:effectLst/>
                          <a:latin typeface="Times New Roman" panose="02020603050405020304" pitchFamily="18" charset="0"/>
                          <a:cs typeface="Times New Roman" panose="02020603050405020304" pitchFamily="18" charset="0"/>
                        </a:rPr>
                        <a:t>Nếu có áp xe gan, kháng sinh nên được tiếp tục đến khi lâm sàng, xét nghiệm sinh hoá, hình ảnh học cho thấy ổ áp xe đã đáp ứng điều trị.</a:t>
                      </a:r>
                      <a:endPar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hMerge="1">
                  <a:txBody>
                    <a:bodyPr/>
                    <a:lstStyle/>
                    <a:p>
                      <a:endParaRPr/>
                    </a:p>
                  </a:txBody>
                  <a:tcPr/>
                </a:tc>
                <a:extLst>
                  <a:ext uri="{0D108BD9-81ED-4DB2-BD59-A6C34878D82A}">
                    <a16:rowId xmlns:a16="http://schemas.microsoft.com/office/drawing/2014/main" val="3001261013"/>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advTm="41945"/>
    </mc:Choice>
    <mc:Fallback xmlns="">
      <p:transition spd="slow" advTm="41945"/>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extBox 3">
            <a:extLst>
              <a:ext uri="{FF2B5EF4-FFF2-40B4-BE49-F238E27FC236}">
                <a16:creationId xmlns:a16="http://schemas.microsoft.com/office/drawing/2014/main" id="{3FADE357-3849-DF4C-B8FE-55D5B18A4D01}"/>
              </a:ext>
            </a:extLst>
          </p:cNvPr>
          <p:cNvSpPr txBox="1">
            <a:spLocks noChangeArrowheads="1"/>
          </p:cNvSpPr>
          <p:nvPr/>
        </p:nvSpPr>
        <p:spPr bwMode="auto">
          <a:xfrm>
            <a:off x="770310" y="685800"/>
            <a:ext cx="822129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00B050"/>
                </a:solidFill>
                <a:latin typeface="Times New Roman" panose="02020603050405020304" pitchFamily="18" charset="0"/>
                <a:cs typeface="Times New Roman" panose="02020603050405020304" pitchFamily="18" charset="0"/>
              </a:rPr>
              <a:t>4.2/ BIẾN CHỨNG ÁP XE GAN ĐƯỜNG MẬT </a:t>
            </a:r>
          </a:p>
        </p:txBody>
      </p:sp>
      <p:sp>
        <p:nvSpPr>
          <p:cNvPr id="3" name="Rectangle 2">
            <a:extLst>
              <a:ext uri="{FF2B5EF4-FFF2-40B4-BE49-F238E27FC236}">
                <a16:creationId xmlns:a16="http://schemas.microsoft.com/office/drawing/2014/main" id="{CB71DC4C-17ED-D947-BF27-D98CAA6E6954}"/>
              </a:ext>
            </a:extLst>
          </p:cNvPr>
          <p:cNvSpPr/>
          <p:nvPr/>
        </p:nvSpPr>
        <p:spPr>
          <a:xfrm>
            <a:off x="770310" y="1600200"/>
            <a:ext cx="7848600" cy="4734886"/>
          </a:xfrm>
          <a:prstGeom prst="rect">
            <a:avLst/>
          </a:prstGeom>
        </p:spPr>
        <p:txBody>
          <a:bodyPr wrap="square">
            <a:spAutoFit/>
          </a:bodyPr>
          <a:lstStyle/>
          <a:p>
            <a:pPr lvl="0" algn="just">
              <a:lnSpc>
                <a:spcPct val="115000"/>
              </a:lnSpc>
              <a:spcAft>
                <a:spcPts val="1440"/>
              </a:spcAft>
            </a:pPr>
            <a:r>
              <a:rPr lang="vi-VN" sz="2800" b="1" i="1" dirty="0">
                <a:solidFill>
                  <a:srgbClr val="00B0F0"/>
                </a:solidFill>
                <a:latin typeface="Times New Roman" panose="02020603050405020304" pitchFamily="18" charset="0"/>
                <a:ea typeface="Calibri" panose="020F0502020204030204" pitchFamily="34" charset="0"/>
              </a:rPr>
              <a:t>Nguyên tắc điều trị:</a:t>
            </a:r>
          </a:p>
          <a:p>
            <a:pPr marL="342900" lvl="0" indent="-342900" algn="just">
              <a:lnSpc>
                <a:spcPct val="115000"/>
              </a:lnSpc>
              <a:spcAft>
                <a:spcPts val="1440"/>
              </a:spcAft>
              <a:buFont typeface="Times New Roman" panose="02020603050405020304" pitchFamily="18" charset="0"/>
              <a:buChar char="-"/>
            </a:pPr>
            <a:r>
              <a:rPr lang="vi-VN" sz="2800" dirty="0">
                <a:latin typeface="Times New Roman" panose="02020603050405020304" pitchFamily="18" charset="0"/>
                <a:ea typeface="Calibri" panose="020F0502020204030204" pitchFamily="34" charset="0"/>
              </a:rPr>
              <a:t>Kháng sinh điều trị: lựa chọn kháng sinh và thời gian sử dụng kháng sinh tương tự viêm đường mật cấp.</a:t>
            </a:r>
          </a:p>
          <a:p>
            <a:pPr marL="342900" lvl="0" indent="-342900" algn="just">
              <a:lnSpc>
                <a:spcPct val="115000"/>
              </a:lnSpc>
              <a:spcAft>
                <a:spcPts val="1440"/>
              </a:spcAft>
              <a:buFont typeface="Times New Roman" panose="02020603050405020304" pitchFamily="18" charset="0"/>
              <a:buChar char="-"/>
            </a:pPr>
            <a:r>
              <a:rPr lang="vi-VN" sz="2800" dirty="0">
                <a:latin typeface="Times New Roman" panose="02020603050405020304" pitchFamily="18" charset="0"/>
                <a:ea typeface="Calibri" panose="020F0502020204030204" pitchFamily="34" charset="0"/>
              </a:rPr>
              <a:t>Dẫn lưu đường mật: qua ERCP hoặc qua da.</a:t>
            </a:r>
          </a:p>
          <a:p>
            <a:pPr marL="342900" lvl="0" indent="-342900" algn="just">
              <a:lnSpc>
                <a:spcPct val="115000"/>
              </a:lnSpc>
              <a:spcAft>
                <a:spcPts val="1440"/>
              </a:spcAft>
              <a:buFont typeface="Times New Roman" panose="02020603050405020304" pitchFamily="18" charset="0"/>
              <a:buChar char="-"/>
            </a:pPr>
            <a:r>
              <a:rPr lang="vi-VN" sz="2800" dirty="0">
                <a:latin typeface="Times New Roman" panose="02020603050405020304" pitchFamily="18" charset="0"/>
                <a:ea typeface="Calibri" panose="020F0502020204030204" pitchFamily="34" charset="0"/>
              </a:rPr>
              <a:t>Dẫn lưu ổ áp xe gan khi cần thiết.</a:t>
            </a:r>
          </a:p>
          <a:p>
            <a:pPr marL="342900" lvl="0" indent="-342900" algn="just">
              <a:lnSpc>
                <a:spcPct val="115000"/>
              </a:lnSpc>
              <a:spcAft>
                <a:spcPts val="1440"/>
              </a:spcAft>
              <a:buFont typeface="Times New Roman" panose="02020603050405020304" pitchFamily="18" charset="0"/>
              <a:buChar char="-"/>
            </a:pPr>
            <a:r>
              <a:rPr lang="vi-VN" sz="2800" dirty="0">
                <a:latin typeface="Times New Roman" panose="02020603050405020304" pitchFamily="18" charset="0"/>
                <a:ea typeface="Calibri" panose="020F0502020204030204" pitchFamily="34" charset="0"/>
              </a:rPr>
              <a:t>Điều trị lấy sỏi đường mật chính vào thời điểm thích hợp.</a:t>
            </a:r>
          </a:p>
        </p:txBody>
      </p:sp>
    </p:spTree>
    <p:extLst>
      <p:ext uri="{BB962C8B-B14F-4D97-AF65-F5344CB8AC3E}">
        <p14:creationId xmlns:p14="http://schemas.microsoft.com/office/powerpoint/2010/main" val="1873916086"/>
      </p:ext>
    </p:extLst>
  </p:cSld>
  <p:clrMapOvr>
    <a:masterClrMapping/>
  </p:clrMapOvr>
  <mc:AlternateContent xmlns:mc="http://schemas.openxmlformats.org/markup-compatibility/2006" xmlns:p14="http://schemas.microsoft.com/office/powerpoint/2010/main">
    <mc:Choice Requires="p14">
      <p:transition spd="slow" p14:dur="2000" advTm="13150"/>
    </mc:Choice>
    <mc:Fallback xmlns="">
      <p:transition spd="slow" advTm="13150"/>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extBox 3">
            <a:extLst>
              <a:ext uri="{FF2B5EF4-FFF2-40B4-BE49-F238E27FC236}">
                <a16:creationId xmlns:a16="http://schemas.microsoft.com/office/drawing/2014/main" id="{3FADE357-3849-DF4C-B8FE-55D5B18A4D01}"/>
              </a:ext>
            </a:extLst>
          </p:cNvPr>
          <p:cNvSpPr txBox="1">
            <a:spLocks noChangeArrowheads="1"/>
          </p:cNvSpPr>
          <p:nvPr/>
        </p:nvSpPr>
        <p:spPr bwMode="auto">
          <a:xfrm>
            <a:off x="685800" y="457200"/>
            <a:ext cx="822129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00B050"/>
                </a:solidFill>
                <a:latin typeface="Times New Roman" panose="02020603050405020304" pitchFamily="18" charset="0"/>
                <a:cs typeface="Times New Roman" panose="02020603050405020304" pitchFamily="18" charset="0"/>
              </a:rPr>
              <a:t>4.3/ BIẾN CHỨNG VIÊM TUỴ CẤP</a:t>
            </a:r>
          </a:p>
        </p:txBody>
      </p:sp>
      <p:sp>
        <p:nvSpPr>
          <p:cNvPr id="2" name="Rectangle 1">
            <a:extLst>
              <a:ext uri="{FF2B5EF4-FFF2-40B4-BE49-F238E27FC236}">
                <a16:creationId xmlns:a16="http://schemas.microsoft.com/office/drawing/2014/main" id="{115A0DF1-30CD-A34A-859D-F9B74095B3B0}"/>
              </a:ext>
            </a:extLst>
          </p:cNvPr>
          <p:cNvSpPr/>
          <p:nvPr/>
        </p:nvSpPr>
        <p:spPr>
          <a:xfrm>
            <a:off x="457200" y="1295400"/>
            <a:ext cx="8221290" cy="5693866"/>
          </a:xfrm>
          <a:prstGeom prst="rect">
            <a:avLst/>
          </a:prstGeom>
        </p:spPr>
        <p:txBody>
          <a:bodyPr wrap="square">
            <a:spAutoFit/>
          </a:bodyPr>
          <a:lstStyle/>
          <a:p>
            <a:pPr algn="just"/>
            <a:r>
              <a:rPr lang="vi-VN" sz="2800" dirty="0">
                <a:latin typeface="Times New Roman" panose="02020603050405020304" pitchFamily="18" charset="0"/>
                <a:ea typeface="Calibri" panose="020F0502020204030204" pitchFamily="34" charset="0"/>
                <a:cs typeface="Times New Roman" panose="02020603050405020304" pitchFamily="18" charset="0"/>
              </a:rPr>
              <a:t>Theo </a:t>
            </a:r>
            <a:r>
              <a:rPr lang="en-US" sz="2800" dirty="0" err="1">
                <a:latin typeface="Times New Roman" panose="02020603050405020304" pitchFamily="18" charset="0"/>
                <a:ea typeface="Calibri" panose="020F0502020204030204" pitchFamily="34" charset="0"/>
                <a:cs typeface="Times New Roman" panose="02020603050405020304" pitchFamily="18" charset="0"/>
              </a:rPr>
              <a:t>Hội</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Tiêu</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Hóa</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Hoa</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Kỳ</a:t>
            </a:r>
            <a:r>
              <a:rPr lang="en-US" sz="2800" dirty="0">
                <a:latin typeface="Times New Roman" panose="02020603050405020304" pitchFamily="18" charset="0"/>
                <a:ea typeface="Calibri" panose="020F0502020204030204" pitchFamily="34" charset="0"/>
                <a:cs typeface="Times New Roman" panose="02020603050405020304" pitchFamily="18" charset="0"/>
              </a:rPr>
              <a:t> (ACG) </a:t>
            </a:r>
            <a:r>
              <a:rPr lang="en-US" sz="2800" dirty="0" err="1">
                <a:latin typeface="Times New Roman" panose="02020603050405020304" pitchFamily="18" charset="0"/>
                <a:cs typeface="Times New Roman" panose="02020603050405020304" pitchFamily="18" charset="0"/>
              </a:rPr>
              <a:t>năm</a:t>
            </a:r>
            <a:r>
              <a:rPr lang="en-US" sz="2800" dirty="0">
                <a:latin typeface="Times New Roman" panose="02020603050405020304" pitchFamily="18" charset="0"/>
                <a:cs typeface="Times New Roman" panose="02020603050405020304" pitchFamily="18" charset="0"/>
              </a:rPr>
              <a:t> 201</a:t>
            </a:r>
            <a:r>
              <a:rPr lang="vi-VN" sz="2800" dirty="0">
                <a:latin typeface="Times New Roman" panose="02020603050405020304" pitchFamily="18" charset="0"/>
                <a:cs typeface="Times New Roman" panose="02020603050405020304" pitchFamily="18" charset="0"/>
              </a:rPr>
              <a:t>3, Hội Ngoại Khoa Cấp Cứu Thế Giới (WSES)</a:t>
            </a:r>
            <a:r>
              <a:rPr lang="en-US" sz="2800" dirty="0">
                <a:latin typeface="Times New Roman" panose="02020603050405020304" pitchFamily="18" charset="0"/>
                <a:cs typeface="Times New Roman" panose="02020603050405020304" pitchFamily="18" charset="0"/>
              </a:rPr>
              <a:t> </a:t>
            </a:r>
            <a:r>
              <a:rPr lang="vi-VN" sz="2800" dirty="0">
                <a:latin typeface="Times New Roman" panose="02020603050405020304" pitchFamily="18" charset="0"/>
                <a:cs typeface="Times New Roman" panose="02020603050405020304" pitchFamily="18" charset="0"/>
              </a:rPr>
              <a:t>năm 2019</a:t>
            </a:r>
            <a:r>
              <a:rPr lang="en-US" sz="2800" dirty="0">
                <a:latin typeface="Times New Roman" panose="02020603050405020304" pitchFamily="18" charset="0"/>
                <a:cs typeface="Times New Roman" panose="02020603050405020304" pitchFamily="18" charset="0"/>
              </a:rPr>
              <a:t>:</a:t>
            </a:r>
          </a:p>
          <a:p>
            <a:pPr algn="just"/>
            <a:endParaRPr lang="en-US" sz="2800" dirty="0">
              <a:latin typeface="Times New Roman" panose="02020603050405020304" pitchFamily="18" charset="0"/>
              <a:cs typeface="Times New Roman" panose="02020603050405020304" pitchFamily="18" charset="0"/>
            </a:endParaRPr>
          </a:p>
          <a:p>
            <a:pPr marL="342900" lvl="0" indent="-342900" algn="just">
              <a:buFontTx/>
              <a:buChar char="-"/>
            </a:pPr>
            <a:r>
              <a:rPr lang="vi-VN" sz="2800" dirty="0">
                <a:latin typeface="Times New Roman" panose="02020603050405020304" pitchFamily="18" charset="0"/>
                <a:cs typeface="Times New Roman" panose="02020603050405020304" pitchFamily="18" charset="0"/>
              </a:rPr>
              <a:t>Chỉ định ERCP trong vòng 24 giờ sau nhập viện nếu bệnh nhân có viêm tuỵ cấp kèm viêm đường mật cấp.</a:t>
            </a:r>
          </a:p>
          <a:p>
            <a:pPr marL="342900" lvl="0" indent="-342900" algn="just">
              <a:buFontTx/>
              <a:buChar char="-"/>
            </a:pPr>
            <a:endParaRPr lang="vi-VN" sz="2800" dirty="0">
              <a:latin typeface="Times New Roman" panose="02020603050405020304" pitchFamily="18" charset="0"/>
              <a:cs typeface="Times New Roman" panose="02020603050405020304" pitchFamily="18" charset="0"/>
            </a:endParaRPr>
          </a:p>
          <a:p>
            <a:pPr marL="342900" lvl="0" indent="-342900" algn="just">
              <a:buFontTx/>
              <a:buChar char="-"/>
            </a:pPr>
            <a:r>
              <a:rPr lang="vi-VN" sz="2800" dirty="0">
                <a:latin typeface="Times New Roman" panose="02020603050405020304" pitchFamily="18" charset="0"/>
                <a:cs typeface="Times New Roman" panose="02020603050405020304" pitchFamily="18" charset="0"/>
              </a:rPr>
              <a:t>Chỉ định ERCP nếu bệnh nhân có viêm tuỵ cấp kèm tắc nghẽn ống mật chủ.</a:t>
            </a:r>
          </a:p>
          <a:p>
            <a:pPr marL="342900" lvl="0" indent="-342900" algn="just">
              <a:buFontTx/>
              <a:buChar char="-"/>
            </a:pPr>
            <a:endParaRPr lang="vi-VN" sz="2800" dirty="0">
              <a:latin typeface="Times New Roman" panose="02020603050405020304" pitchFamily="18" charset="0"/>
              <a:cs typeface="Times New Roman" panose="02020603050405020304" pitchFamily="18" charset="0"/>
            </a:endParaRPr>
          </a:p>
          <a:p>
            <a:pPr marL="342900" lvl="0" indent="-342900" algn="just">
              <a:buFontTx/>
              <a:buChar char="-"/>
            </a:pPr>
            <a:r>
              <a:rPr lang="vi-VN" sz="2800" dirty="0">
                <a:latin typeface="Times New Roman" panose="02020603050405020304" pitchFamily="18" charset="0"/>
                <a:cs typeface="Times New Roman" panose="02020603050405020304" pitchFamily="18" charset="0"/>
              </a:rPr>
              <a:t>ERCP không được chỉ định nếu bệnh nhân có viêm tuỵ cấp (dù mức độ nặng) nhưng không có viêm đường mật cấp hoặc không có tắc nghẽn ống mật chủ.</a:t>
            </a:r>
          </a:p>
          <a:p>
            <a:pPr lvl="0" algn="just"/>
            <a:endParaRPr lang="vi-V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87707200"/>
      </p:ext>
    </p:extLst>
  </p:cSld>
  <p:clrMapOvr>
    <a:masterClrMapping/>
  </p:clrMapOvr>
  <mc:AlternateContent xmlns:mc="http://schemas.openxmlformats.org/markup-compatibility/2006" xmlns:p14="http://schemas.microsoft.com/office/powerpoint/2010/main">
    <mc:Choice Requires="p14">
      <p:transition spd="slow" p14:dur="2000" advTm="13150"/>
    </mc:Choice>
    <mc:Fallback xmlns="">
      <p:transition spd="slow" advTm="13150"/>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15A0DF1-30CD-A34A-859D-F9B74095B3B0}"/>
              </a:ext>
            </a:extLst>
          </p:cNvPr>
          <p:cNvSpPr/>
          <p:nvPr/>
        </p:nvSpPr>
        <p:spPr>
          <a:xfrm>
            <a:off x="457200" y="980420"/>
            <a:ext cx="8221290" cy="5693866"/>
          </a:xfrm>
          <a:prstGeom prst="rect">
            <a:avLst/>
          </a:prstGeom>
        </p:spPr>
        <p:txBody>
          <a:bodyPr wrap="square">
            <a:spAutoFit/>
          </a:bodyPr>
          <a:lstStyle/>
          <a:p>
            <a:pPr algn="just"/>
            <a:r>
              <a:rPr lang="vi-VN" sz="2800" dirty="0">
                <a:latin typeface="Times New Roman" panose="02020603050405020304" pitchFamily="18" charset="0"/>
                <a:ea typeface="Calibri" panose="020F0502020204030204" pitchFamily="34" charset="0"/>
                <a:cs typeface="Times New Roman" panose="02020603050405020304" pitchFamily="18" charset="0"/>
              </a:rPr>
              <a:t>Theo </a:t>
            </a:r>
            <a:r>
              <a:rPr lang="en-US" sz="2800" dirty="0" err="1">
                <a:latin typeface="Times New Roman" panose="02020603050405020304" pitchFamily="18" charset="0"/>
                <a:ea typeface="Calibri" panose="020F0502020204030204" pitchFamily="34" charset="0"/>
                <a:cs typeface="Times New Roman" panose="02020603050405020304" pitchFamily="18" charset="0"/>
              </a:rPr>
              <a:t>Hội</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Tiêu</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Hóa</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Hoa</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Kỳ</a:t>
            </a:r>
            <a:r>
              <a:rPr lang="en-US" sz="2800" dirty="0">
                <a:latin typeface="Times New Roman" panose="02020603050405020304" pitchFamily="18" charset="0"/>
                <a:ea typeface="Calibri" panose="020F0502020204030204" pitchFamily="34" charset="0"/>
                <a:cs typeface="Times New Roman" panose="02020603050405020304" pitchFamily="18" charset="0"/>
              </a:rPr>
              <a:t> (ACG) </a:t>
            </a:r>
            <a:r>
              <a:rPr lang="en-US" sz="2800" dirty="0" err="1">
                <a:latin typeface="Times New Roman" panose="02020603050405020304" pitchFamily="18" charset="0"/>
                <a:cs typeface="Times New Roman" panose="02020603050405020304" pitchFamily="18" charset="0"/>
              </a:rPr>
              <a:t>năm</a:t>
            </a:r>
            <a:r>
              <a:rPr lang="en-US" sz="2800" dirty="0">
                <a:latin typeface="Times New Roman" panose="02020603050405020304" pitchFamily="18" charset="0"/>
                <a:cs typeface="Times New Roman" panose="02020603050405020304" pitchFamily="18" charset="0"/>
              </a:rPr>
              <a:t> 201</a:t>
            </a:r>
            <a:r>
              <a:rPr lang="vi-VN" sz="2800" dirty="0">
                <a:latin typeface="Times New Roman" panose="02020603050405020304" pitchFamily="18" charset="0"/>
                <a:cs typeface="Times New Roman" panose="02020603050405020304" pitchFamily="18" charset="0"/>
              </a:rPr>
              <a:t>3, Hội Ngoại Khoa Cấp Cứu Thế Giới (WSES)</a:t>
            </a:r>
            <a:r>
              <a:rPr lang="en-US" sz="2800" dirty="0">
                <a:latin typeface="Times New Roman" panose="02020603050405020304" pitchFamily="18" charset="0"/>
                <a:cs typeface="Times New Roman" panose="02020603050405020304" pitchFamily="18" charset="0"/>
              </a:rPr>
              <a:t> </a:t>
            </a:r>
            <a:r>
              <a:rPr lang="vi-VN" sz="2800" dirty="0">
                <a:latin typeface="Times New Roman" panose="02020603050405020304" pitchFamily="18" charset="0"/>
                <a:cs typeface="Times New Roman" panose="02020603050405020304" pitchFamily="18" charset="0"/>
              </a:rPr>
              <a:t>năm 2019</a:t>
            </a:r>
            <a:r>
              <a:rPr lang="en-US" sz="2800" dirty="0">
                <a:latin typeface="Times New Roman" panose="02020603050405020304" pitchFamily="18" charset="0"/>
                <a:cs typeface="Times New Roman" panose="02020603050405020304" pitchFamily="18" charset="0"/>
              </a:rPr>
              <a:t>:</a:t>
            </a:r>
          </a:p>
          <a:p>
            <a:pPr algn="just"/>
            <a:endParaRPr lang="en-US" sz="2800" dirty="0">
              <a:latin typeface="Times New Roman" panose="02020603050405020304" pitchFamily="18" charset="0"/>
              <a:cs typeface="Times New Roman" panose="02020603050405020304" pitchFamily="18" charset="0"/>
            </a:endParaRPr>
          </a:p>
          <a:p>
            <a:pPr marL="342900" lvl="0" indent="-342900" algn="just">
              <a:buFontTx/>
              <a:buChar char="-"/>
            </a:pPr>
            <a:r>
              <a:rPr lang="vi-VN" sz="2800" dirty="0">
                <a:latin typeface="Times New Roman" panose="02020603050405020304" pitchFamily="18" charset="0"/>
                <a:cs typeface="Times New Roman" panose="02020603050405020304" pitchFamily="18" charset="0"/>
              </a:rPr>
              <a:t>Để chẩn đoán nguyên nhân viêm tuỵ cấp, nếu nghi ngờ do sỏi ống mật chủ thì MRCP hoặc siêu âm qua nội soi nên được thực hiện, không nên thực hiện ERCP.</a:t>
            </a:r>
          </a:p>
          <a:p>
            <a:pPr marL="342900" lvl="0" indent="-342900" algn="just">
              <a:buFontTx/>
              <a:buChar char="-"/>
            </a:pPr>
            <a:endParaRPr lang="vi-VN" sz="2800" dirty="0">
              <a:latin typeface="Times New Roman" panose="02020603050405020304" pitchFamily="18" charset="0"/>
              <a:cs typeface="Times New Roman" panose="02020603050405020304" pitchFamily="18" charset="0"/>
            </a:endParaRPr>
          </a:p>
          <a:p>
            <a:pPr marL="342900" lvl="0" indent="-342900" algn="just">
              <a:buFontTx/>
              <a:buChar char="-"/>
            </a:pPr>
            <a:r>
              <a:rPr lang="vi-VN" sz="2800" dirty="0">
                <a:latin typeface="Times New Roman" panose="02020603050405020304" pitchFamily="18" charset="0"/>
                <a:cs typeface="Times New Roman" panose="02020603050405020304" pitchFamily="18" charset="0"/>
              </a:rPr>
              <a:t>Trong trường hợp sỏi ống mật chủ thứ phát từ sỏi túi mật, khuyến cáo nên cắt túi mật trong thời gian nằm viện, khi tình trạng viêm tụy ổn định, để ngừa viêm tụy cấp tái phát.</a:t>
            </a:r>
          </a:p>
          <a:p>
            <a:pPr lvl="0" algn="just"/>
            <a:endParaRPr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04389557"/>
      </p:ext>
    </p:extLst>
  </p:cSld>
  <p:clrMapOvr>
    <a:masterClrMapping/>
  </p:clrMapOvr>
  <mc:AlternateContent xmlns:mc="http://schemas.openxmlformats.org/markup-compatibility/2006" xmlns:p14="http://schemas.microsoft.com/office/powerpoint/2010/main">
    <mc:Choice Requires="p14">
      <p:transition spd="slow" p14:dur="2000" advTm="13150"/>
    </mc:Choice>
    <mc:Fallback xmlns="">
      <p:transition spd="slow" advTm="13150"/>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F7FEC-848F-2F4B-B51F-DE3EDEE0EE0B}"/>
              </a:ext>
            </a:extLst>
          </p:cNvPr>
          <p:cNvSpPr>
            <a:spLocks noGrp="1"/>
          </p:cNvSpPr>
          <p:nvPr>
            <p:ph type="title" idx="4294967295"/>
          </p:nvPr>
        </p:nvSpPr>
        <p:spPr>
          <a:xfrm>
            <a:off x="609600" y="512763"/>
            <a:ext cx="7772400" cy="914400"/>
          </a:xfrm>
        </p:spPr>
        <p:txBody>
          <a:bodyPr>
            <a:normAutofit/>
          </a:bodyPr>
          <a:lstStyle/>
          <a:p>
            <a:pPr eaLnBrk="1" fontAlgn="auto" hangingPunct="1">
              <a:spcAft>
                <a:spcPts val="0"/>
              </a:spcAft>
              <a:defRPr/>
            </a:pPr>
            <a:r>
              <a:rPr lang="en-AU" b="1" dirty="0">
                <a:solidFill>
                  <a:srgbClr val="FF0000"/>
                </a:solidFill>
                <a:latin typeface="Times New Roman" pitchFamily="18" charset="0"/>
                <a:cs typeface="Times New Roman" pitchFamily="18" charset="0"/>
              </a:rPr>
              <a:t>KẾT LUẬN</a:t>
            </a:r>
            <a:endParaRPr lang="en-US" b="1" dirty="0">
              <a:solidFill>
                <a:srgbClr val="FF0000"/>
              </a:solidFill>
              <a:latin typeface="Times New Roman" pitchFamily="18" charset="0"/>
              <a:cs typeface="Times New Roman" pitchFamily="18" charset="0"/>
            </a:endParaRPr>
          </a:p>
        </p:txBody>
      </p:sp>
      <p:sp>
        <p:nvSpPr>
          <p:cNvPr id="4" name="Text Box 6">
            <a:extLst>
              <a:ext uri="{FF2B5EF4-FFF2-40B4-BE49-F238E27FC236}">
                <a16:creationId xmlns:a16="http://schemas.microsoft.com/office/drawing/2014/main" id="{85601504-86FC-3C4E-B240-5855F575C4BA}"/>
              </a:ext>
            </a:extLst>
          </p:cNvPr>
          <p:cNvSpPr txBox="1">
            <a:spLocks noChangeArrowheads="1"/>
          </p:cNvSpPr>
          <p:nvPr/>
        </p:nvSpPr>
        <p:spPr bwMode="auto">
          <a:xfrm>
            <a:off x="381000" y="1460500"/>
            <a:ext cx="8382000" cy="3970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rgbClr val="CCFFFF"/>
                </a:solidFill>
                <a:latin typeface="VNI-Swiss-Condense" pitchFamily="2" charset="0"/>
              </a:defRPr>
            </a:lvl1pPr>
            <a:lvl2pPr marL="742950" indent="-285750">
              <a:defRPr sz="2400">
                <a:solidFill>
                  <a:srgbClr val="CCFFFF"/>
                </a:solidFill>
                <a:latin typeface="VNI-Swiss-Condense" pitchFamily="2" charset="0"/>
              </a:defRPr>
            </a:lvl2pPr>
            <a:lvl3pPr marL="1143000" indent="-228600">
              <a:defRPr sz="2400">
                <a:solidFill>
                  <a:srgbClr val="CCFFFF"/>
                </a:solidFill>
                <a:latin typeface="VNI-Swiss-Condense" pitchFamily="2" charset="0"/>
              </a:defRPr>
            </a:lvl3pPr>
            <a:lvl4pPr marL="1600200" indent="-228600">
              <a:defRPr sz="2400">
                <a:solidFill>
                  <a:srgbClr val="CCFFFF"/>
                </a:solidFill>
                <a:latin typeface="VNI-Swiss-Condense" pitchFamily="2" charset="0"/>
              </a:defRPr>
            </a:lvl4pPr>
            <a:lvl5pPr marL="2057400" indent="-228600">
              <a:defRPr sz="2400">
                <a:solidFill>
                  <a:srgbClr val="CCFFFF"/>
                </a:solidFill>
                <a:latin typeface="VNI-Swiss-Condense" pitchFamily="2" charset="0"/>
              </a:defRPr>
            </a:lvl5pPr>
            <a:lvl6pPr marL="2514600" indent="-228600" eaLnBrk="0" fontAlgn="base" hangingPunct="0">
              <a:spcBef>
                <a:spcPct val="0"/>
              </a:spcBef>
              <a:spcAft>
                <a:spcPct val="0"/>
              </a:spcAft>
              <a:defRPr sz="2400">
                <a:solidFill>
                  <a:srgbClr val="CCFFFF"/>
                </a:solidFill>
                <a:latin typeface="VNI-Swiss-Condense" pitchFamily="2" charset="0"/>
              </a:defRPr>
            </a:lvl6pPr>
            <a:lvl7pPr marL="2971800" indent="-228600" eaLnBrk="0" fontAlgn="base" hangingPunct="0">
              <a:spcBef>
                <a:spcPct val="0"/>
              </a:spcBef>
              <a:spcAft>
                <a:spcPct val="0"/>
              </a:spcAft>
              <a:defRPr sz="2400">
                <a:solidFill>
                  <a:srgbClr val="CCFFFF"/>
                </a:solidFill>
                <a:latin typeface="VNI-Swiss-Condense" pitchFamily="2" charset="0"/>
              </a:defRPr>
            </a:lvl7pPr>
            <a:lvl8pPr marL="3429000" indent="-228600" eaLnBrk="0" fontAlgn="base" hangingPunct="0">
              <a:spcBef>
                <a:spcPct val="0"/>
              </a:spcBef>
              <a:spcAft>
                <a:spcPct val="0"/>
              </a:spcAft>
              <a:defRPr sz="2400">
                <a:solidFill>
                  <a:srgbClr val="CCFFFF"/>
                </a:solidFill>
                <a:latin typeface="VNI-Swiss-Condense" pitchFamily="2" charset="0"/>
              </a:defRPr>
            </a:lvl8pPr>
            <a:lvl9pPr marL="3886200" indent="-228600" eaLnBrk="0" fontAlgn="base" hangingPunct="0">
              <a:spcBef>
                <a:spcPct val="0"/>
              </a:spcBef>
              <a:spcAft>
                <a:spcPct val="0"/>
              </a:spcAft>
              <a:defRPr sz="2400">
                <a:solidFill>
                  <a:srgbClr val="CCFFFF"/>
                </a:solidFill>
                <a:latin typeface="VNI-Swiss-Condense" pitchFamily="2" charset="0"/>
              </a:defRPr>
            </a:lvl9pPr>
          </a:lstStyle>
          <a:p>
            <a:pPr marL="342900" indent="-342900" algn="just" eaLnBrk="1" hangingPunct="1">
              <a:spcBef>
                <a:spcPct val="50000"/>
              </a:spcBef>
              <a:buFontTx/>
              <a:buChar char="-"/>
              <a:defRPr/>
            </a:pPr>
            <a:r>
              <a:rPr lang="vi-VN" sz="2800" dirty="0">
                <a:solidFill>
                  <a:schemeClr val="tx1"/>
                </a:solidFill>
                <a:latin typeface="Times New Roman" pitchFamily="18" charset="0"/>
                <a:cs typeface="Times New Roman" pitchFamily="18" charset="0"/>
              </a:rPr>
              <a:t>Sỏi đường mật chính là bệnh khá phổ biến ở nước ta. </a:t>
            </a:r>
          </a:p>
          <a:p>
            <a:pPr marL="342900" indent="-342900" algn="just" eaLnBrk="1" hangingPunct="1">
              <a:spcBef>
                <a:spcPct val="50000"/>
              </a:spcBef>
              <a:buFontTx/>
              <a:buChar char="-"/>
              <a:defRPr/>
            </a:pPr>
            <a:r>
              <a:rPr lang="vi-VN" sz="2800" dirty="0">
                <a:solidFill>
                  <a:schemeClr val="tx1"/>
                </a:solidFill>
                <a:latin typeface="Times New Roman" pitchFamily="18" charset="0"/>
                <a:cs typeface="Times New Roman" pitchFamily="18" charset="0"/>
              </a:rPr>
              <a:t>Ngày nay, sự tiến bộ của các phương tiện chẩn đoán hình ảnh đã giúp ích rất nhiều trong việc chẩn đoán sớm bệnh sỏi đường mật chính cũng như các thương tổn hẹp đường mật, ung thư đường mật đi kèm. </a:t>
            </a:r>
          </a:p>
          <a:p>
            <a:pPr marL="342900" indent="-342900" algn="just" eaLnBrk="1" hangingPunct="1">
              <a:spcBef>
                <a:spcPct val="50000"/>
              </a:spcBef>
              <a:buFontTx/>
              <a:buChar char="-"/>
              <a:defRPr/>
            </a:pPr>
            <a:r>
              <a:rPr lang="vi-VN" sz="2800" dirty="0">
                <a:solidFill>
                  <a:schemeClr val="tx1"/>
                </a:solidFill>
                <a:latin typeface="Times New Roman" pitchFamily="18" charset="0"/>
                <a:cs typeface="Times New Roman" pitchFamily="18" charset="0"/>
              </a:rPr>
              <a:t>Điều trị sỏi đường mật chính là sự phối hợp của nhiều phương pháp khác nhau từ nội soi, phẫu thuật đến can thiệp qua da. </a:t>
            </a:r>
            <a:endParaRPr lang="en-US" sz="2800" dirty="0">
              <a:solidFill>
                <a:schemeClr val="tx1"/>
              </a:solidFill>
              <a:latin typeface="Times New Roman" pitchFamily="18" charset="0"/>
              <a:cs typeface="Times New Roman"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2000" advTm="24648"/>
    </mc:Choice>
    <mc:Fallback xmlns="">
      <p:transition spd="slow" advTm="24648"/>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F7FEC-848F-2F4B-B51F-DE3EDEE0EE0B}"/>
              </a:ext>
            </a:extLst>
          </p:cNvPr>
          <p:cNvSpPr>
            <a:spLocks noGrp="1"/>
          </p:cNvSpPr>
          <p:nvPr>
            <p:ph type="title" idx="4294967295"/>
          </p:nvPr>
        </p:nvSpPr>
        <p:spPr>
          <a:xfrm>
            <a:off x="422817" y="228600"/>
            <a:ext cx="7772400" cy="914400"/>
          </a:xfrm>
        </p:spPr>
        <p:txBody>
          <a:bodyPr>
            <a:normAutofit/>
          </a:bodyPr>
          <a:lstStyle/>
          <a:p>
            <a:pPr eaLnBrk="1" fontAlgn="auto" hangingPunct="1">
              <a:spcAft>
                <a:spcPts val="0"/>
              </a:spcAft>
              <a:defRPr/>
            </a:pPr>
            <a:r>
              <a:rPr lang="en-AU" sz="2800" b="1" i="1" dirty="0">
                <a:solidFill>
                  <a:srgbClr val="FFFF00"/>
                </a:solidFill>
                <a:latin typeface="Times New Roman" pitchFamily="18" charset="0"/>
                <a:cs typeface="Times New Roman" pitchFamily="18" charset="0"/>
              </a:rPr>
              <a:t>TÀI LIỆU THAM KHẢO</a:t>
            </a:r>
            <a:endParaRPr lang="en-US" sz="2800" b="1" i="1" dirty="0">
              <a:solidFill>
                <a:srgbClr val="FFFF00"/>
              </a:solidFill>
              <a:latin typeface="Times New Roman" pitchFamily="18" charset="0"/>
              <a:cs typeface="Times New Roman" pitchFamily="18" charset="0"/>
            </a:endParaRPr>
          </a:p>
        </p:txBody>
      </p:sp>
      <p:sp>
        <p:nvSpPr>
          <p:cNvPr id="49154" name="Text Box 6">
            <a:extLst>
              <a:ext uri="{FF2B5EF4-FFF2-40B4-BE49-F238E27FC236}">
                <a16:creationId xmlns:a16="http://schemas.microsoft.com/office/drawing/2014/main" id="{17A4E129-9D98-B445-B0DE-70345352182A}"/>
              </a:ext>
            </a:extLst>
          </p:cNvPr>
          <p:cNvSpPr txBox="1">
            <a:spLocks noChangeArrowheads="1"/>
          </p:cNvSpPr>
          <p:nvPr/>
        </p:nvSpPr>
        <p:spPr bwMode="auto">
          <a:xfrm>
            <a:off x="422817" y="708102"/>
            <a:ext cx="8382000" cy="60708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700"/>
              </a:spcBef>
              <a:buClr>
                <a:schemeClr val="tx2"/>
              </a:buClr>
              <a:buSzPct val="95000"/>
              <a:buFont typeface="Wingdings" pitchFamily="2" charset="2"/>
              <a:buChar char=""/>
              <a:defRPr sz="3000">
                <a:solidFill>
                  <a:schemeClr val="tx1"/>
                </a:solidFill>
                <a:latin typeface="Corbel" panose="020B0503020204020204" pitchFamily="34" charset="0"/>
              </a:defRPr>
            </a:lvl1pPr>
            <a:lvl2pPr marL="742950" indent="-285750">
              <a:spcBef>
                <a:spcPct val="20000"/>
              </a:spcBef>
              <a:buClr>
                <a:schemeClr val="accent2"/>
              </a:buClr>
              <a:buSzPct val="90000"/>
              <a:buFont typeface="Wingdings" pitchFamily="2" charset="2"/>
              <a:buChar char=""/>
              <a:defRPr sz="2600">
                <a:solidFill>
                  <a:schemeClr val="tx1"/>
                </a:solidFill>
                <a:latin typeface="Corbel" panose="020B0503020204020204" pitchFamily="34" charset="0"/>
              </a:defRPr>
            </a:lvl2pPr>
            <a:lvl3pPr marL="1143000" indent="-228600">
              <a:spcBef>
                <a:spcPct val="20000"/>
              </a:spcBef>
              <a:buClr>
                <a:schemeClr val="accent2"/>
              </a:buClr>
              <a:buFont typeface="Wingdings 2" pitchFamily="2" charset="2"/>
              <a:buChar char=""/>
              <a:defRPr sz="2400">
                <a:solidFill>
                  <a:schemeClr val="tx1"/>
                </a:solidFill>
                <a:latin typeface="Corbel" panose="020B0503020204020204" pitchFamily="34" charset="0"/>
              </a:defRPr>
            </a:lvl3pPr>
            <a:lvl4pPr marL="1600200" indent="-228600">
              <a:spcBef>
                <a:spcPct val="20000"/>
              </a:spcBef>
              <a:buClr>
                <a:srgbClr val="FEB80A"/>
              </a:buClr>
              <a:buFont typeface="Wingdings 3" pitchFamily="2" charset="2"/>
              <a:buChar char=""/>
              <a:defRPr sz="2200">
                <a:solidFill>
                  <a:schemeClr val="tx1"/>
                </a:solidFill>
                <a:latin typeface="Corbel" panose="020B0503020204020204" pitchFamily="34" charset="0"/>
              </a:defRPr>
            </a:lvl4pPr>
            <a:lvl5pPr marL="2057400" indent="-228600">
              <a:spcBef>
                <a:spcPct val="20000"/>
              </a:spcBef>
              <a:buClr>
                <a:srgbClr val="FEB80A"/>
              </a:buClr>
              <a:buFont typeface="Wingdings 2" pitchFamily="2" charset="2"/>
              <a:buChar char=""/>
              <a:defRPr sz="2000">
                <a:solidFill>
                  <a:schemeClr val="tx1"/>
                </a:solidFill>
                <a:latin typeface="Corbel" panose="020B0503020204020204" pitchFamily="34" charset="0"/>
              </a:defRPr>
            </a:lvl5pPr>
            <a:lvl6pPr marL="25146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6pPr>
            <a:lvl7pPr marL="29718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7pPr>
            <a:lvl8pPr marL="34290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8pPr>
            <a:lvl9pPr marL="38862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9pPr>
          </a:lstStyle>
          <a:p>
            <a:pPr>
              <a:buNone/>
            </a:pPr>
            <a:r>
              <a:rPr lang="en-US" sz="1600" dirty="0">
                <a:latin typeface="Times New Roman" panose="02020603050405020304" pitchFamily="18" charset="0"/>
                <a:cs typeface="Times New Roman" panose="02020603050405020304" pitchFamily="18" charset="0"/>
              </a:rPr>
              <a:t>1. </a:t>
            </a:r>
            <a:r>
              <a:rPr lang="en-US" sz="1600" dirty="0" err="1">
                <a:latin typeface="Times New Roman" panose="02020603050405020304" pitchFamily="18" charset="0"/>
                <a:cs typeface="Times New Roman" panose="02020603050405020304" pitchFamily="18" charset="0"/>
              </a:rPr>
              <a:t>Nguyễn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Hoàng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Bắc</a:t>
            </a:r>
            <a:r>
              <a:rPr lang="en-US" sz="1600" dirty="0">
                <a:latin typeface="Times New Roman" panose="02020603050405020304" pitchFamily="18" charset="0"/>
                <a:cs typeface="Times New Roman" panose="02020603050405020304" pitchFamily="18" charset="0"/>
              </a:rPr>
              <a:t>, Lê Quan Anh </a:t>
            </a:r>
            <a:r>
              <a:rPr lang="en-US" sz="1600" dirty="0" err="1">
                <a:latin typeface="Times New Roman" panose="02020603050405020304" pitchFamily="18" charset="0"/>
                <a:cs typeface="Times New Roman" panose="02020603050405020304" pitchFamily="18" charset="0"/>
              </a:rPr>
              <a:t>Tuấn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Vũ</a:t>
            </a:r>
            <a:r>
              <a:rPr lang="en-US" sz="1600" dirty="0">
                <a:latin typeface="Times New Roman" panose="02020603050405020304" pitchFamily="18" charset="0"/>
                <a:cs typeface="Times New Roman" panose="02020603050405020304" pitchFamily="18" charset="0"/>
              </a:rPr>
              <a:t> Quang </a:t>
            </a:r>
            <a:r>
              <a:rPr lang="en-US" sz="1600" dirty="0" err="1">
                <a:latin typeface="Times New Roman" panose="02020603050405020304" pitchFamily="18" charset="0"/>
                <a:cs typeface="Times New Roman" panose="02020603050405020304" pitchFamily="18" charset="0"/>
              </a:rPr>
              <a:t>Hưng</a:t>
            </a:r>
            <a:r>
              <a:rPr lang="vi-VN" sz="1600" dirty="0">
                <a:latin typeface="Times New Roman" panose="02020603050405020304" pitchFamily="18" charset="0"/>
                <a:cs typeface="Times New Roman" panose="02020603050405020304" pitchFamily="18" charset="0"/>
              </a:rPr>
              <a:t>, cs</a:t>
            </a:r>
            <a:r>
              <a:rPr lang="en-US" sz="1600" dirty="0">
                <a:latin typeface="Times New Roman" panose="02020603050405020304" pitchFamily="18" charset="0"/>
                <a:cs typeface="Times New Roman" panose="02020603050405020304" pitchFamily="18" charset="0"/>
              </a:rPr>
              <a:t> (2018)</a:t>
            </a:r>
            <a:r>
              <a:rPr lang="vi-V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Phẫu</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thuật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nội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soi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cắt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túi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mật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kèm</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lấy</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sỏi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ống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mật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chủ</a:t>
            </a:r>
            <a:r>
              <a:rPr lang="en-US" sz="1600" dirty="0">
                <a:latin typeface="Times New Roman" panose="02020603050405020304" pitchFamily="18" charset="0"/>
                <a:cs typeface="Times New Roman" panose="02020603050405020304" pitchFamily="18" charset="0"/>
              </a:rPr>
              <a:t> qua </a:t>
            </a:r>
            <a:r>
              <a:rPr lang="en-US" sz="1600" dirty="0" err="1">
                <a:latin typeface="Times New Roman" panose="02020603050405020304" pitchFamily="18" charset="0"/>
                <a:cs typeface="Times New Roman" panose="02020603050405020304" pitchFamily="18" charset="0"/>
              </a:rPr>
              <a:t>ống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túi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mật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kinh</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nghiệm</a:t>
            </a:r>
            <a:r>
              <a:rPr lang="en-US" sz="1600" dirty="0">
                <a:latin typeface="Times New Roman" panose="02020603050405020304" pitchFamily="18" charset="0"/>
                <a:cs typeface="Times New Roman" panose="02020603050405020304" pitchFamily="18" charset="0"/>
              </a:rPr>
              <a:t> 126 </a:t>
            </a:r>
            <a:r>
              <a:rPr lang="en-US" sz="1600" dirty="0" err="1">
                <a:latin typeface="Times New Roman" panose="02020603050405020304" pitchFamily="18" charset="0"/>
                <a:cs typeface="Times New Roman" panose="02020603050405020304" pitchFamily="18" charset="0"/>
              </a:rPr>
              <a:t>trường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hợp</a:t>
            </a:r>
            <a:r>
              <a:rPr lang="en-US" sz="1600" dirty="0">
                <a:latin typeface="Times New Roman" panose="02020603050405020304" pitchFamily="18" charset="0"/>
                <a:cs typeface="Times New Roman" panose="02020603050405020304" pitchFamily="18" charset="0"/>
              </a:rPr>
              <a:t>. Y </a:t>
            </a:r>
            <a:r>
              <a:rPr lang="en-US" sz="1600" dirty="0" err="1">
                <a:latin typeface="Times New Roman" panose="02020603050405020304" pitchFamily="18" charset="0"/>
                <a:cs typeface="Times New Roman" panose="02020603050405020304" pitchFamily="18" charset="0"/>
              </a:rPr>
              <a:t>Học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TP.Hồ</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Chí</a:t>
            </a:r>
            <a:r>
              <a:rPr lang="en-US" sz="1600" dirty="0">
                <a:latin typeface="Times New Roman" panose="02020603050405020304" pitchFamily="18" charset="0"/>
                <a:cs typeface="Times New Roman" panose="02020603050405020304" pitchFamily="18" charset="0"/>
              </a:rPr>
              <a:t> Minh</a:t>
            </a:r>
            <a:r>
              <a:rPr lang="vi-V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22 (2)</a:t>
            </a:r>
            <a:r>
              <a:rPr lang="vi-V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65-70.</a:t>
            </a:r>
          </a:p>
          <a:p>
            <a:pPr>
              <a:buNone/>
            </a:pPr>
            <a:r>
              <a:rPr lang="en-US" sz="1600" dirty="0">
                <a:latin typeface="Times New Roman" panose="02020603050405020304" pitchFamily="18" charset="0"/>
                <a:cs typeface="Times New Roman" panose="02020603050405020304" pitchFamily="18" charset="0"/>
              </a:rPr>
              <a:t>2. </a:t>
            </a:r>
            <a:r>
              <a:rPr lang="en-US" sz="1600" dirty="0" err="1">
                <a:latin typeface="Times New Roman" panose="02020603050405020304" pitchFamily="18" charset="0"/>
                <a:cs typeface="Times New Roman" panose="02020603050405020304" pitchFamily="18" charset="0"/>
              </a:rPr>
              <a:t>Nguyễn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Hoàng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Bắc</a:t>
            </a:r>
            <a:r>
              <a:rPr lang="en-US" sz="1600" dirty="0">
                <a:latin typeface="Times New Roman" panose="02020603050405020304" pitchFamily="18" charset="0"/>
                <a:cs typeface="Times New Roman" panose="02020603050405020304" pitchFamily="18" charset="0"/>
              </a:rPr>
              <a:t> (2006)</a:t>
            </a:r>
            <a:r>
              <a:rPr lang="vi-VN"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Khâu</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kín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ống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mật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chủ</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thì</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đầu</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trong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phẫu</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thuật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điều</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trị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sỏi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đường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mật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chính</a:t>
            </a:r>
            <a:r>
              <a:rPr lang="en-US" sz="1600" dirty="0">
                <a:latin typeface="Times New Roman" panose="02020603050405020304" pitchFamily="18" charset="0"/>
                <a:cs typeface="Times New Roman" panose="02020603050405020304" pitchFamily="18" charset="0"/>
              </a:rPr>
              <a:t> qua </a:t>
            </a:r>
            <a:r>
              <a:rPr lang="en-US" sz="1600" dirty="0" err="1">
                <a:latin typeface="Times New Roman" panose="02020603050405020304" pitchFamily="18" charset="0"/>
                <a:cs typeface="Times New Roman" panose="02020603050405020304" pitchFamily="18" charset="0"/>
              </a:rPr>
              <a:t>ngả</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nội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soi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ổ</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bụng</a:t>
            </a:r>
            <a:r>
              <a:rPr lang="en-US" sz="1600" dirty="0">
                <a:latin typeface="Times New Roman" panose="02020603050405020304" pitchFamily="18" charset="0"/>
                <a:cs typeface="Times New Roman" panose="02020603050405020304" pitchFamily="18" charset="0"/>
              </a:rPr>
              <a:t>. Y </a:t>
            </a:r>
            <a:r>
              <a:rPr lang="en-US" sz="1600" dirty="0" err="1">
                <a:latin typeface="Times New Roman" panose="02020603050405020304" pitchFamily="18" charset="0"/>
                <a:cs typeface="Times New Roman" panose="02020603050405020304" pitchFamily="18" charset="0"/>
              </a:rPr>
              <a:t>học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thành</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phố</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Hồ</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Chí</a:t>
            </a:r>
            <a:r>
              <a:rPr lang="en-US" sz="1600" dirty="0">
                <a:latin typeface="Times New Roman" panose="02020603050405020304" pitchFamily="18" charset="0"/>
                <a:cs typeface="Times New Roman" panose="02020603050405020304" pitchFamily="18" charset="0"/>
              </a:rPr>
              <a:t> Minh</a:t>
            </a:r>
            <a:r>
              <a:rPr lang="vi-V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10 (3)</a:t>
            </a:r>
            <a:r>
              <a:rPr lang="vi-V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136-140.</a:t>
            </a:r>
          </a:p>
          <a:p>
            <a:pPr>
              <a:buNone/>
            </a:pPr>
            <a:r>
              <a:rPr lang="en-US" sz="1600" dirty="0">
                <a:latin typeface="Times New Roman" panose="02020603050405020304" pitchFamily="18" charset="0"/>
                <a:cs typeface="Times New Roman" panose="02020603050405020304" pitchFamily="18" charset="0"/>
              </a:rPr>
              <a:t>3. </a:t>
            </a:r>
            <a:r>
              <a:rPr lang="en-US" sz="1600" dirty="0" err="1">
                <a:latin typeface="Times New Roman" panose="02020603050405020304" pitchFamily="18" charset="0"/>
                <a:cs typeface="Times New Roman" panose="02020603050405020304" pitchFamily="18" charset="0"/>
              </a:rPr>
              <a:t>Đô</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Trọng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Hải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Nguyễn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Hoàng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Bắc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Trần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Thiện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Trung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cs</a:t>
            </a:r>
            <a:r>
              <a:rPr lang="en-US" sz="1600" dirty="0">
                <a:latin typeface="Times New Roman" panose="02020603050405020304" pitchFamily="18" charset="0"/>
                <a:cs typeface="Times New Roman" panose="02020603050405020304" pitchFamily="18" charset="0"/>
              </a:rPr>
              <a:t> (2008)</a:t>
            </a:r>
            <a:r>
              <a:rPr lang="vi-V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Nghiên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cứu</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chỉ</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định</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và</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đánh</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giá</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kết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quả</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sớm</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các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phương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pháp</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điều</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trị</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sỏi</a:t>
            </a:r>
            <a:r>
              <a:rPr lang="en-US" sz="1600" dirty="0">
                <a:latin typeface="Times New Roman" panose="02020603050405020304" pitchFamily="18" charset="0"/>
                <a:cs typeface="Times New Roman" panose="02020603050405020304" pitchFamily="18" charset="0"/>
              </a:rPr>
              <a:t> OMC </a:t>
            </a:r>
            <a:r>
              <a:rPr lang="en-US" sz="1600" dirty="0" err="1">
                <a:latin typeface="Times New Roman" panose="02020603050405020304" pitchFamily="18" charset="0"/>
                <a:cs typeface="Times New Roman" panose="02020603050405020304" pitchFamily="18" charset="0"/>
              </a:rPr>
              <a:t>kèm</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sỏi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túi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mật</a:t>
            </a:r>
            <a:r>
              <a:rPr lang="en-US" sz="1600" dirty="0">
                <a:latin typeface="Times New Roman" panose="02020603050405020304" pitchFamily="18" charset="0"/>
                <a:cs typeface="Times New Roman" panose="02020603050405020304" pitchFamily="18" charset="0"/>
              </a:rPr>
              <a:t>. Y </a:t>
            </a:r>
            <a:r>
              <a:rPr lang="en-US" sz="1600" dirty="0" err="1">
                <a:latin typeface="Times New Roman" panose="02020603050405020304" pitchFamily="18" charset="0"/>
                <a:cs typeface="Times New Roman" panose="02020603050405020304" pitchFamily="18" charset="0"/>
              </a:rPr>
              <a:t>học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thành</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phố</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Hồ</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Chí</a:t>
            </a:r>
            <a:r>
              <a:rPr lang="en-US" sz="1600" dirty="0">
                <a:latin typeface="Times New Roman" panose="02020603050405020304" pitchFamily="18" charset="0"/>
                <a:cs typeface="Times New Roman" panose="02020603050405020304" pitchFamily="18" charset="0"/>
              </a:rPr>
              <a:t> Minh</a:t>
            </a:r>
            <a:r>
              <a:rPr lang="vi-V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12  (4)</a:t>
            </a:r>
            <a:r>
              <a:rPr lang="vi-V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284-290.</a:t>
            </a:r>
          </a:p>
          <a:p>
            <a:pPr>
              <a:buNone/>
            </a:pPr>
            <a:r>
              <a:rPr lang="en-US" sz="1600" dirty="0">
                <a:latin typeface="Times New Roman" panose="02020603050405020304" pitchFamily="18" charset="0"/>
                <a:cs typeface="Times New Roman" panose="02020603050405020304" pitchFamily="18" charset="0"/>
              </a:rPr>
              <a:t>4. </a:t>
            </a:r>
            <a:r>
              <a:rPr lang="en-US" sz="1600" dirty="0" err="1">
                <a:latin typeface="Times New Roman" panose="02020603050405020304" pitchFamily="18" charset="0"/>
                <a:cs typeface="Times New Roman" panose="02020603050405020304" pitchFamily="18" charset="0"/>
              </a:rPr>
              <a:t>Nguyễn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Đình</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Hối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Nguyễn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Mậu</a:t>
            </a:r>
            <a:r>
              <a:rPr lang="en-US" sz="1600" dirty="0">
                <a:latin typeface="Times New Roman" panose="02020603050405020304" pitchFamily="18" charset="0"/>
                <a:cs typeface="Times New Roman" panose="02020603050405020304" pitchFamily="18" charset="0"/>
              </a:rPr>
              <a:t> Anh (2012). </a:t>
            </a:r>
            <a:r>
              <a:rPr lang="en-US" sz="1600" dirty="0" err="1">
                <a:latin typeface="Times New Roman" panose="02020603050405020304" pitchFamily="18" charset="0"/>
                <a:cs typeface="Times New Roman" panose="02020603050405020304" pitchFamily="18" charset="0"/>
              </a:rPr>
              <a:t>Sỏi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đường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mật</a:t>
            </a:r>
            <a:r>
              <a:rPr lang="en-US" sz="1600" dirty="0">
                <a:latin typeface="Times New Roman" panose="02020603050405020304" pitchFamily="18" charset="0"/>
                <a:cs typeface="Times New Roman" panose="02020603050405020304" pitchFamily="18" charset="0"/>
              </a:rPr>
              <a:t>.</a:t>
            </a:r>
          </a:p>
          <a:p>
            <a:pPr>
              <a:buNone/>
            </a:pPr>
            <a:r>
              <a:rPr lang="en-US" sz="1600" dirty="0">
                <a:latin typeface="Times New Roman" panose="02020603050405020304" pitchFamily="18" charset="0"/>
                <a:cs typeface="Times New Roman" panose="02020603050405020304" pitchFamily="18" charset="0"/>
              </a:rPr>
              <a:t>5. </a:t>
            </a:r>
            <a:r>
              <a:rPr lang="en-US" sz="1600" dirty="0" err="1">
                <a:latin typeface="Times New Roman" panose="02020603050405020304" pitchFamily="18" charset="0"/>
                <a:cs typeface="Times New Roman" panose="02020603050405020304" pitchFamily="18" charset="0"/>
              </a:rPr>
              <a:t>Gomi</a:t>
            </a:r>
            <a:r>
              <a:rPr lang="en-US" sz="1600" dirty="0">
                <a:latin typeface="Times New Roman" panose="02020603050405020304" pitchFamily="18" charset="0"/>
                <a:cs typeface="Times New Roman" panose="02020603050405020304" pitchFamily="18" charset="0"/>
              </a:rPr>
              <a:t> H, </a:t>
            </a:r>
            <a:r>
              <a:rPr lang="en-US" sz="1600" dirty="0" err="1">
                <a:latin typeface="Times New Roman" panose="02020603050405020304" pitchFamily="18" charset="0"/>
                <a:cs typeface="Times New Roman" panose="02020603050405020304" pitchFamily="18" charset="0"/>
              </a:rPr>
              <a:t>Solomkin</a:t>
            </a:r>
            <a:r>
              <a:rPr lang="en-US" sz="1600" dirty="0">
                <a:latin typeface="Times New Roman" panose="02020603050405020304" pitchFamily="18" charset="0"/>
                <a:cs typeface="Times New Roman" panose="02020603050405020304" pitchFamily="18" charset="0"/>
              </a:rPr>
              <a:t> JS, Schlossberg D, et al (2018)</a:t>
            </a:r>
            <a:r>
              <a:rPr lang="vi-VN" sz="16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Tokyo Guidelines 2018: antimicrobial therapy for acute cholangitis and cholecystitis. J Hepatobiliary </a:t>
            </a:r>
            <a:r>
              <a:rPr lang="en-US" sz="1600" dirty="0" err="1">
                <a:latin typeface="Times New Roman" panose="02020603050405020304" pitchFamily="18" charset="0"/>
                <a:cs typeface="Times New Roman" panose="02020603050405020304" pitchFamily="18" charset="0"/>
              </a:rPr>
              <a:t>Pancreat</a:t>
            </a:r>
            <a:r>
              <a:rPr lang="en-US" sz="1600" dirty="0">
                <a:latin typeface="Times New Roman" panose="02020603050405020304" pitchFamily="18" charset="0"/>
                <a:cs typeface="Times New Roman" panose="02020603050405020304" pitchFamily="18" charset="0"/>
              </a:rPr>
              <a:t> Sci</a:t>
            </a:r>
            <a:r>
              <a:rPr lang="vi-V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25 (1)</a:t>
            </a:r>
            <a:r>
              <a:rPr lang="vi-V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3-16.</a:t>
            </a:r>
          </a:p>
          <a:p>
            <a:pPr>
              <a:buNone/>
            </a:pPr>
            <a:r>
              <a:rPr lang="en-US" sz="1600" dirty="0">
                <a:latin typeface="Times New Roman" panose="02020603050405020304" pitchFamily="18" charset="0"/>
                <a:cs typeface="Times New Roman" panose="02020603050405020304" pitchFamily="18" charset="0"/>
              </a:rPr>
              <a:t>6. </a:t>
            </a:r>
            <a:r>
              <a:rPr lang="en-US" sz="1600" dirty="0" err="1">
                <a:latin typeface="Times New Roman" panose="02020603050405020304" pitchFamily="18" charset="0"/>
                <a:cs typeface="Times New Roman" panose="02020603050405020304" pitchFamily="18" charset="0"/>
              </a:rPr>
              <a:t>Kiriyama</a:t>
            </a:r>
            <a:r>
              <a:rPr lang="en-US" sz="1600" dirty="0">
                <a:latin typeface="Times New Roman" panose="02020603050405020304" pitchFamily="18" charset="0"/>
                <a:cs typeface="Times New Roman" panose="02020603050405020304" pitchFamily="18" charset="0"/>
              </a:rPr>
              <a:t> S, </a:t>
            </a:r>
            <a:r>
              <a:rPr lang="en-US" sz="1600" dirty="0" err="1">
                <a:latin typeface="Times New Roman" panose="02020603050405020304" pitchFamily="18" charset="0"/>
                <a:cs typeface="Times New Roman" panose="02020603050405020304" pitchFamily="18" charset="0"/>
              </a:rPr>
              <a:t>Kozaka</a:t>
            </a:r>
            <a:r>
              <a:rPr lang="en-US" sz="1600" dirty="0">
                <a:latin typeface="Times New Roman" panose="02020603050405020304" pitchFamily="18" charset="0"/>
                <a:cs typeface="Times New Roman" panose="02020603050405020304" pitchFamily="18" charset="0"/>
              </a:rPr>
              <a:t> K, Takada T, et al (2018)</a:t>
            </a:r>
            <a:r>
              <a:rPr lang="vi-V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Tokyo Guidelines 2018: diagnostic criteria and severity grading of acute cholangitis (with videos). J Hepatobiliary </a:t>
            </a:r>
            <a:r>
              <a:rPr lang="en-US" sz="1600" dirty="0" err="1">
                <a:latin typeface="Times New Roman" panose="02020603050405020304" pitchFamily="18" charset="0"/>
                <a:cs typeface="Times New Roman" panose="02020603050405020304" pitchFamily="18" charset="0"/>
              </a:rPr>
              <a:t>Pancreat</a:t>
            </a:r>
            <a:r>
              <a:rPr lang="en-US" sz="1600" dirty="0">
                <a:latin typeface="Times New Roman" panose="02020603050405020304" pitchFamily="18" charset="0"/>
                <a:cs typeface="Times New Roman" panose="02020603050405020304" pitchFamily="18" charset="0"/>
              </a:rPr>
              <a:t> Sci</a:t>
            </a:r>
            <a:r>
              <a:rPr lang="vi-V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25 (1)</a:t>
            </a:r>
            <a:r>
              <a:rPr lang="vi-V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17-30.</a:t>
            </a:r>
          </a:p>
          <a:p>
            <a:pPr>
              <a:buNone/>
            </a:pPr>
            <a:r>
              <a:rPr lang="en-US" sz="1600" dirty="0">
                <a:latin typeface="Times New Roman" panose="02020603050405020304" pitchFamily="18" charset="0"/>
                <a:cs typeface="Times New Roman" panose="02020603050405020304" pitchFamily="18" charset="0"/>
              </a:rPr>
              <a:t>7. </a:t>
            </a:r>
            <a:r>
              <a:rPr lang="en-US" sz="1600" dirty="0" err="1">
                <a:latin typeface="Times New Roman" panose="02020603050405020304" pitchFamily="18" charset="0"/>
                <a:cs typeface="Times New Roman" panose="02020603050405020304" pitchFamily="18" charset="0"/>
              </a:rPr>
              <a:t>Leppaniemi</a:t>
            </a:r>
            <a:r>
              <a:rPr lang="en-US" sz="1600" dirty="0">
                <a:latin typeface="Times New Roman" panose="02020603050405020304" pitchFamily="18" charset="0"/>
                <a:cs typeface="Times New Roman" panose="02020603050405020304" pitchFamily="18" charset="0"/>
              </a:rPr>
              <a:t> A, </a:t>
            </a:r>
            <a:r>
              <a:rPr lang="en-US" sz="1600" dirty="0" err="1">
                <a:latin typeface="Times New Roman" panose="02020603050405020304" pitchFamily="18" charset="0"/>
                <a:cs typeface="Times New Roman" panose="02020603050405020304" pitchFamily="18" charset="0"/>
              </a:rPr>
              <a:t>Tolonen</a:t>
            </a:r>
            <a:r>
              <a:rPr lang="en-US" sz="1600" dirty="0">
                <a:latin typeface="Times New Roman" panose="02020603050405020304" pitchFamily="18" charset="0"/>
                <a:cs typeface="Times New Roman" panose="02020603050405020304" pitchFamily="18" charset="0"/>
              </a:rPr>
              <a:t> M, </a:t>
            </a:r>
            <a:r>
              <a:rPr lang="en-US" sz="1600" dirty="0" err="1">
                <a:latin typeface="Times New Roman" panose="02020603050405020304" pitchFamily="18" charset="0"/>
                <a:cs typeface="Times New Roman" panose="02020603050405020304" pitchFamily="18" charset="0"/>
              </a:rPr>
              <a:t>Tarasconi</a:t>
            </a:r>
            <a:r>
              <a:rPr lang="en-US" sz="1600" dirty="0">
                <a:latin typeface="Times New Roman" panose="02020603050405020304" pitchFamily="18" charset="0"/>
                <a:cs typeface="Times New Roman" panose="02020603050405020304" pitchFamily="18" charset="0"/>
              </a:rPr>
              <a:t> A, et al (2019)</a:t>
            </a:r>
            <a:r>
              <a:rPr lang="vi-VN" sz="16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2019 WSES guidelines for the management of severe acute pancreatitis. World J </a:t>
            </a:r>
            <a:r>
              <a:rPr lang="en-US" sz="1600" dirty="0" err="1">
                <a:latin typeface="Times New Roman" panose="02020603050405020304" pitchFamily="18" charset="0"/>
                <a:cs typeface="Times New Roman" panose="02020603050405020304" pitchFamily="18" charset="0"/>
              </a:rPr>
              <a:t>Emerg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Surg</a:t>
            </a:r>
            <a:r>
              <a:rPr lang="vi-V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14</a:t>
            </a:r>
            <a:r>
              <a:rPr lang="vi-V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27.</a:t>
            </a:r>
          </a:p>
          <a:p>
            <a:pPr>
              <a:buNone/>
            </a:pPr>
            <a:r>
              <a:rPr lang="en-US" sz="1600" dirty="0">
                <a:latin typeface="Times New Roman" panose="02020603050405020304" pitchFamily="18" charset="0"/>
                <a:cs typeface="Times New Roman" panose="02020603050405020304" pitchFamily="18" charset="0"/>
              </a:rPr>
              <a:t>8. Mayumi T, Okamoto K, Takada T, et al (2018)</a:t>
            </a:r>
            <a:r>
              <a:rPr lang="vi-V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Tokyo Guidelines 2018: management bundles for acute cholangitis and cholecystitis. J Hepatobiliary </a:t>
            </a:r>
            <a:r>
              <a:rPr lang="en-US" sz="1600" dirty="0" err="1">
                <a:latin typeface="Times New Roman" panose="02020603050405020304" pitchFamily="18" charset="0"/>
                <a:cs typeface="Times New Roman" panose="02020603050405020304" pitchFamily="18" charset="0"/>
              </a:rPr>
              <a:t>Pancreat</a:t>
            </a:r>
            <a:r>
              <a:rPr lang="en-US" sz="1600" dirty="0">
                <a:latin typeface="Times New Roman" panose="02020603050405020304" pitchFamily="18" charset="0"/>
                <a:cs typeface="Times New Roman" panose="02020603050405020304" pitchFamily="18" charset="0"/>
              </a:rPr>
              <a:t> Sci</a:t>
            </a:r>
            <a:r>
              <a:rPr lang="vi-V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25 (1)</a:t>
            </a:r>
            <a:r>
              <a:rPr lang="vi-V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96-100.</a:t>
            </a:r>
          </a:p>
          <a:p>
            <a:pPr>
              <a:buNone/>
            </a:pPr>
            <a:r>
              <a:rPr lang="en-US" sz="1600" dirty="0">
                <a:latin typeface="Times New Roman" panose="02020603050405020304" pitchFamily="18" charset="0"/>
                <a:cs typeface="Times New Roman" panose="02020603050405020304" pitchFamily="18" charset="0"/>
              </a:rPr>
              <a:t>9. Mustafa AA, Martin LF,  Nabeel A (2020)</a:t>
            </a:r>
            <a:r>
              <a:rPr lang="vi-V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Choledocholithiasis: Clinical manifestations, diagnosis, and management. Up To Date.</a:t>
            </a:r>
          </a:p>
          <a:p>
            <a:pPr>
              <a:buNone/>
            </a:pPr>
            <a:r>
              <a:rPr lang="en-US" sz="1600" dirty="0">
                <a:latin typeface="Times New Roman" panose="02020603050405020304" pitchFamily="18" charset="0"/>
                <a:cs typeface="Times New Roman" panose="02020603050405020304" pitchFamily="18" charset="0"/>
              </a:rPr>
              <a:t>10. Tenner S, Baillie J, DeWitt J, et</a:t>
            </a:r>
            <a:r>
              <a:rPr lang="vi-VN" sz="1600" dirty="0">
                <a:latin typeface="Times New Roman" panose="02020603050405020304" pitchFamily="18" charset="0"/>
                <a:cs typeface="Times New Roman" panose="02020603050405020304" pitchFamily="18" charset="0"/>
              </a:rPr>
              <a:t> al</a:t>
            </a:r>
            <a:r>
              <a:rPr lang="en-US" sz="1600" dirty="0">
                <a:latin typeface="Times New Roman" panose="02020603050405020304" pitchFamily="18" charset="0"/>
                <a:cs typeface="Times New Roman" panose="02020603050405020304" pitchFamily="18" charset="0"/>
              </a:rPr>
              <a:t> (2013)</a:t>
            </a:r>
            <a:r>
              <a:rPr lang="vi-V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American College of Gastroenterology guideline: management of acute pancreatitis. Am J Gastroenterol</a:t>
            </a:r>
            <a:r>
              <a:rPr lang="vi-V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108 (9)</a:t>
            </a:r>
            <a:r>
              <a:rPr lang="vi-V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1400-1416.</a:t>
            </a:r>
          </a:p>
        </p:txBody>
      </p:sp>
    </p:spTree>
  </p:cSld>
  <p:clrMapOvr>
    <a:masterClrMapping/>
  </p:clrMapOvr>
  <mc:AlternateContent xmlns:mc="http://schemas.openxmlformats.org/markup-compatibility/2006" xmlns:p14="http://schemas.microsoft.com/office/powerpoint/2010/main">
    <mc:Choice Requires="p14">
      <p:transition spd="slow" p14:dur="2000" advTm="6519"/>
    </mc:Choice>
    <mc:Fallback xmlns="">
      <p:transition spd="slow" advTm="6519"/>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Footer Placeholder 3">
            <a:extLst>
              <a:ext uri="{FF2B5EF4-FFF2-40B4-BE49-F238E27FC236}">
                <a16:creationId xmlns:a16="http://schemas.microsoft.com/office/drawing/2014/main" id="{81F4A95F-BB7D-3F4C-A436-FF699BBBEFF4}"/>
              </a:ext>
            </a:extLst>
          </p:cNvPr>
          <p:cNvSpPr>
            <a:spLocks noGrp="1"/>
          </p:cNvSpPr>
          <p:nvPr>
            <p:ph type="ftr" sz="quarter" idx="11"/>
          </p:nvPr>
        </p:nvSpPr>
        <p:spPr bwMode="auto">
          <a:xfrm>
            <a:off x="5562600" y="6477000"/>
            <a:ext cx="3581400" cy="3810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tx2"/>
              </a:buClr>
              <a:buSzPct val="95000"/>
              <a:buFont typeface="Wingdings" pitchFamily="2" charset="2"/>
              <a:buChar char=""/>
              <a:defRPr sz="3000">
                <a:solidFill>
                  <a:schemeClr val="tx1"/>
                </a:solidFill>
                <a:latin typeface="Corbel" panose="020B0503020204020204" pitchFamily="34" charset="0"/>
              </a:defRPr>
            </a:lvl1pPr>
            <a:lvl2pPr marL="742950" indent="-285750">
              <a:spcBef>
                <a:spcPct val="20000"/>
              </a:spcBef>
              <a:buClr>
                <a:schemeClr val="accent2"/>
              </a:buClr>
              <a:buSzPct val="90000"/>
              <a:buFont typeface="Wingdings" pitchFamily="2" charset="2"/>
              <a:buChar char=""/>
              <a:defRPr sz="2600">
                <a:solidFill>
                  <a:schemeClr val="tx1"/>
                </a:solidFill>
                <a:latin typeface="Corbel" panose="020B0503020204020204" pitchFamily="34" charset="0"/>
              </a:defRPr>
            </a:lvl2pPr>
            <a:lvl3pPr marL="1143000" indent="-228600">
              <a:spcBef>
                <a:spcPct val="20000"/>
              </a:spcBef>
              <a:buClr>
                <a:schemeClr val="accent2"/>
              </a:buClr>
              <a:buFont typeface="Wingdings 2" pitchFamily="2" charset="2"/>
              <a:buChar char=""/>
              <a:defRPr sz="2400">
                <a:solidFill>
                  <a:schemeClr val="tx1"/>
                </a:solidFill>
                <a:latin typeface="Corbel" panose="020B0503020204020204" pitchFamily="34" charset="0"/>
              </a:defRPr>
            </a:lvl3pPr>
            <a:lvl4pPr marL="1600200" indent="-228600">
              <a:spcBef>
                <a:spcPct val="20000"/>
              </a:spcBef>
              <a:buClr>
                <a:srgbClr val="FEB80A"/>
              </a:buClr>
              <a:buFont typeface="Wingdings 3" pitchFamily="2" charset="2"/>
              <a:buChar char=""/>
              <a:defRPr sz="2200">
                <a:solidFill>
                  <a:schemeClr val="tx1"/>
                </a:solidFill>
                <a:latin typeface="Corbel" panose="020B0503020204020204" pitchFamily="34" charset="0"/>
              </a:defRPr>
            </a:lvl4pPr>
            <a:lvl5pPr marL="2057400" indent="-228600">
              <a:spcBef>
                <a:spcPct val="20000"/>
              </a:spcBef>
              <a:buClr>
                <a:srgbClr val="FEB80A"/>
              </a:buClr>
              <a:buFont typeface="Wingdings 2" pitchFamily="2" charset="2"/>
              <a:buChar char=""/>
              <a:defRPr sz="2000">
                <a:solidFill>
                  <a:schemeClr val="tx1"/>
                </a:solidFill>
                <a:latin typeface="Corbel" panose="020B0503020204020204" pitchFamily="34" charset="0"/>
              </a:defRPr>
            </a:lvl5pPr>
            <a:lvl6pPr marL="25146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6pPr>
            <a:lvl7pPr marL="29718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7pPr>
            <a:lvl8pPr marL="34290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8pPr>
            <a:lvl9pPr marL="3886200" indent="-228600" eaLnBrk="0" fontAlgn="base" hangingPunct="0">
              <a:spcBef>
                <a:spcPct val="20000"/>
              </a:spcBef>
              <a:spcAft>
                <a:spcPct val="0"/>
              </a:spcAft>
              <a:buClr>
                <a:srgbClr val="FEB80A"/>
              </a:buClr>
              <a:buFont typeface="Wingdings 2" pitchFamily="2" charset="2"/>
              <a:buChar char=""/>
              <a:defRPr sz="2000">
                <a:solidFill>
                  <a:schemeClr val="tx1"/>
                </a:solidFill>
                <a:latin typeface="Corbel" panose="020B0503020204020204" pitchFamily="34" charset="0"/>
              </a:defRPr>
            </a:lvl9pPr>
          </a:lstStyle>
          <a:p>
            <a:pPr algn="l">
              <a:spcBef>
                <a:spcPct val="0"/>
              </a:spcBef>
              <a:buClrTx/>
              <a:buSzTx/>
              <a:buFontTx/>
              <a:buNone/>
            </a:pPr>
            <a:r>
              <a:rPr lang="en-US" altLang="en-US" sz="2200">
                <a:solidFill>
                  <a:schemeClr val="tx2"/>
                </a:solidFill>
                <a:latin typeface="Times New Roman" panose="02020603050405020304" pitchFamily="18" charset="0"/>
                <a:cs typeface="Times New Roman" panose="02020603050405020304" pitchFamily="18" charset="0"/>
              </a:rPr>
              <a:t>Giảng viên : Vũ Quang Hưng</a:t>
            </a:r>
          </a:p>
        </p:txBody>
      </p:sp>
      <p:pic>
        <p:nvPicPr>
          <p:cNvPr id="50178" name="Picture 3">
            <a:extLst>
              <a:ext uri="{FF2B5EF4-FFF2-40B4-BE49-F238E27FC236}">
                <a16:creationId xmlns:a16="http://schemas.microsoft.com/office/drawing/2014/main" id="{A82B76E9-52A4-8B4F-BF52-42FCF213B6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2000" advTm="7274"/>
    </mc:Choice>
    <mc:Fallback xmlns="">
      <p:transition spd="slow" advTm="7274"/>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470C245-F206-CE4A-B891-C48E9CF2196C}"/>
              </a:ext>
            </a:extLst>
          </p:cNvPr>
          <p:cNvSpPr txBox="1">
            <a:spLocks/>
          </p:cNvSpPr>
          <p:nvPr/>
        </p:nvSpPr>
        <p:spPr>
          <a:xfrm>
            <a:off x="293688" y="381000"/>
            <a:ext cx="8901112" cy="914400"/>
          </a:xfrm>
          <a:prstGeom prst="rect">
            <a:avLst/>
          </a:prstGeom>
        </p:spPr>
        <p:txBody>
          <a:bodyPr/>
          <a:lstStyle>
            <a:lvl1pPr algn="l" rtl="0" eaLnBrk="0" fontAlgn="base" hangingPunct="0">
              <a:spcBef>
                <a:spcPct val="0"/>
              </a:spcBef>
              <a:spcAft>
                <a:spcPct val="0"/>
              </a:spcAft>
              <a:defRPr sz="4000" kern="1200" spc="-100">
                <a:solidFill>
                  <a:srgbClr val="C1EEFF"/>
                </a:solidFill>
                <a:latin typeface="+mj-lt"/>
                <a:ea typeface="+mj-ea"/>
                <a:cs typeface="+mj-cs"/>
              </a:defRPr>
            </a:lvl1pPr>
            <a:lvl2pPr algn="l" rtl="0" eaLnBrk="0" fontAlgn="base" hangingPunct="0">
              <a:spcBef>
                <a:spcPct val="0"/>
              </a:spcBef>
              <a:spcAft>
                <a:spcPct val="0"/>
              </a:spcAft>
              <a:defRPr sz="4000">
                <a:solidFill>
                  <a:srgbClr val="C1EEFF"/>
                </a:solidFill>
                <a:latin typeface="Consolas" pitchFamily="49" charset="0"/>
              </a:defRPr>
            </a:lvl2pPr>
            <a:lvl3pPr algn="l" rtl="0" eaLnBrk="0" fontAlgn="base" hangingPunct="0">
              <a:spcBef>
                <a:spcPct val="0"/>
              </a:spcBef>
              <a:spcAft>
                <a:spcPct val="0"/>
              </a:spcAft>
              <a:defRPr sz="4000">
                <a:solidFill>
                  <a:srgbClr val="C1EEFF"/>
                </a:solidFill>
                <a:latin typeface="Consolas" pitchFamily="49" charset="0"/>
              </a:defRPr>
            </a:lvl3pPr>
            <a:lvl4pPr algn="l" rtl="0" eaLnBrk="0" fontAlgn="base" hangingPunct="0">
              <a:spcBef>
                <a:spcPct val="0"/>
              </a:spcBef>
              <a:spcAft>
                <a:spcPct val="0"/>
              </a:spcAft>
              <a:defRPr sz="4000">
                <a:solidFill>
                  <a:srgbClr val="C1EEFF"/>
                </a:solidFill>
                <a:latin typeface="Consolas" pitchFamily="49" charset="0"/>
              </a:defRPr>
            </a:lvl4pPr>
            <a:lvl5pPr algn="l" rtl="0" eaLnBrk="0" fontAlgn="base" hangingPunct="0">
              <a:spcBef>
                <a:spcPct val="0"/>
              </a:spcBef>
              <a:spcAft>
                <a:spcPct val="0"/>
              </a:spcAft>
              <a:defRPr sz="4000">
                <a:solidFill>
                  <a:srgbClr val="C1EEFF"/>
                </a:solidFill>
                <a:latin typeface="Consolas" pitchFamily="49" charset="0"/>
              </a:defRPr>
            </a:lvl5pPr>
            <a:lvl6pPr marL="457200" algn="l" rtl="0" fontAlgn="base">
              <a:spcBef>
                <a:spcPct val="0"/>
              </a:spcBef>
              <a:spcAft>
                <a:spcPct val="0"/>
              </a:spcAft>
              <a:defRPr sz="4000">
                <a:solidFill>
                  <a:srgbClr val="C1EEFF"/>
                </a:solidFill>
                <a:latin typeface="Consolas" pitchFamily="49" charset="0"/>
              </a:defRPr>
            </a:lvl6pPr>
            <a:lvl7pPr marL="914400" algn="l" rtl="0" fontAlgn="base">
              <a:spcBef>
                <a:spcPct val="0"/>
              </a:spcBef>
              <a:spcAft>
                <a:spcPct val="0"/>
              </a:spcAft>
              <a:defRPr sz="4000">
                <a:solidFill>
                  <a:srgbClr val="C1EEFF"/>
                </a:solidFill>
                <a:latin typeface="Consolas" pitchFamily="49" charset="0"/>
              </a:defRPr>
            </a:lvl7pPr>
            <a:lvl8pPr marL="1371600" algn="l" rtl="0" fontAlgn="base">
              <a:spcBef>
                <a:spcPct val="0"/>
              </a:spcBef>
              <a:spcAft>
                <a:spcPct val="0"/>
              </a:spcAft>
              <a:defRPr sz="4000">
                <a:solidFill>
                  <a:srgbClr val="C1EEFF"/>
                </a:solidFill>
                <a:latin typeface="Consolas" pitchFamily="49" charset="0"/>
              </a:defRPr>
            </a:lvl8pPr>
            <a:lvl9pPr marL="1828800" algn="l" rtl="0" fontAlgn="base">
              <a:spcBef>
                <a:spcPct val="0"/>
              </a:spcBef>
              <a:spcAft>
                <a:spcPct val="0"/>
              </a:spcAft>
              <a:defRPr sz="4000">
                <a:solidFill>
                  <a:srgbClr val="C1EEFF"/>
                </a:solidFill>
                <a:latin typeface="Consolas" pitchFamily="49" charset="0"/>
              </a:defRPr>
            </a:lvl9pPr>
            <a:extLst/>
          </a:lstStyle>
          <a:p>
            <a:pPr eaLnBrk="1" fontAlgn="auto" hangingPunct="1">
              <a:spcAft>
                <a:spcPts val="0"/>
              </a:spcAft>
              <a:defRPr/>
            </a:pPr>
            <a:r>
              <a:rPr lang="en-AU" sz="2800" b="1" dirty="0">
                <a:solidFill>
                  <a:srgbClr val="FF0000"/>
                </a:solidFill>
                <a:latin typeface="Times New Roman" pitchFamily="18" charset="0"/>
                <a:cs typeface="Times New Roman" pitchFamily="18" charset="0"/>
              </a:rPr>
              <a:t>III. </a:t>
            </a:r>
            <a:r>
              <a:rPr lang="vi-VN" sz="2800" b="1" dirty="0">
                <a:solidFill>
                  <a:srgbClr val="FF0000"/>
                </a:solidFill>
                <a:latin typeface="Times New Roman" pitchFamily="18" charset="0"/>
                <a:cs typeface="Times New Roman" pitchFamily="18" charset="0"/>
              </a:rPr>
              <a:t>LÂM SÀNG</a:t>
            </a:r>
          </a:p>
          <a:p>
            <a:pPr eaLnBrk="1" fontAlgn="auto" hangingPunct="1">
              <a:spcAft>
                <a:spcPts val="0"/>
              </a:spcAft>
              <a:defRPr/>
            </a:pPr>
            <a:endParaRPr lang="en-US" sz="2800" b="1" dirty="0">
              <a:solidFill>
                <a:srgbClr val="FF0000"/>
              </a:solidFill>
              <a:latin typeface="Times New Roman" pitchFamily="18" charset="0"/>
              <a:cs typeface="Times New Roman" pitchFamily="18" charset="0"/>
            </a:endParaRPr>
          </a:p>
        </p:txBody>
      </p:sp>
      <p:sp>
        <p:nvSpPr>
          <p:cNvPr id="3" name="Rectangle 2">
            <a:extLst>
              <a:ext uri="{FF2B5EF4-FFF2-40B4-BE49-F238E27FC236}">
                <a16:creationId xmlns:a16="http://schemas.microsoft.com/office/drawing/2014/main" id="{3B36F51D-7A48-214D-9A96-56EA3BAA0DDE}"/>
              </a:ext>
            </a:extLst>
          </p:cNvPr>
          <p:cNvSpPr/>
          <p:nvPr/>
        </p:nvSpPr>
        <p:spPr>
          <a:xfrm>
            <a:off x="914400" y="1447800"/>
            <a:ext cx="7467600" cy="3970318"/>
          </a:xfrm>
          <a:prstGeom prst="rect">
            <a:avLst/>
          </a:prstGeom>
        </p:spPr>
        <p:txBody>
          <a:bodyPr wrap="square">
            <a:spAutoFit/>
          </a:bodyPr>
          <a:lstStyle/>
          <a:p>
            <a:r>
              <a:rPr lang="en-US" sz="2800" dirty="0" err="1">
                <a:latin typeface="Times New Roman" panose="02020603050405020304" pitchFamily="18" charset="0"/>
                <a:ea typeface="Calibri" panose="020F0502020204030204" pitchFamily="34" charset="0"/>
                <a:cs typeface="Times New Roman" panose="02020603050405020304" pitchFamily="18" charset="0"/>
              </a:rPr>
              <a:t>Biểu</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hiện</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lâm</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sàng</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đa</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dạng</a:t>
            </a:r>
            <a:r>
              <a:rPr lang="vi-VN" sz="2800" dirty="0">
                <a:latin typeface="Times New Roman" panose="02020603050405020304" pitchFamily="18" charset="0"/>
                <a:ea typeface="Calibri" panose="020F0502020204030204" pitchFamily="34" charset="0"/>
                <a:cs typeface="Times New Roman" panose="02020603050405020304" pitchFamily="18" charset="0"/>
              </a:rPr>
              <a:t>:</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p>
          <a:p>
            <a:endParaRPr lang="en-US" sz="2800" dirty="0">
              <a:latin typeface="Times New Roman" panose="02020603050405020304" pitchFamily="18" charset="0"/>
              <a:ea typeface="Calibri" panose="020F0502020204030204" pitchFamily="34" charset="0"/>
              <a:cs typeface="Times New Roman" panose="02020603050405020304" pitchFamily="18" charset="0"/>
            </a:endParaRPr>
          </a:p>
          <a:p>
            <a:pPr marL="342900" indent="-342900">
              <a:buFontTx/>
              <a:buChar char="-"/>
            </a:pPr>
            <a:r>
              <a:rPr lang="en-US" sz="2800" dirty="0" err="1">
                <a:latin typeface="Times New Roman" panose="02020603050405020304" pitchFamily="18" charset="0"/>
                <a:ea typeface="Calibri" panose="020F0502020204030204" pitchFamily="34" charset="0"/>
                <a:cs typeface="Times New Roman" panose="02020603050405020304" pitchFamily="18" charset="0"/>
              </a:rPr>
              <a:t>Không</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có</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triệu</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chứng</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bệnh</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nhân</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phát</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hiện</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tình</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cờ</a:t>
            </a:r>
            <a:r>
              <a:rPr lang="en-US" sz="2800" dirty="0">
                <a:latin typeface="Times New Roman" panose="02020603050405020304" pitchFamily="18" charset="0"/>
                <a:ea typeface="Calibri" panose="020F0502020204030204" pitchFamily="34" charset="0"/>
                <a:cs typeface="Times New Roman" panose="02020603050405020304" pitchFamily="18" charset="0"/>
              </a:rPr>
              <a:t> qua </a:t>
            </a:r>
            <a:r>
              <a:rPr lang="en-US" sz="2800" dirty="0" err="1">
                <a:latin typeface="Times New Roman" panose="02020603050405020304" pitchFamily="18" charset="0"/>
                <a:ea typeface="Calibri" panose="020F0502020204030204" pitchFamily="34" charset="0"/>
                <a:cs typeface="Times New Roman" panose="02020603050405020304" pitchFamily="18" charset="0"/>
              </a:rPr>
              <a:t>siêu</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âm</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vì</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một</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bệnh</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lý</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khác</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p>
          <a:p>
            <a:pPr marL="342900" indent="-342900">
              <a:buFontTx/>
              <a:buChar char="-"/>
            </a:pPr>
            <a:endParaRPr lang="en-US" sz="2800" dirty="0">
              <a:latin typeface="Times New Roman" panose="02020603050405020304" pitchFamily="18" charset="0"/>
              <a:ea typeface="Calibri" panose="020F0502020204030204" pitchFamily="34" charset="0"/>
              <a:cs typeface="Times New Roman" panose="02020603050405020304" pitchFamily="18" charset="0"/>
            </a:endParaRPr>
          </a:p>
          <a:p>
            <a:pPr marL="342900" indent="-342900">
              <a:buFontTx/>
              <a:buChar char="-"/>
            </a:pPr>
            <a:r>
              <a:rPr lang="en-US" sz="2800" dirty="0" err="1">
                <a:latin typeface="Times New Roman" panose="02020603050405020304" pitchFamily="18" charset="0"/>
                <a:ea typeface="Calibri" panose="020F0502020204030204" pitchFamily="34" charset="0"/>
                <a:cs typeface="Times New Roman" panose="02020603050405020304" pitchFamily="18" charset="0"/>
              </a:rPr>
              <a:t>Có</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các</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triệu</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chứng</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p>
          <a:p>
            <a:pPr marL="915988" indent="-476250">
              <a:buFont typeface="Courier New" panose="02070309020205020404" pitchFamily="49" charset="0"/>
              <a:buChar char="o"/>
            </a:pPr>
            <a:r>
              <a:rPr lang="en-US" sz="2800" dirty="0" err="1">
                <a:latin typeface="Times New Roman" panose="02020603050405020304" pitchFamily="18" charset="0"/>
                <a:ea typeface="Calibri" panose="020F0502020204030204" pitchFamily="34" charset="0"/>
                <a:cs typeface="Times New Roman" panose="02020603050405020304" pitchFamily="18" charset="0"/>
              </a:rPr>
              <a:t>Đau</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bụng</a:t>
            </a:r>
            <a:endParaRPr lang="en-US" sz="2800" dirty="0">
              <a:latin typeface="Times New Roman" panose="02020603050405020304" pitchFamily="18" charset="0"/>
              <a:ea typeface="Calibri" panose="020F0502020204030204" pitchFamily="34" charset="0"/>
              <a:cs typeface="Times New Roman" panose="02020603050405020304" pitchFamily="18" charset="0"/>
            </a:endParaRPr>
          </a:p>
          <a:p>
            <a:pPr marL="915988" indent="-476250">
              <a:buFont typeface="Courier New" panose="02070309020205020404" pitchFamily="49" charset="0"/>
              <a:buChar char="o"/>
            </a:pPr>
            <a:r>
              <a:rPr lang="en-US" sz="2800" dirty="0" err="1">
                <a:latin typeface="Times New Roman" panose="02020603050405020304" pitchFamily="18" charset="0"/>
                <a:ea typeface="Calibri" panose="020F0502020204030204" pitchFamily="34" charset="0"/>
                <a:cs typeface="Times New Roman" panose="02020603050405020304" pitchFamily="18" charset="0"/>
              </a:rPr>
              <a:t>Sốt</a:t>
            </a:r>
            <a:r>
              <a:rPr lang="vi-VN" sz="2800" dirty="0">
                <a:latin typeface="Times New Roman" panose="02020603050405020304" pitchFamily="18" charset="0"/>
                <a:ea typeface="Calibri" panose="020F0502020204030204" pitchFamily="34" charset="0"/>
                <a:cs typeface="Times New Roman" panose="02020603050405020304" pitchFamily="18" charset="0"/>
              </a:rPr>
              <a:t> </a:t>
            </a:r>
          </a:p>
          <a:p>
            <a:pPr marL="915988" indent="-476250">
              <a:buFont typeface="Courier New" panose="02070309020205020404" pitchFamily="49" charset="0"/>
              <a:buChar char="o"/>
            </a:pPr>
            <a:r>
              <a:rPr lang="vi-VN" sz="2800" dirty="0">
                <a:latin typeface="Times New Roman" panose="02020603050405020304" pitchFamily="18" charset="0"/>
                <a:ea typeface="Calibri" panose="020F0502020204030204" pitchFamily="34" charset="0"/>
                <a:cs typeface="Times New Roman" panose="02020603050405020304" pitchFamily="18" charset="0"/>
              </a:rPr>
              <a:t>Hội chứng</a:t>
            </a:r>
            <a:r>
              <a:rPr lang="en-US" sz="2800" dirty="0">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latin typeface="Times New Roman" panose="02020603050405020304" pitchFamily="18" charset="0"/>
                <a:ea typeface="Calibri" panose="020F0502020204030204" pitchFamily="34" charset="0"/>
                <a:cs typeface="Times New Roman" panose="02020603050405020304" pitchFamily="18" charset="0"/>
              </a:rPr>
              <a:t>vàng</a:t>
            </a:r>
            <a:r>
              <a:rPr lang="en-US" sz="2800" dirty="0">
                <a:latin typeface="Times New Roman" panose="02020603050405020304" pitchFamily="18" charset="0"/>
                <a:ea typeface="Calibri" panose="020F0502020204030204" pitchFamily="34" charset="0"/>
                <a:cs typeface="Times New Roman" panose="02020603050405020304" pitchFamily="18" charset="0"/>
              </a:rPr>
              <a:t> da.</a:t>
            </a:r>
            <a:r>
              <a:rPr lang="en-US" sz="2800" dirty="0">
                <a:latin typeface="Times New Roman" panose="02020603050405020304" pitchFamily="18" charset="0"/>
                <a:cs typeface="Times New Roman" panose="02020603050405020304" pitchFamily="18" charset="0"/>
              </a:rPr>
              <a:t> </a:t>
            </a:r>
            <a:endParaRPr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8186409"/>
      </p:ext>
    </p:extLst>
  </p:cSld>
  <p:clrMapOvr>
    <a:masterClrMapping/>
  </p:clrMapOvr>
  <mc:AlternateContent xmlns:mc="http://schemas.openxmlformats.org/markup-compatibility/2006" xmlns:p14="http://schemas.microsoft.com/office/powerpoint/2010/main">
    <mc:Choice Requires="p14">
      <p:transition spd="slow" p14:dur="2000" advTm="14949"/>
    </mc:Choice>
    <mc:Fallback xmlns="">
      <p:transition spd="slow" advTm="14949"/>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B36F51D-7A48-214D-9A96-56EA3BAA0DDE}"/>
              </a:ext>
            </a:extLst>
          </p:cNvPr>
          <p:cNvSpPr/>
          <p:nvPr/>
        </p:nvSpPr>
        <p:spPr>
          <a:xfrm>
            <a:off x="609600" y="1447800"/>
            <a:ext cx="7910512" cy="4832092"/>
          </a:xfrm>
          <a:prstGeom prst="rect">
            <a:avLst/>
          </a:prstGeom>
        </p:spPr>
        <p:txBody>
          <a:bodyPr wrap="square">
            <a:spAutoFit/>
          </a:bodyPr>
          <a:lstStyle/>
          <a:p>
            <a:pPr marL="457200" indent="-457200" algn="just">
              <a:buFontTx/>
              <a:buChar char="-"/>
            </a:pPr>
            <a:r>
              <a:rPr lang="vi-VN" sz="2800" dirty="0">
                <a:latin typeface="Times New Roman" panose="02020603050405020304" pitchFamily="18" charset="0"/>
                <a:ea typeface="Calibri" panose="020F0502020204030204" pitchFamily="34" charset="0"/>
                <a:cs typeface="Times New Roman" panose="02020603050405020304" pitchFamily="18" charset="0"/>
              </a:rPr>
              <a:t>Đường mật tắc nghẽn cấp tính: tăng áp lực đột ngột gây cơn đau quặn mật.</a:t>
            </a:r>
          </a:p>
          <a:p>
            <a:pPr marL="457200" indent="-457200" algn="just">
              <a:buFontTx/>
              <a:buChar char="-"/>
            </a:pPr>
            <a:endParaRPr lang="vi-VN" sz="2800" dirty="0">
              <a:latin typeface="Times New Roman" panose="02020603050405020304" pitchFamily="18" charset="0"/>
              <a:cs typeface="Times New Roman" panose="02020603050405020304" pitchFamily="18" charset="0"/>
            </a:endParaRPr>
          </a:p>
          <a:p>
            <a:pPr marL="457200" indent="-457200" algn="just">
              <a:buFontTx/>
              <a:buChar char="-"/>
            </a:pPr>
            <a:r>
              <a:rPr lang="vi-VN" sz="2800" dirty="0">
                <a:latin typeface="Times New Roman" panose="02020603050405020304" pitchFamily="18" charset="0"/>
                <a:cs typeface="Times New Roman" panose="02020603050405020304" pitchFamily="18" charset="0"/>
              </a:rPr>
              <a:t>Đường mật tắc nghẽn mạn tính: tăng áp lực tăng từ từ, bệnh nhân chỉ đau nhẹ, đôi khi không đau. </a:t>
            </a:r>
          </a:p>
          <a:p>
            <a:pPr marL="457200" indent="-457200" algn="just">
              <a:buFontTx/>
              <a:buChar char="-"/>
            </a:pPr>
            <a:endParaRPr lang="vi-VN" sz="2800" dirty="0">
              <a:latin typeface="Times New Roman" panose="02020603050405020304" pitchFamily="18" charset="0"/>
              <a:cs typeface="Times New Roman" panose="02020603050405020304" pitchFamily="18" charset="0"/>
            </a:endParaRPr>
          </a:p>
          <a:p>
            <a:pPr marL="457200" indent="-457200" algn="just">
              <a:buFontTx/>
              <a:buChar char="-"/>
            </a:pPr>
            <a:r>
              <a:rPr lang="vi-VN" sz="2800" dirty="0">
                <a:latin typeface="Times New Roman" panose="02020603050405020304" pitchFamily="18" charset="0"/>
                <a:cs typeface="Times New Roman" panose="02020603050405020304" pitchFamily="18" charset="0"/>
              </a:rPr>
              <a:t>Khám lâm sàng: ấn đau vùng trên rốn hoặc dưới sườn phải. Túi mật có thể căng to hoặc không. Định luật Courvoisier thường không đúng trong trường hợp sỏi OMC ở Việt Nam. </a:t>
            </a:r>
          </a:p>
          <a:p>
            <a:pPr marL="457200" indent="-457200" algn="just">
              <a:buFontTx/>
              <a:buChar char="-"/>
            </a:pPr>
            <a:endParaRPr sz="28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6AAA2B08-B0DA-F74A-AB81-07862EA10E82}"/>
              </a:ext>
            </a:extLst>
          </p:cNvPr>
          <p:cNvSpPr txBox="1">
            <a:spLocks noChangeArrowheads="1"/>
          </p:cNvSpPr>
          <p:nvPr/>
        </p:nvSpPr>
        <p:spPr bwMode="auto">
          <a:xfrm>
            <a:off x="381000" y="533400"/>
            <a:ext cx="3886200"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FFFF00"/>
                </a:solidFill>
                <a:latin typeface="Times New Roman" panose="02020603050405020304" pitchFamily="18" charset="0"/>
                <a:cs typeface="Times New Roman" panose="02020603050405020304" pitchFamily="18" charset="0"/>
              </a:rPr>
              <a:t>1/ Đau bụng</a:t>
            </a:r>
          </a:p>
        </p:txBody>
      </p:sp>
    </p:spTree>
    <p:extLst>
      <p:ext uri="{BB962C8B-B14F-4D97-AF65-F5344CB8AC3E}">
        <p14:creationId xmlns:p14="http://schemas.microsoft.com/office/powerpoint/2010/main" val="3475605498"/>
      </p:ext>
    </p:extLst>
  </p:cSld>
  <p:clrMapOvr>
    <a:masterClrMapping/>
  </p:clrMapOvr>
  <mc:AlternateContent xmlns:mc="http://schemas.openxmlformats.org/markup-compatibility/2006" xmlns:p14="http://schemas.microsoft.com/office/powerpoint/2010/main">
    <mc:Choice Requires="p14">
      <p:transition spd="slow" p14:dur="2000" advTm="23938"/>
    </mc:Choice>
    <mc:Fallback xmlns="">
      <p:transition spd="slow" advTm="23938"/>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B36F51D-7A48-214D-9A96-56EA3BAA0DDE}"/>
              </a:ext>
            </a:extLst>
          </p:cNvPr>
          <p:cNvSpPr/>
          <p:nvPr/>
        </p:nvSpPr>
        <p:spPr>
          <a:xfrm>
            <a:off x="609600" y="1447800"/>
            <a:ext cx="7910512" cy="1815882"/>
          </a:xfrm>
          <a:prstGeom prst="rect">
            <a:avLst/>
          </a:prstGeom>
        </p:spPr>
        <p:txBody>
          <a:bodyPr wrap="square">
            <a:spAutoFit/>
          </a:bodyPr>
          <a:lstStyle/>
          <a:p>
            <a:pPr marL="457200" indent="-457200" algn="just">
              <a:buFontTx/>
              <a:buChar char="-"/>
            </a:pPr>
            <a:r>
              <a:rPr lang="vi-VN" sz="2800" dirty="0">
                <a:latin typeface="Times New Roman" panose="02020603050405020304" pitchFamily="18" charset="0"/>
                <a:ea typeface="Calibri" panose="020F0502020204030204" pitchFamily="34" charset="0"/>
                <a:cs typeface="Times New Roman" panose="02020603050405020304" pitchFamily="18" charset="0"/>
              </a:rPr>
              <a:t>Sốt cao kèm ớn lạnh hay lạnh run. </a:t>
            </a:r>
          </a:p>
          <a:p>
            <a:pPr marL="457200" indent="-457200" algn="just">
              <a:buFontTx/>
              <a:buChar char="-"/>
            </a:pPr>
            <a:endParaRPr lang="vi-VN" sz="2800" dirty="0">
              <a:latin typeface="Times New Roman" panose="02020603050405020304" pitchFamily="18" charset="0"/>
              <a:ea typeface="Calibri" panose="020F0502020204030204" pitchFamily="34" charset="0"/>
              <a:cs typeface="Times New Roman" panose="02020603050405020304" pitchFamily="18" charset="0"/>
            </a:endParaRPr>
          </a:p>
          <a:p>
            <a:pPr marL="457200" indent="-457200" algn="just">
              <a:buFontTx/>
              <a:buChar char="-"/>
            </a:pPr>
            <a:r>
              <a:rPr lang="vi-VN" sz="2800" dirty="0">
                <a:latin typeface="Times New Roman" panose="02020603050405020304" pitchFamily="18" charset="0"/>
                <a:ea typeface="Calibri" panose="020F0502020204030204" pitchFamily="34" charset="0"/>
                <a:cs typeface="Times New Roman" panose="02020603050405020304" pitchFamily="18" charset="0"/>
              </a:rPr>
              <a:t>Một số bệnh nhân viêm đường mật không sốt.</a:t>
            </a:r>
          </a:p>
          <a:p>
            <a:pPr marL="457200" indent="-457200" algn="just">
              <a:buFontTx/>
              <a:buChar char="-"/>
            </a:pPr>
            <a:endParaRPr sz="28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6AAA2B08-B0DA-F74A-AB81-07862EA10E82}"/>
              </a:ext>
            </a:extLst>
          </p:cNvPr>
          <p:cNvSpPr txBox="1">
            <a:spLocks noChangeArrowheads="1"/>
          </p:cNvSpPr>
          <p:nvPr/>
        </p:nvSpPr>
        <p:spPr bwMode="auto">
          <a:xfrm>
            <a:off x="381000" y="533400"/>
            <a:ext cx="3886200"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vi-VN" altLang="en-US" sz="2800" b="1" i="1" dirty="0">
                <a:solidFill>
                  <a:srgbClr val="FFFF00"/>
                </a:solidFill>
                <a:latin typeface="Times New Roman" panose="02020603050405020304" pitchFamily="18" charset="0"/>
                <a:cs typeface="Times New Roman" panose="02020603050405020304" pitchFamily="18" charset="0"/>
              </a:rPr>
              <a:t>2/ Sốt</a:t>
            </a:r>
          </a:p>
        </p:txBody>
      </p:sp>
    </p:spTree>
    <p:extLst>
      <p:ext uri="{BB962C8B-B14F-4D97-AF65-F5344CB8AC3E}">
        <p14:creationId xmlns:p14="http://schemas.microsoft.com/office/powerpoint/2010/main" val="3695235508"/>
      </p:ext>
    </p:extLst>
  </p:cSld>
  <p:clrMapOvr>
    <a:masterClrMapping/>
  </p:clrMapOvr>
  <mc:AlternateContent xmlns:mc="http://schemas.openxmlformats.org/markup-compatibility/2006" xmlns:p14="http://schemas.microsoft.com/office/powerpoint/2010/main">
    <mc:Choice Requires="p14">
      <p:transition spd="slow" p14:dur="2000" advTm="12240"/>
    </mc:Choice>
    <mc:Fallback xmlns="">
      <p:transition spd="slow" advTm="12240"/>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tro">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Metro">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tro">
      <a:fillStyleLst>
        <a:solidFill>
          <a:schemeClr val="phClr"/>
        </a:solidFill>
        <a:gradFill rotWithShape="1">
          <a:gsLst>
            <a:gs pos="0">
              <a:schemeClr val="phClr">
                <a:tint val="25000"/>
                <a:satMod val="125000"/>
              </a:schemeClr>
            </a:gs>
            <a:gs pos="40000">
              <a:schemeClr val="phClr">
                <a:tint val="55000"/>
                <a:satMod val="130000"/>
              </a:schemeClr>
            </a:gs>
            <a:gs pos="50000">
              <a:schemeClr val="phClr">
                <a:tint val="59000"/>
                <a:satMod val="130000"/>
              </a:schemeClr>
            </a:gs>
            <a:gs pos="65000">
              <a:schemeClr val="phClr">
                <a:tint val="55000"/>
                <a:satMod val="130000"/>
              </a:schemeClr>
            </a:gs>
            <a:gs pos="100000">
              <a:schemeClr val="phClr">
                <a:tint val="20000"/>
                <a:satMod val="125000"/>
              </a:schemeClr>
            </a:gs>
          </a:gsLst>
          <a:lin ang="5400000" scaled="0"/>
        </a:gradFill>
        <a:gradFill rotWithShape="1">
          <a:gsLst>
            <a:gs pos="0">
              <a:schemeClr val="phClr">
                <a:tint val="48000"/>
                <a:satMod val="138000"/>
              </a:schemeClr>
            </a:gs>
            <a:gs pos="25000">
              <a:schemeClr val="phClr">
                <a:tint val="85000"/>
              </a:schemeClr>
            </a:gs>
            <a:gs pos="40000">
              <a:schemeClr val="phClr">
                <a:tint val="92000"/>
              </a:schemeClr>
            </a:gs>
            <a:gs pos="50000">
              <a:schemeClr val="phClr">
                <a:tint val="93000"/>
              </a:schemeClr>
            </a:gs>
            <a:gs pos="60000">
              <a:schemeClr val="phClr">
                <a:tint val="92000"/>
              </a:schemeClr>
            </a:gs>
            <a:gs pos="75000">
              <a:schemeClr val="phClr">
                <a:tint val="83000"/>
                <a:satMod val="108000"/>
              </a:schemeClr>
            </a:gs>
            <a:gs pos="100000">
              <a:schemeClr val="phClr">
                <a:tint val="48000"/>
                <a:satMod val="150000"/>
              </a:schemeClr>
            </a:gs>
          </a:gsLst>
          <a:lin ang="5400000" scaled="0"/>
        </a:gradFill>
      </a:fillStyleLst>
      <a:lnStyleLst>
        <a:ln w="12000" cap="flat" cmpd="sng" algn="ctr">
          <a:solidFill>
            <a:schemeClr val="ph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glow rad="63500">
              <a:schemeClr val="phClr">
                <a:alpha val="45000"/>
                <a:satMod val="120000"/>
              </a:schemeClr>
            </a:glow>
          </a:effectLst>
        </a:effectStyle>
        <a:effectStyle>
          <a:effectLst>
            <a:glow rad="63500">
              <a:schemeClr val="phClr">
                <a:alpha val="45000"/>
                <a:satMod val="120000"/>
              </a:schemeClr>
            </a:glow>
          </a:effectLst>
          <a:scene3d>
            <a:camera prst="orthographicFront" fov="0">
              <a:rot lat="0" lon="0" rev="0"/>
            </a:camera>
            <a:lightRig rig="brightRoom" dir="tl">
              <a:rot lat="0" lon="0" rev="8700000"/>
            </a:lightRig>
          </a:scene3d>
          <a:sp3d>
            <a:bevelT w="0" h="0"/>
            <a:contourClr>
              <a:schemeClr val="phClr">
                <a:tint val="70000"/>
              </a:schemeClr>
            </a:contourClr>
          </a:sp3d>
        </a:effectStyle>
        <a:effectStyle>
          <a:effectLst>
            <a:glow rad="101500">
              <a:schemeClr val="phClr">
                <a:alpha val="42000"/>
                <a:satMod val="120000"/>
              </a:schemeClr>
            </a:glow>
          </a:effectLst>
          <a:scene3d>
            <a:camera prst="orthographicFront" fov="0">
              <a:rot lat="0" lon="0" rev="0"/>
            </a:camera>
            <a:lightRig rig="glow" dir="t">
              <a:rot lat="0" lon="0" rev="4800000"/>
            </a:lightRig>
          </a:scene3d>
          <a:sp3d prstMaterial="powder">
            <a:bevelT w="50800" h="50800"/>
            <a:contourClr>
              <a:schemeClr val="phClr"/>
            </a:contourClr>
          </a:sp3d>
        </a:effectStyle>
      </a:effectStyleLst>
      <a:bgFillStyleLst>
        <a:solidFill>
          <a:schemeClr val="phClr"/>
        </a:solidFill>
        <a:gradFill rotWithShape="1">
          <a:gsLst>
            <a:gs pos="0">
              <a:schemeClr val="bg1">
                <a:shade val="100000"/>
                <a:satMod val="150000"/>
              </a:schemeClr>
            </a:gs>
            <a:gs pos="65000">
              <a:schemeClr val="bg1">
                <a:shade val="90000"/>
                <a:satMod val="375000"/>
              </a:schemeClr>
            </a:gs>
            <a:gs pos="100000">
              <a:schemeClr val="phClr">
                <a:tint val="88000"/>
                <a:satMod val="400000"/>
              </a:schemeClr>
            </a:gs>
          </a:gsLst>
          <a:lin ang="5400000" scaled="0"/>
        </a:gradFill>
        <a:blipFill>
          <a:blip xmlns:r="http://schemas.openxmlformats.org/officeDocument/2006/relationships" r:embed="rId1">
            <a:duotone>
              <a:schemeClr val="phClr">
                <a:shade val="40000"/>
                <a:satMod val="180000"/>
              </a:schemeClr>
              <a:schemeClr val="phClr">
                <a:tint val="90000"/>
                <a:satMod val="200000"/>
              </a:schemeClr>
            </a:duotone>
          </a:blip>
          <a:tile tx="0" ty="0" sx="80000" sy="8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Metro</Template>
  <TotalTime>6856</TotalTime>
  <Words>5251</Words>
  <Application>Microsoft Office PowerPoint</Application>
  <PresentationFormat>On-screen Show (4:3)</PresentationFormat>
  <Paragraphs>572</Paragraphs>
  <Slides>67</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67</vt:i4>
      </vt:variant>
    </vt:vector>
  </HeadingPairs>
  <TitlesOfParts>
    <vt:vector size="78" baseType="lpstr">
      <vt:lpstr>Arial</vt:lpstr>
      <vt:lpstr>Calibri</vt:lpstr>
      <vt:lpstr>Consolas</vt:lpstr>
      <vt:lpstr>Corbel</vt:lpstr>
      <vt:lpstr>Courier New</vt:lpstr>
      <vt:lpstr>Symbol</vt:lpstr>
      <vt:lpstr>Times New Roman</vt:lpstr>
      <vt:lpstr>Wingdings</vt:lpstr>
      <vt:lpstr>Wingdings 2</vt:lpstr>
      <vt:lpstr>Wingdings 3</vt:lpstr>
      <vt:lpstr>Metro</vt:lpstr>
      <vt:lpstr>PowerPoint Presentation</vt:lpstr>
      <vt:lpstr>MỤC TIÊU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4/ ĐIỀU TRỊ BIẾN CHỨNG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KẾT LUẬN</vt:lpstr>
      <vt:lpstr>TÀI LIỆU THAM KHẢO</vt:lpstr>
      <vt:lpstr>PowerPoint Presentation</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BỆNH ÁN</dc:title>
  <dc:creator>Nguyen Tuan Anh</dc:creator>
  <cp:lastModifiedBy>Long Võ Châu Hoàng</cp:lastModifiedBy>
  <cp:revision>517</cp:revision>
  <cp:lastPrinted>2020-08-08T13:18:14Z</cp:lastPrinted>
  <dcterms:created xsi:type="dcterms:W3CDTF">2012-06-03T05:32:57Z</dcterms:created>
  <dcterms:modified xsi:type="dcterms:W3CDTF">2020-12-12T12:47:59Z</dcterms:modified>
</cp:coreProperties>
</file>

<file path=docProps/thumbnail.jpeg>
</file>